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3"/>
  </p:notesMasterIdLst>
  <p:sldIdLst>
    <p:sldId id="364" r:id="rId5"/>
    <p:sldId id="538" r:id="rId6"/>
    <p:sldId id="502" r:id="rId7"/>
    <p:sldId id="370" r:id="rId8"/>
    <p:sldId id="484" r:id="rId9"/>
    <p:sldId id="2014" r:id="rId10"/>
    <p:sldId id="1980" r:id="rId11"/>
    <p:sldId id="2184" r:id="rId12"/>
    <p:sldId id="1982" r:id="rId13"/>
    <p:sldId id="2131" r:id="rId14"/>
    <p:sldId id="505" r:id="rId15"/>
    <p:sldId id="508" r:id="rId16"/>
    <p:sldId id="1951" r:id="rId17"/>
    <p:sldId id="2185" r:id="rId18"/>
    <p:sldId id="1988" r:id="rId19"/>
    <p:sldId id="1989" r:id="rId20"/>
    <p:sldId id="1990" r:id="rId21"/>
    <p:sldId id="1991" r:id="rId22"/>
    <p:sldId id="506" r:id="rId23"/>
    <p:sldId id="509" r:id="rId24"/>
    <p:sldId id="1957" r:id="rId25"/>
    <p:sldId id="1992" r:id="rId26"/>
    <p:sldId id="1993" r:id="rId27"/>
    <p:sldId id="1994" r:id="rId28"/>
    <p:sldId id="1995" r:id="rId29"/>
    <p:sldId id="1996" r:id="rId30"/>
    <p:sldId id="2186" r:id="rId31"/>
    <p:sldId id="466" r:id="rId32"/>
    <p:sldId id="2187" r:id="rId33"/>
    <p:sldId id="482" r:id="rId34"/>
    <p:sldId id="483" r:id="rId35"/>
    <p:sldId id="473" r:id="rId36"/>
    <p:sldId id="498" r:id="rId37"/>
    <p:sldId id="2182" r:id="rId38"/>
    <p:sldId id="472" r:id="rId39"/>
    <p:sldId id="471" r:id="rId40"/>
    <p:sldId id="461" r:id="rId41"/>
    <p:sldId id="513" r:id="rId42"/>
    <p:sldId id="1872" r:id="rId43"/>
    <p:sldId id="2128" r:id="rId44"/>
    <p:sldId id="2188" r:id="rId45"/>
    <p:sldId id="2127" r:id="rId46"/>
    <p:sldId id="2130" r:id="rId47"/>
    <p:sldId id="442" r:id="rId48"/>
    <p:sldId id="465" r:id="rId49"/>
    <p:sldId id="481" r:id="rId50"/>
    <p:sldId id="487" r:id="rId51"/>
    <p:sldId id="479" r:id="rId52"/>
    <p:sldId id="497" r:id="rId53"/>
    <p:sldId id="488" r:id="rId54"/>
    <p:sldId id="489" r:id="rId55"/>
    <p:sldId id="2189" r:id="rId56"/>
    <p:sldId id="527" r:id="rId57"/>
    <p:sldId id="2161" r:id="rId58"/>
    <p:sldId id="2163" r:id="rId59"/>
    <p:sldId id="2164" r:id="rId60"/>
    <p:sldId id="2165" r:id="rId61"/>
    <p:sldId id="2166" r:id="rId62"/>
    <p:sldId id="2088" r:id="rId63"/>
    <p:sldId id="2157" r:id="rId64"/>
    <p:sldId id="2169" r:id="rId65"/>
    <p:sldId id="534" r:id="rId66"/>
    <p:sldId id="499" r:id="rId67"/>
    <p:sldId id="2170" r:id="rId68"/>
    <p:sldId id="2171" r:id="rId69"/>
    <p:sldId id="2172" r:id="rId70"/>
    <p:sldId id="2173" r:id="rId71"/>
    <p:sldId id="2174" r:id="rId72"/>
    <p:sldId id="2175" r:id="rId73"/>
    <p:sldId id="2177" r:id="rId74"/>
    <p:sldId id="2178" r:id="rId75"/>
    <p:sldId id="2179" r:id="rId76"/>
    <p:sldId id="2180" r:id="rId77"/>
    <p:sldId id="2176" r:id="rId78"/>
    <p:sldId id="495" r:id="rId79"/>
    <p:sldId id="496" r:id="rId80"/>
    <p:sldId id="520" r:id="rId81"/>
    <p:sldId id="521" r:id="rId82"/>
    <p:sldId id="519" r:id="rId83"/>
    <p:sldId id="518" r:id="rId84"/>
    <p:sldId id="492" r:id="rId85"/>
    <p:sldId id="2183" r:id="rId86"/>
    <p:sldId id="522" r:id="rId87"/>
    <p:sldId id="523" r:id="rId88"/>
    <p:sldId id="526" r:id="rId89"/>
    <p:sldId id="524" r:id="rId90"/>
    <p:sldId id="354" r:id="rId91"/>
    <p:sldId id="525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MO 2020 (Virtual) Congress Report" id="{20CA31A6-E1D1-4865-B58B-F75EDDFEF3A3}">
          <p14:sldIdLst>
            <p14:sldId id="364"/>
          </p14:sldIdLst>
        </p14:section>
        <p14:section name="Contents" id="{3257896F-BEA3-4D05-8B56-2DEABF2028CF}">
          <p14:sldIdLst>
            <p14:sldId id="538"/>
            <p14:sldId id="502"/>
          </p14:sldIdLst>
        </p14:section>
        <p14:section name="GI cancers" id="{5E66ED33-A57C-48D3-A5CC-E057D55E9CD0}">
          <p14:sldIdLst>
            <p14:sldId id="370"/>
          </p14:sldIdLst>
        </p14:section>
        <p14:section name="CheckMate 649" id="{726C265B-0374-4777-B7B0-F66C66D7B29F}">
          <p14:sldIdLst>
            <p14:sldId id="484"/>
            <p14:sldId id="2014"/>
            <p14:sldId id="1980"/>
            <p14:sldId id="2184"/>
            <p14:sldId id="1982"/>
            <p14:sldId id="2131"/>
            <p14:sldId id="505"/>
          </p14:sldIdLst>
        </p14:section>
        <p14:section name="ATTRACTION-4" id="{C20D9157-D172-4FC4-8860-AA81EC99D706}">
          <p14:sldIdLst>
            <p14:sldId id="508"/>
            <p14:sldId id="1951"/>
            <p14:sldId id="2185"/>
            <p14:sldId id="1988"/>
            <p14:sldId id="1989"/>
            <p14:sldId id="1990"/>
            <p14:sldId id="1991"/>
            <p14:sldId id="506"/>
          </p14:sldIdLst>
        </p14:section>
        <p14:section name="KEYNOTE-590" id="{EF28EAE0-3F53-4CB2-A932-7CBF391B20B8}">
          <p14:sldIdLst>
            <p14:sldId id="509"/>
            <p14:sldId id="1957"/>
            <p14:sldId id="1992"/>
            <p14:sldId id="1993"/>
            <p14:sldId id="1994"/>
            <p14:sldId id="1995"/>
            <p14:sldId id="1996"/>
            <p14:sldId id="2186"/>
          </p14:sldIdLst>
        </p14:section>
        <p14:section name="PD1 expression GEJ" id="{4D53BC9A-F327-4AA2-A18B-6BC49EB55AB2}">
          <p14:sldIdLst>
            <p14:sldId id="466"/>
            <p14:sldId id="2187"/>
            <p14:sldId id="482"/>
            <p14:sldId id="483"/>
            <p14:sldId id="473"/>
            <p14:sldId id="498"/>
            <p14:sldId id="2182"/>
            <p14:sldId id="472"/>
            <p14:sldId id="471"/>
          </p14:sldIdLst>
        </p14:section>
        <p14:section name="Ovarian cancer" id="{A7204BB6-D52B-4E66-B062-33341A99F687}">
          <p14:sldIdLst>
            <p14:sldId id="461"/>
          </p14:sldIdLst>
        </p14:section>
        <p14:section name="MEDIOLA" id="{DBE49D25-EA50-4974-86F9-D5D4E967991C}">
          <p14:sldIdLst>
            <p14:sldId id="513"/>
            <p14:sldId id="1872"/>
            <p14:sldId id="2128"/>
            <p14:sldId id="2188"/>
            <p14:sldId id="2127"/>
            <p14:sldId id="2130"/>
          </p14:sldIdLst>
        </p14:section>
        <p14:section name="Pamiparib in OC" id="{BDE4D150-49AA-49D1-8C32-6244419DFD8F}">
          <p14:sldIdLst>
            <p14:sldId id="442"/>
            <p14:sldId id="465"/>
            <p14:sldId id="481"/>
            <p14:sldId id="487"/>
            <p14:sldId id="479"/>
            <p14:sldId id="497"/>
            <p14:sldId id="488"/>
            <p14:sldId id="489"/>
            <p14:sldId id="2189"/>
          </p14:sldIdLst>
        </p14:section>
        <p14:section name="NORA" id="{4030B1DF-C6AF-4E80-8450-09F19246BFFB}">
          <p14:sldIdLst>
            <p14:sldId id="527"/>
            <p14:sldId id="2161"/>
            <p14:sldId id="2163"/>
            <p14:sldId id="2164"/>
            <p14:sldId id="2165"/>
            <p14:sldId id="2166"/>
            <p14:sldId id="2088"/>
            <p14:sldId id="2157"/>
            <p14:sldId id="2169"/>
            <p14:sldId id="534"/>
          </p14:sldIdLst>
        </p14:section>
        <p14:section name="Other solid tumors" id="{0D353062-CF71-4360-BCF9-89DE3D326876}">
          <p14:sldIdLst>
            <p14:sldId id="499"/>
          </p14:sldIdLst>
        </p14:section>
        <p14:section name="LEAP-005" id="{7411B0D5-394A-41A4-A461-24176003BE3A}">
          <p14:sldIdLst>
            <p14:sldId id="2170"/>
            <p14:sldId id="2171"/>
            <p14:sldId id="2172"/>
            <p14:sldId id="2173"/>
            <p14:sldId id="2174"/>
            <p14:sldId id="2175"/>
            <p14:sldId id="2177"/>
            <p14:sldId id="2178"/>
            <p14:sldId id="2179"/>
            <p14:sldId id="2180"/>
            <p14:sldId id="2176"/>
          </p14:sldIdLst>
        </p14:section>
        <p14:section name="Tislelizumab in UC" id="{4CC86065-0948-470C-A430-FF172EE9EF58}">
          <p14:sldIdLst>
            <p14:sldId id="495"/>
            <p14:sldId id="496"/>
            <p14:sldId id="520"/>
            <p14:sldId id="521"/>
            <p14:sldId id="519"/>
            <p14:sldId id="518"/>
          </p14:sldIdLst>
        </p14:section>
        <p14:section name="PARPi + TMZ" id="{03FC3F77-D70C-4CC6-BBFB-EBB4268FEF91}">
          <p14:sldIdLst>
            <p14:sldId id="492"/>
            <p14:sldId id="2183"/>
            <p14:sldId id="522"/>
            <p14:sldId id="523"/>
            <p14:sldId id="526"/>
            <p14:sldId id="524"/>
          </p14:sldIdLst>
        </p14:section>
        <p14:section name="Abbreviations" id="{DD2189CB-B913-4197-A553-ED607ED16DF3}">
          <p14:sldIdLst>
            <p14:sldId id="354"/>
            <p14:sldId id="5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778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  <p15:guide id="4" pos="6085" userDrawn="1">
          <p15:clr>
            <a:srgbClr val="A4A3A4"/>
          </p15:clr>
        </p15:guide>
        <p15:guide id="5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ten Land" initials="TL" lastIdx="18" clrIdx="0">
    <p:extLst>
      <p:ext uri="{19B8F6BF-5375-455C-9EA6-DF929625EA0E}">
        <p15:presenceInfo xmlns:p15="http://schemas.microsoft.com/office/powerpoint/2012/main" userId="6a2a39e16e0ec915" providerId="Windows Live"/>
      </p:ext>
    </p:extLst>
  </p:cmAuthor>
  <p:cmAuthor id="2" name="Thorsten" initials="T" lastIdx="16" clrIdx="1">
    <p:extLst>
      <p:ext uri="{19B8F6BF-5375-455C-9EA6-DF929625EA0E}">
        <p15:presenceInfo xmlns:p15="http://schemas.microsoft.com/office/powerpoint/2012/main" userId="Thorsten" providerId="None"/>
      </p:ext>
    </p:extLst>
  </p:cmAuthor>
  <p:cmAuthor id="3" name="Judith Moser" initials="JM" lastIdx="11" clrIdx="2">
    <p:extLst>
      <p:ext uri="{19B8F6BF-5375-455C-9EA6-DF929625EA0E}">
        <p15:presenceInfo xmlns:p15="http://schemas.microsoft.com/office/powerpoint/2012/main" userId="67a74fad78585dda" providerId="Windows Live"/>
      </p:ext>
    </p:extLst>
  </p:cmAuthor>
  <p:cmAuthor id="4" name="Jenny Wilkinson" initials="JW" lastIdx="83" clrIdx="3">
    <p:extLst>
      <p:ext uri="{19B8F6BF-5375-455C-9EA6-DF929625EA0E}">
        <p15:presenceInfo xmlns:p15="http://schemas.microsoft.com/office/powerpoint/2012/main" userId="S::wilkinson@infill.com::25514ec0-4b1a-4a70-aaeb-e9f2c835d78f" providerId="AD"/>
      </p:ext>
    </p:extLst>
  </p:cmAuthor>
  <p:cmAuthor id="5" name="Hendrik Rohleder" initials="HR" lastIdx="27" clrIdx="4">
    <p:extLst>
      <p:ext uri="{19B8F6BF-5375-455C-9EA6-DF929625EA0E}">
        <p15:presenceInfo xmlns:p15="http://schemas.microsoft.com/office/powerpoint/2012/main" userId="S::rohleder@infill.com::6988ba42-130d-4488-b737-72d9e2ad3d7f" providerId="AD"/>
      </p:ext>
    </p:extLst>
  </p:cmAuthor>
  <p:cmAuthor id="6" name="Vishal Hegde" initials="VH" lastIdx="3" clrIdx="5">
    <p:extLst>
      <p:ext uri="{19B8F6BF-5375-455C-9EA6-DF929625EA0E}">
        <p15:presenceInfo xmlns:p15="http://schemas.microsoft.com/office/powerpoint/2012/main" userId="S::hegde@infill.com::de1460a9-6af3-4026-a6a8-52a8cf2aaa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E4"/>
    <a:srgbClr val="2E8DFF"/>
    <a:srgbClr val="FF00FF"/>
    <a:srgbClr val="CBCDD2"/>
    <a:srgbClr val="FFFFFF"/>
    <a:srgbClr val="929292"/>
    <a:srgbClr val="E30613"/>
    <a:srgbClr val="FE5761"/>
    <a:srgbClr val="F8AF79"/>
    <a:srgbClr val="94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70CA2-E4E8-09D2-337D-74BCD04289EA}" v="15" dt="2020-11-10T16:07:20.513"/>
    <p1510:client id="{80DC66FE-DA98-0AC4-92A7-1D9579989E03}" v="119" dt="2020-11-10T14:23:57.828"/>
    <p1510:client id="{8149F821-27E7-9404-3537-16B5D81DEFA3}" v="1" dt="2020-11-10T15:05:43.576"/>
    <p1510:client id="{A30A9DB3-21F8-4C61-ABA7-50C56E943DD4}" v="86" dt="2020-11-17T11:58:35.551"/>
    <p1510:client id="{D640026C-EE00-D792-D77C-ABD3A7E66297}" v="91" dt="2020-11-10T15:00:50.645"/>
    <p1510:client id="{D9ECD957-12CA-181E-7D84-A5B9EDA6BCFF}" v="4" dt="2020-11-10T13:55:37.095"/>
    <p1510:client id="{E9BDD88E-01DE-4B74-9BAF-B1D17499E5C9}" v="429" dt="2020-11-10T15:58:26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10"/>
      </p:cViewPr>
      <p:guideLst>
        <p:guide orient="horz" pos="3249"/>
        <p:guide pos="778"/>
        <p:guide orient="horz" pos="1570"/>
        <p:guide pos="6085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commentAuthors" Target="commentAuthor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36633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Nausea</c:v>
                </c:pt>
                <c:pt idx="1">
                  <c:v>Decreased appetite</c:v>
                </c:pt>
                <c:pt idx="2">
                  <c:v>Anemia</c:v>
                </c:pt>
                <c:pt idx="3">
                  <c:v>Fatigue</c:v>
                </c:pt>
                <c:pt idx="4">
                  <c:v>Decreased neutrophil count</c:v>
                </c:pt>
                <c:pt idx="5">
                  <c:v>Vomiting</c:v>
                </c:pt>
                <c:pt idx="6">
                  <c:v>Diarrhea</c:v>
                </c:pt>
                <c:pt idx="7">
                  <c:v>Neutropenia</c:v>
                </c:pt>
                <c:pt idx="8">
                  <c:v>Stomatitis</c:v>
                </c:pt>
                <c:pt idx="9">
                  <c:v>Decreased White blood cells</c:v>
                </c:pt>
                <c:pt idx="10">
                  <c:v>Increased blood creatinine</c:v>
                </c:pt>
                <c:pt idx="11">
                  <c:v>Decreased platelet count</c:v>
                </c:pt>
                <c:pt idx="12">
                  <c:v>Mucosal Inflammation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E-4449-88A6-E377A0CC15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Nausea</c:v>
                </c:pt>
                <c:pt idx="1">
                  <c:v>Decreased appetite</c:v>
                </c:pt>
                <c:pt idx="2">
                  <c:v>Anemia</c:v>
                </c:pt>
                <c:pt idx="3">
                  <c:v>Fatigue</c:v>
                </c:pt>
                <c:pt idx="4">
                  <c:v>Decreased neutrophil count</c:v>
                </c:pt>
                <c:pt idx="5">
                  <c:v>Vomiting</c:v>
                </c:pt>
                <c:pt idx="6">
                  <c:v>Diarrhea</c:v>
                </c:pt>
                <c:pt idx="7">
                  <c:v>Neutropenia</c:v>
                </c:pt>
                <c:pt idx="8">
                  <c:v>Stomatitis</c:v>
                </c:pt>
                <c:pt idx="9">
                  <c:v>Decreased White blood cells</c:v>
                </c:pt>
                <c:pt idx="10">
                  <c:v>Increased blood creatinine</c:v>
                </c:pt>
                <c:pt idx="11">
                  <c:v>Decreased platelet count</c:v>
                </c:pt>
                <c:pt idx="12">
                  <c:v>Mucosal Inflammation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0F0E-4449-88A6-E377A0CC1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1011056"/>
        <c:axId val="893616288"/>
      </c:barChart>
      <c:catAx>
        <c:axId val="89101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616288"/>
        <c:crosses val="autoZero"/>
        <c:auto val="1"/>
        <c:lblAlgn val="ctr"/>
        <c:lblOffset val="100"/>
        <c:noMultiLvlLbl val="0"/>
      </c:catAx>
      <c:valAx>
        <c:axId val="893616288"/>
        <c:scaling>
          <c:orientation val="minMax"/>
          <c:max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01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56825660273779E-2"/>
          <c:y val="0.19217669513543761"/>
          <c:w val="0.88391946617122752"/>
          <c:h val="0.71554271454195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PSOC (N=90) All grades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Anemia</c:v>
                </c:pt>
                <c:pt idx="1">
                  <c:v>Nausea</c:v>
                </c:pt>
                <c:pt idx="2">
                  <c:v>Decreased neutrophil count</c:v>
                </c:pt>
                <c:pt idx="3">
                  <c:v>Decreased WBC count</c:v>
                </c:pt>
                <c:pt idx="4">
                  <c:v>Vomiting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88.9</c:v>
                </c:pt>
                <c:pt idx="1">
                  <c:v>67.8</c:v>
                </c:pt>
                <c:pt idx="2">
                  <c:v>62.2</c:v>
                </c:pt>
                <c:pt idx="3">
                  <c:v>60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C-447E-A9D8-24C15242AE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PROC (N=23) All grades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Anemia</c:v>
                </c:pt>
                <c:pt idx="1">
                  <c:v>Nausea</c:v>
                </c:pt>
                <c:pt idx="2">
                  <c:v>Decreased neutrophil count</c:v>
                </c:pt>
                <c:pt idx="3">
                  <c:v>Decreased WBC count</c:v>
                </c:pt>
                <c:pt idx="4">
                  <c:v>Vomiting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91.3</c:v>
                </c:pt>
                <c:pt idx="1">
                  <c:v>69.900000000000006</c:v>
                </c:pt>
                <c:pt idx="2">
                  <c:v>56.5</c:v>
                </c:pt>
                <c:pt idx="3">
                  <c:v>60.9</c:v>
                </c:pt>
                <c:pt idx="4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C-447E-A9D8-24C15242AE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PSOC (N=90) Grade ≥3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Anemia</c:v>
                </c:pt>
                <c:pt idx="1">
                  <c:v>Nausea</c:v>
                </c:pt>
                <c:pt idx="2">
                  <c:v>Decreased neutrophil count</c:v>
                </c:pt>
                <c:pt idx="3">
                  <c:v>Decreased WBC count</c:v>
                </c:pt>
                <c:pt idx="4">
                  <c:v>Vomiting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37.799999999999997</c:v>
                </c:pt>
                <c:pt idx="1">
                  <c:v>1.1000000000000001</c:v>
                </c:pt>
                <c:pt idx="2">
                  <c:v>31.1</c:v>
                </c:pt>
                <c:pt idx="3">
                  <c:v>18.899999999999999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C-447E-A9D8-24C15242AE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PROC (N=23) Grade ≥3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Anemia</c:v>
                </c:pt>
                <c:pt idx="1">
                  <c:v>Nausea</c:v>
                </c:pt>
                <c:pt idx="2">
                  <c:v>Decreased neutrophil count</c:v>
                </c:pt>
                <c:pt idx="3">
                  <c:v>Decreased WBC count</c:v>
                </c:pt>
                <c:pt idx="4">
                  <c:v>Vomiting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56.5</c:v>
                </c:pt>
                <c:pt idx="1">
                  <c:v>0</c:v>
                </c:pt>
                <c:pt idx="2">
                  <c:v>43.5</c:v>
                </c:pt>
                <c:pt idx="3">
                  <c:v>21.7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0C-447E-A9D8-24C15242A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227280"/>
        <c:axId val="648224328"/>
      </c:barChart>
      <c:catAx>
        <c:axId val="648227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8224328"/>
        <c:crosses val="autoZero"/>
        <c:auto val="1"/>
        <c:lblAlgn val="ctr"/>
        <c:lblOffset val="100"/>
        <c:noMultiLvlLbl val="0"/>
      </c:catAx>
      <c:valAx>
        <c:axId val="64822432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% of Patients</a:t>
                </a:r>
              </a:p>
            </c:rich>
          </c:tx>
          <c:layout>
            <c:manualLayout>
              <c:xMode val="edge"/>
              <c:yMode val="edge"/>
              <c:x val="3.3028281822322443E-3"/>
              <c:y val="0.42111851823703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2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80560059159298"/>
          <c:y val="4.4038059981846421E-2"/>
          <c:w val="0.5526393646626363"/>
          <c:h val="0.1526396524364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ORR (95% CI)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29.0%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96C-4471-A2D1-A1E4D0AD08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32.3%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96C-4471-A2D1-A1E4D0AD0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TNBC (N = 31)</c:v>
                </c:pt>
                <c:pt idx="1">
                  <c:v>Ovarian (N = 31)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0.28999999999999998</c:v>
                </c:pt>
                <c:pt idx="1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471-A2D1-A1E4D0AD08F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4550223"/>
        <c:axId val="1356168719"/>
      </c:barChart>
      <c:catAx>
        <c:axId val="135455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168719"/>
        <c:crosses val="autoZero"/>
        <c:auto val="1"/>
        <c:lblAlgn val="ctr"/>
        <c:lblOffset val="100"/>
        <c:noMultiLvlLbl val="0"/>
      </c:catAx>
      <c:valAx>
        <c:axId val="13561687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ORR (95% CI)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550223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ORR (95% CI)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9.7%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74-48E1-9996-4E41E086AB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21.9%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74-48E1-9996-4E41E086AB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9.7%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81-42C0-A2FF-9BB17990F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Gastric (N = 31)</c:v>
                </c:pt>
                <c:pt idx="1">
                  <c:v>CRC (N = 32)</c:v>
                </c:pt>
                <c:pt idx="2">
                  <c:v>BTC (N =31)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9.7000000000000003E-2</c:v>
                </c:pt>
                <c:pt idx="1">
                  <c:v>0.219</c:v>
                </c:pt>
                <c:pt idx="2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4-48E1-9996-4E41E086ABA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4550223"/>
        <c:axId val="1356168719"/>
      </c:barChart>
      <c:catAx>
        <c:axId val="135455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168719"/>
        <c:crosses val="autoZero"/>
        <c:auto val="1"/>
        <c:lblAlgn val="ctr"/>
        <c:lblOffset val="100"/>
        <c:noMultiLvlLbl val="0"/>
      </c:catAx>
      <c:valAx>
        <c:axId val="13561687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ORR (95%</a:t>
                </a:r>
                <a:r>
                  <a:rPr lang="en-US" baseline="0">
                    <a:solidFill>
                      <a:schemeClr val="tx1"/>
                    </a:solidFill>
                  </a:rPr>
                  <a:t> CI)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55022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35552513008318"/>
          <c:y val="8.7381334655129664E-2"/>
          <c:w val="0.79362674535257771"/>
          <c:h val="0.70631949594105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177295173391136E-3"/>
                  <c:y val="6.43019403420632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16.1%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E5-4DEA-861F-769391F1B0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GBM (N =31)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664-BF2B-ED5A862E7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6998527"/>
        <c:axId val="1650479775"/>
      </c:barChart>
      <c:catAx>
        <c:axId val="164699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479775"/>
        <c:crosses val="autoZero"/>
        <c:auto val="1"/>
        <c:lblAlgn val="ctr"/>
        <c:lblOffset val="100"/>
        <c:noMultiLvlLbl val="0"/>
      </c:catAx>
      <c:valAx>
        <c:axId val="1650479775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ORR (95% CI)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99852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020122057461151E-16"/>
                  <c:y val="8.2421622120079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11-4568-886B-7BC7D0D3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ORR DCR 2L/3L TNBC (N = 31)</c:v>
                </c:pt>
                <c:pt idx="1">
                  <c:v>ORR DCR 4L Ovarian (N = 31)</c:v>
                </c:pt>
                <c:pt idx="2">
                  <c:v>ORR DCR 3L Gastric (N = 31)</c:v>
                </c:pt>
                <c:pt idx="3">
                  <c:v>ORR DCR 3L non-MSI-H CRC (N = 32)</c:v>
                </c:pt>
                <c:pt idx="4">
                  <c:v>ORR DCR 2L BTC (N = 31)</c:v>
                </c:pt>
                <c:pt idx="5">
                  <c:v>ORR DCR 2L GBM (N = 31)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0.32</c:v>
                </c:pt>
                <c:pt idx="2">
                  <c:v>0.1</c:v>
                </c:pt>
                <c:pt idx="3">
                  <c:v>0.22</c:v>
                </c:pt>
                <c:pt idx="4">
                  <c:v>0.1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8-48CD-A7CC-ABF4033E48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ORR DCR 2L/3L TNBC (N = 31)</c:v>
                </c:pt>
                <c:pt idx="1">
                  <c:v>ORR DCR 4L Ovarian (N = 31)</c:v>
                </c:pt>
                <c:pt idx="2">
                  <c:v>ORR DCR 3L Gastric (N = 31)</c:v>
                </c:pt>
                <c:pt idx="3">
                  <c:v>ORR DCR 3L non-MSI-H CRC (N = 32)</c:v>
                </c:pt>
                <c:pt idx="4">
                  <c:v>ORR DCR 2L BTC (N = 31)</c:v>
                </c:pt>
                <c:pt idx="5">
                  <c:v>ORR DCR 2L GBM (N = 31)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0.57999999999999996</c:v>
                </c:pt>
                <c:pt idx="1">
                  <c:v>0.74</c:v>
                </c:pt>
                <c:pt idx="2">
                  <c:v>0.48</c:v>
                </c:pt>
                <c:pt idx="3">
                  <c:v>0.47</c:v>
                </c:pt>
                <c:pt idx="4">
                  <c:v>0.68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8-48CD-A7CC-ABF4033E48F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2568735"/>
        <c:axId val="1368144495"/>
      </c:barChart>
      <c:catAx>
        <c:axId val="136256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144495"/>
        <c:crosses val="autoZero"/>
        <c:auto val="1"/>
        <c:lblAlgn val="ctr"/>
        <c:lblOffset val="100"/>
        <c:noMultiLvlLbl val="0"/>
      </c:catAx>
      <c:valAx>
        <c:axId val="13681444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Proportion</a:t>
                </a:r>
                <a:r>
                  <a:rPr lang="en-US" baseline="0">
                    <a:solidFill>
                      <a:schemeClr val="tx1"/>
                    </a:solidFill>
                  </a:rPr>
                  <a:t> of Patients (%)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56873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4761684642074"/>
          <c:y val="6.999830201031397E-2"/>
          <c:w val="0.8947523831535793"/>
          <c:h val="0.61822948536831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Phase 1A (N=15)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Fatigue</c:v>
                </c:pt>
                <c:pt idx="1">
                  <c:v>Rash maculopapular</c:v>
                </c:pt>
                <c:pt idx="2">
                  <c:v>Myalgia</c:v>
                </c:pt>
                <c:pt idx="3">
                  <c:v>Nausea</c:v>
                </c:pt>
                <c:pt idx="4">
                  <c:v>Pruritis</c:v>
                </c:pt>
                <c:pt idx="5">
                  <c:v>Asthenia</c:v>
                </c:pt>
                <c:pt idx="6">
                  <c:v>Back pain</c:v>
                </c:pt>
                <c:pt idx="7">
                  <c:v>Diarrhea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1-49C3-8610-A5E9F26D0F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1B (N=12)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Fatigue</c:v>
                </c:pt>
                <c:pt idx="1">
                  <c:v>Rash maculopapular</c:v>
                </c:pt>
                <c:pt idx="2">
                  <c:v>Myalgia</c:v>
                </c:pt>
                <c:pt idx="3">
                  <c:v>Nausea</c:v>
                </c:pt>
                <c:pt idx="4">
                  <c:v>Pruritis</c:v>
                </c:pt>
                <c:pt idx="5">
                  <c:v>Asthenia</c:v>
                </c:pt>
                <c:pt idx="6">
                  <c:v>Back pain</c:v>
                </c:pt>
                <c:pt idx="7">
                  <c:v>Diarrhea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1-49C3-8610-A5E9F26D0F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2B (N=12)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Fatigue</c:v>
                </c:pt>
                <c:pt idx="1">
                  <c:v>Rash maculopapular</c:v>
                </c:pt>
                <c:pt idx="2">
                  <c:v>Myalgia</c:v>
                </c:pt>
                <c:pt idx="3">
                  <c:v>Nausea</c:v>
                </c:pt>
                <c:pt idx="4">
                  <c:v>Pruritis</c:v>
                </c:pt>
                <c:pt idx="5">
                  <c:v>Asthenia</c:v>
                </c:pt>
                <c:pt idx="6">
                  <c:v>Back pain</c:v>
                </c:pt>
                <c:pt idx="7">
                  <c:v>Diarrhea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41-49C3-8610-A5E9F26D0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227280"/>
        <c:axId val="648224328"/>
      </c:barChart>
      <c:catAx>
        <c:axId val="64822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224328"/>
        <c:crosses val="autoZero"/>
        <c:auto val="1"/>
        <c:lblAlgn val="ctr"/>
        <c:lblOffset val="100"/>
        <c:noMultiLvlLbl val="0"/>
      </c:catAx>
      <c:valAx>
        <c:axId val="64822432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chemeClr val="tx1"/>
                    </a:solidFill>
                  </a:rPr>
                  <a:t> Number </a:t>
                </a:r>
                <a:r>
                  <a:rPr lang="en-US" b="1">
                    <a:solidFill>
                      <a:schemeClr val="tx1"/>
                    </a:solidFill>
                  </a:rPr>
                  <a:t>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2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06939351797282"/>
          <c:y val="8.0773691832655911E-2"/>
          <c:w val="0.74260252768653878"/>
          <c:h val="0.1129317066624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0.13541</cdr:x>
      <cdr:y>0.91148</cdr:y>
    </cdr:from>
    <cdr:to>
      <cdr:x>0.23407</cdr:x>
      <cdr:y>0.97377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40E94ADE-37EF-1244-8212-CF3B910089F3}"/>
            </a:ext>
          </a:extLst>
        </cdr:cNvPr>
        <cdr:cNvSpPr txBox="1"/>
      </cdr:nvSpPr>
      <cdr:spPr>
        <a:xfrm xmlns:a="http://schemas.openxmlformats.org/drawingml/2006/main">
          <a:off x="892492" y="3789799"/>
          <a:ext cx="650240" cy="25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dirty="0" err="1"/>
            <a:t>Anemia</a:t>
          </a:r>
          <a:endParaRPr lang="en-GB" sz="1000" dirty="0"/>
        </a:p>
      </cdr:txBody>
    </cdr:sp>
  </cdr:relSizeAnchor>
  <cdr:relSizeAnchor xmlns:cdr="http://schemas.openxmlformats.org/drawingml/2006/chartDrawing">
    <cdr:from>
      <cdr:x>0.28956</cdr:x>
      <cdr:y>0.91148</cdr:y>
    </cdr:from>
    <cdr:to>
      <cdr:x>0.38821</cdr:x>
      <cdr:y>0.97377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AB6FB48D-36C4-E64F-AA42-09C17AEED772}"/>
            </a:ext>
          </a:extLst>
        </cdr:cNvPr>
        <cdr:cNvSpPr txBox="1"/>
      </cdr:nvSpPr>
      <cdr:spPr>
        <a:xfrm xmlns:a="http://schemas.openxmlformats.org/drawingml/2006/main">
          <a:off x="1908492" y="3789799"/>
          <a:ext cx="650240" cy="25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dirty="0"/>
            <a:t>Nausea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0.31532</cdr:x>
      <cdr:y>0.08487</cdr:y>
    </cdr:from>
    <cdr:to>
      <cdr:x>0.34526</cdr:x>
      <cdr:y>0.13123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D1BAE2-9CFF-4229-A74F-9C455E4BC541}"/>
            </a:ext>
          </a:extLst>
        </cdr:cNvPr>
        <cdr:cNvSpPr txBox="1"/>
      </cdr:nvSpPr>
      <cdr:spPr>
        <a:xfrm xmlns:a="http://schemas.openxmlformats.org/drawingml/2006/main">
          <a:off x="2057495" y="346386"/>
          <a:ext cx="195309" cy="189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 dirty="0"/>
            <a:t>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9EF7-410E-4326-9158-1106B3C932B7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1A6C-7ACC-4A55-BAD6-5A06CA9A7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9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0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4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0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6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1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499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0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755C-4AD7-4D5F-B71C-90CCF7EB985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66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1A6C-7ACC-4A55-BAD6-5A06CA9A737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3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4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1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1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1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755C-4AD7-4D5F-B71C-90CCF7EB985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0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1A6C-7ACC-4A55-BAD6-5A06CA9A737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4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703048-ED9A-6143-87D6-63AAB4D9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4" y="-1"/>
            <a:ext cx="10299406" cy="68592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11373103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11373103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FCA15CD-7D50-4FE8-A780-4D412F425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1" y="6377782"/>
            <a:ext cx="2773709" cy="36512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57EED9-B987-4447-ACF8-A13E41A1A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79" y="6345238"/>
            <a:ext cx="2350800" cy="396082"/>
          </a:xfrm>
          <a:prstGeom prst="rect">
            <a:avLst/>
          </a:prstGeom>
        </p:spPr>
      </p:pic>
      <p:cxnSp>
        <p:nvCxnSpPr>
          <p:cNvPr id="9" name="Gerader Verbinder 7">
            <a:extLst>
              <a:ext uri="{FF2B5EF4-FFF2-40B4-BE49-F238E27FC236}">
                <a16:creationId xmlns:a16="http://schemas.microsoft.com/office/drawing/2014/main" id="{F2AD7DC8-AC7E-462C-9B01-EF3F0EA5B986}"/>
              </a:ext>
            </a:extLst>
          </p:cNvPr>
          <p:cNvCxnSpPr/>
          <p:nvPr userDrawn="1"/>
        </p:nvCxnSpPr>
        <p:spPr>
          <a:xfrm>
            <a:off x="410908" y="6305818"/>
            <a:ext cx="1137310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hteck 4">
            <a:extLst>
              <a:ext uri="{FF2B5EF4-FFF2-40B4-BE49-F238E27FC236}">
                <a16:creationId xmlns:a16="http://schemas.microsoft.com/office/drawing/2014/main" id="{9546CE89-3167-4241-A7DE-CEDE06E979D0}"/>
              </a:ext>
            </a:extLst>
          </p:cNvPr>
          <p:cNvSpPr/>
          <p:nvPr userDrawn="1"/>
        </p:nvSpPr>
        <p:spPr>
          <a:xfrm>
            <a:off x="-2919" y="2798"/>
            <a:ext cx="7747462" cy="6855202"/>
          </a:xfrm>
          <a:custGeom>
            <a:avLst/>
            <a:gdLst>
              <a:gd name="connsiteX0" fmla="*/ 0 w 7730836"/>
              <a:gd name="connsiteY0" fmla="*/ 0 h 6319552"/>
              <a:gd name="connsiteX1" fmla="*/ 7730836 w 7730836"/>
              <a:gd name="connsiteY1" fmla="*/ 0 h 6319552"/>
              <a:gd name="connsiteX2" fmla="*/ 7730836 w 7730836"/>
              <a:gd name="connsiteY2" fmla="*/ 6319552 h 6319552"/>
              <a:gd name="connsiteX3" fmla="*/ 0 w 7730836"/>
              <a:gd name="connsiteY3" fmla="*/ 6319552 h 6319552"/>
              <a:gd name="connsiteX4" fmla="*/ 0 w 7730836"/>
              <a:gd name="connsiteY4" fmla="*/ 0 h 6319552"/>
              <a:gd name="connsiteX0" fmla="*/ 0 w 7730836"/>
              <a:gd name="connsiteY0" fmla="*/ 0 h 6319552"/>
              <a:gd name="connsiteX1" fmla="*/ 5411585 w 7730836"/>
              <a:gd name="connsiteY1" fmla="*/ 58189 h 6319552"/>
              <a:gd name="connsiteX2" fmla="*/ 7730836 w 7730836"/>
              <a:gd name="connsiteY2" fmla="*/ 6319552 h 6319552"/>
              <a:gd name="connsiteX3" fmla="*/ 0 w 7730836"/>
              <a:gd name="connsiteY3" fmla="*/ 6319552 h 6319552"/>
              <a:gd name="connsiteX4" fmla="*/ 0 w 7730836"/>
              <a:gd name="connsiteY4" fmla="*/ 0 h 6319552"/>
              <a:gd name="connsiteX0" fmla="*/ 0 w 7730836"/>
              <a:gd name="connsiteY0" fmla="*/ 0 h 6319552"/>
              <a:gd name="connsiteX1" fmla="*/ 4763192 w 7730836"/>
              <a:gd name="connsiteY1" fmla="*/ 0 h 6319552"/>
              <a:gd name="connsiteX2" fmla="*/ 7730836 w 7730836"/>
              <a:gd name="connsiteY2" fmla="*/ 6319552 h 6319552"/>
              <a:gd name="connsiteX3" fmla="*/ 0 w 7730836"/>
              <a:gd name="connsiteY3" fmla="*/ 6319552 h 6319552"/>
              <a:gd name="connsiteX4" fmla="*/ 0 w 7730836"/>
              <a:gd name="connsiteY4" fmla="*/ 0 h 6319552"/>
              <a:gd name="connsiteX0" fmla="*/ 0 w 7747462"/>
              <a:gd name="connsiteY0" fmla="*/ 0 h 6327865"/>
              <a:gd name="connsiteX1" fmla="*/ 4763192 w 7747462"/>
              <a:gd name="connsiteY1" fmla="*/ 0 h 6327865"/>
              <a:gd name="connsiteX2" fmla="*/ 7747462 w 7747462"/>
              <a:gd name="connsiteY2" fmla="*/ 6327865 h 6327865"/>
              <a:gd name="connsiteX3" fmla="*/ 0 w 7747462"/>
              <a:gd name="connsiteY3" fmla="*/ 6319552 h 6327865"/>
              <a:gd name="connsiteX4" fmla="*/ 0 w 7747462"/>
              <a:gd name="connsiteY4" fmla="*/ 0 h 63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462" h="6327865">
                <a:moveTo>
                  <a:pt x="0" y="0"/>
                </a:moveTo>
                <a:lnTo>
                  <a:pt x="4763192" y="0"/>
                </a:lnTo>
                <a:lnTo>
                  <a:pt x="7747462" y="6327865"/>
                </a:lnTo>
                <a:lnTo>
                  <a:pt x="0" y="631955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6A25-E4E9-4611-9B0B-3C3A6E45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ABD7A6-E5AC-432E-8B31-B94049C19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908" y="1825625"/>
            <a:ext cx="5540630" cy="435133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13F7FE-637D-4CED-9C51-D1BF475CB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1825625"/>
            <a:ext cx="5540630" cy="435133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D0D58C-5F80-48F5-ABAA-EB678E4F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56350"/>
            <a:ext cx="8564817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7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E378F02-E0DE-49E4-92D0-1C2E1B601F76}"/>
              </a:ext>
            </a:extLst>
          </p:cNvPr>
          <p:cNvSpPr/>
          <p:nvPr userDrawn="1"/>
        </p:nvSpPr>
        <p:spPr>
          <a:xfrm>
            <a:off x="6096000" y="1690688"/>
            <a:ext cx="5688013" cy="4510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DC6A25-E4E9-4611-9B0B-3C3A6E45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ABD7A6-E5AC-432E-8B31-B94049C19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908" y="1825625"/>
            <a:ext cx="5540630" cy="435133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13F7FE-637D-4CED-9C51-D1BF475CB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1825625"/>
            <a:ext cx="5540630" cy="4351338"/>
          </a:xfrm>
          <a:noFill/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D0D58C-5F80-48F5-ABAA-EB678E4F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56350"/>
            <a:ext cx="8564817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7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4565A-635C-4D37-A536-1EBFCCE0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65125"/>
            <a:ext cx="1137310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453FE-694E-4576-A470-2B20AB4F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681163"/>
            <a:ext cx="55435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AFE529-E9B7-4625-93EB-8B957D03A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505075"/>
            <a:ext cx="5543550" cy="36845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76DE71-69CC-4A2E-9EC1-3B0855BC9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681163"/>
            <a:ext cx="554355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92C867-7617-46EA-8A92-B9C763601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505075"/>
            <a:ext cx="5540630" cy="3684588"/>
          </a:xfrm>
        </p:spPr>
        <p:txBody>
          <a:bodyPr/>
          <a:lstStyle>
            <a:lvl1pPr>
              <a:buClr>
                <a:schemeClr val="bg2"/>
              </a:buClr>
              <a:defRPr sz="2000"/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3B8B99-33B2-4AC0-BDB4-3AC33AE7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6350"/>
            <a:ext cx="8567736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8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542B9B3-0381-4A3C-AA84-F43E41B1099B}"/>
              </a:ext>
            </a:extLst>
          </p:cNvPr>
          <p:cNvSpPr/>
          <p:nvPr userDrawn="1"/>
        </p:nvSpPr>
        <p:spPr>
          <a:xfrm>
            <a:off x="6096000" y="1681163"/>
            <a:ext cx="5685092" cy="4519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84565A-635C-4D37-A536-1EBFCCE0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65125"/>
            <a:ext cx="1137310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453FE-694E-4576-A470-2B20AB4F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681163"/>
            <a:ext cx="55435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AFE529-E9B7-4625-93EB-8B957D03A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505075"/>
            <a:ext cx="5543550" cy="36845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76DE71-69CC-4A2E-9EC1-3B0855BC9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681163"/>
            <a:ext cx="5543551" cy="82391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92C867-7617-46EA-8A92-B9C763601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505075"/>
            <a:ext cx="5540630" cy="3684588"/>
          </a:xfrm>
          <a:noFill/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3B8B99-33B2-4AC0-BDB4-3AC33AE7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6350"/>
            <a:ext cx="8567736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5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B00CD-3F12-42EB-8B19-B8BAA91B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0B0166-EB62-4A72-9760-9A3F1D8E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56350"/>
            <a:ext cx="8564817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4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4D24BE-E9CF-4BEF-988B-1F76BA74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9" y="6356350"/>
            <a:ext cx="8564816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5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6932" y="1407312"/>
            <a:ext cx="5145405" cy="448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494F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8028" y="1407312"/>
            <a:ext cx="5098415" cy="448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494F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04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50864" y="1102781"/>
            <a:ext cx="10033362" cy="48565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0864" y="1783060"/>
            <a:ext cx="8174036" cy="384145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50862" y="6264000"/>
            <a:ext cx="9612000" cy="391626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9018AE-8E29-4220-B913-18860143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74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book pro displaying group of people">
            <a:extLst>
              <a:ext uri="{FF2B5EF4-FFF2-40B4-BE49-F238E27FC236}">
                <a16:creationId xmlns:a16="http://schemas.microsoft.com/office/drawing/2014/main" id="{3FE148E5-B7F3-45E5-936B-43DED9F63E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6"/>
          <a:stretch/>
        </p:blipFill>
        <p:spPr bwMode="auto">
          <a:xfrm>
            <a:off x="3096342" y="-15227"/>
            <a:ext cx="9098579" cy="63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E8D189-2C84-46F0-B10F-2DE234828F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6311587"/>
            <a:ext cx="2608482" cy="49528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E6F604-37C7-9E4F-857D-991D3298E981}"/>
              </a:ext>
            </a:extLst>
          </p:cNvPr>
          <p:cNvSpPr/>
          <p:nvPr userDrawn="1"/>
        </p:nvSpPr>
        <p:spPr>
          <a:xfrm>
            <a:off x="-2920" y="-15227"/>
            <a:ext cx="7747462" cy="6342440"/>
          </a:xfrm>
          <a:custGeom>
            <a:avLst/>
            <a:gdLst>
              <a:gd name="connsiteX0" fmla="*/ 0 w 7730836"/>
              <a:gd name="connsiteY0" fmla="*/ 0 h 6319552"/>
              <a:gd name="connsiteX1" fmla="*/ 7730836 w 7730836"/>
              <a:gd name="connsiteY1" fmla="*/ 0 h 6319552"/>
              <a:gd name="connsiteX2" fmla="*/ 7730836 w 7730836"/>
              <a:gd name="connsiteY2" fmla="*/ 6319552 h 6319552"/>
              <a:gd name="connsiteX3" fmla="*/ 0 w 7730836"/>
              <a:gd name="connsiteY3" fmla="*/ 6319552 h 6319552"/>
              <a:gd name="connsiteX4" fmla="*/ 0 w 7730836"/>
              <a:gd name="connsiteY4" fmla="*/ 0 h 6319552"/>
              <a:gd name="connsiteX0" fmla="*/ 0 w 7730836"/>
              <a:gd name="connsiteY0" fmla="*/ 0 h 6319552"/>
              <a:gd name="connsiteX1" fmla="*/ 5411585 w 7730836"/>
              <a:gd name="connsiteY1" fmla="*/ 58189 h 6319552"/>
              <a:gd name="connsiteX2" fmla="*/ 7730836 w 7730836"/>
              <a:gd name="connsiteY2" fmla="*/ 6319552 h 6319552"/>
              <a:gd name="connsiteX3" fmla="*/ 0 w 7730836"/>
              <a:gd name="connsiteY3" fmla="*/ 6319552 h 6319552"/>
              <a:gd name="connsiteX4" fmla="*/ 0 w 7730836"/>
              <a:gd name="connsiteY4" fmla="*/ 0 h 6319552"/>
              <a:gd name="connsiteX0" fmla="*/ 0 w 7730836"/>
              <a:gd name="connsiteY0" fmla="*/ 0 h 6319552"/>
              <a:gd name="connsiteX1" fmla="*/ 4763192 w 7730836"/>
              <a:gd name="connsiteY1" fmla="*/ 0 h 6319552"/>
              <a:gd name="connsiteX2" fmla="*/ 7730836 w 7730836"/>
              <a:gd name="connsiteY2" fmla="*/ 6319552 h 6319552"/>
              <a:gd name="connsiteX3" fmla="*/ 0 w 7730836"/>
              <a:gd name="connsiteY3" fmla="*/ 6319552 h 6319552"/>
              <a:gd name="connsiteX4" fmla="*/ 0 w 7730836"/>
              <a:gd name="connsiteY4" fmla="*/ 0 h 6319552"/>
              <a:gd name="connsiteX0" fmla="*/ 0 w 7747462"/>
              <a:gd name="connsiteY0" fmla="*/ 0 h 6327865"/>
              <a:gd name="connsiteX1" fmla="*/ 4763192 w 7747462"/>
              <a:gd name="connsiteY1" fmla="*/ 0 h 6327865"/>
              <a:gd name="connsiteX2" fmla="*/ 7747462 w 7747462"/>
              <a:gd name="connsiteY2" fmla="*/ 6327865 h 6327865"/>
              <a:gd name="connsiteX3" fmla="*/ 0 w 7747462"/>
              <a:gd name="connsiteY3" fmla="*/ 6319552 h 6327865"/>
              <a:gd name="connsiteX4" fmla="*/ 0 w 7747462"/>
              <a:gd name="connsiteY4" fmla="*/ 0 h 63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462" h="6327865">
                <a:moveTo>
                  <a:pt x="0" y="0"/>
                </a:moveTo>
                <a:lnTo>
                  <a:pt x="4763192" y="0"/>
                </a:lnTo>
                <a:lnTo>
                  <a:pt x="7747462" y="6327865"/>
                </a:lnTo>
                <a:lnTo>
                  <a:pt x="0" y="631955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11373103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11373103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598C39A-931B-439D-8175-272F60C8141F}"/>
              </a:ext>
            </a:extLst>
          </p:cNvPr>
          <p:cNvCxnSpPr>
            <a:cxnSpLocks/>
            <a:stCxn id="5" idx="3"/>
          </p:cNvCxnSpPr>
          <p:nvPr userDrawn="1"/>
        </p:nvCxnSpPr>
        <p:spPr>
          <a:xfrm flipV="1">
            <a:off x="-2920" y="6303301"/>
            <a:ext cx="12194920" cy="1558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41F4EB1-9855-42AF-9195-E9500AA75727}"/>
              </a:ext>
            </a:extLst>
          </p:cNvPr>
          <p:cNvSpPr/>
          <p:nvPr userDrawn="1"/>
        </p:nvSpPr>
        <p:spPr>
          <a:xfrm>
            <a:off x="8975725" y="6343839"/>
            <a:ext cx="2963233" cy="39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AFCA39F-0C77-44BC-92E7-4373E3C3F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37" y="6343839"/>
            <a:ext cx="2346251" cy="3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7EBC1-3B1B-446A-98D7-1AC49C9AEB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9061E9-5119-488A-8809-3BCF37E35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5543549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554354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05AA3C9-A16E-49AC-9BB5-C06044E20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1" y="6377782"/>
            <a:ext cx="2773709" cy="365125"/>
          </a:xfrm>
          <a:prstGeom prst="rect">
            <a:avLst/>
          </a:prstGeom>
        </p:spPr>
      </p:pic>
      <p:cxnSp>
        <p:nvCxnSpPr>
          <p:cNvPr id="11" name="Gerader Verbinder 7">
            <a:extLst>
              <a:ext uri="{FF2B5EF4-FFF2-40B4-BE49-F238E27FC236}">
                <a16:creationId xmlns:a16="http://schemas.microsoft.com/office/drawing/2014/main" id="{AFCD6052-A6B3-4920-8BA0-E94A4E94705F}"/>
              </a:ext>
            </a:extLst>
          </p:cNvPr>
          <p:cNvCxnSpPr/>
          <p:nvPr userDrawn="1"/>
        </p:nvCxnSpPr>
        <p:spPr>
          <a:xfrm>
            <a:off x="410908" y="6305818"/>
            <a:ext cx="1137310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4176FF-2095-478F-B8C1-ED7D747493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37" y="6343839"/>
            <a:ext cx="2346251" cy="3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7EBC1-3B1B-446A-98D7-1AC49C9AEB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26EBBC-2813-43B4-8F5E-DC5AE25C3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6311587"/>
            <a:ext cx="2608482" cy="4952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BECB21-500D-4D82-9351-4F62AD6A40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2000" cy="63153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5543549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554354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4176FF-2095-478F-B8C1-ED7D747493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37" y="6343839"/>
            <a:ext cx="2346251" cy="395316"/>
          </a:xfrm>
          <a:prstGeom prst="rect">
            <a:avLst/>
          </a:prstGeom>
        </p:spPr>
      </p:pic>
      <p:cxnSp>
        <p:nvCxnSpPr>
          <p:cNvPr id="14" name="Gerader Verbinder 7">
            <a:extLst>
              <a:ext uri="{FF2B5EF4-FFF2-40B4-BE49-F238E27FC236}">
                <a16:creationId xmlns:a16="http://schemas.microsoft.com/office/drawing/2014/main" id="{82EFF005-14D4-4E77-901F-7CF171AE7DB2}"/>
              </a:ext>
            </a:extLst>
          </p:cNvPr>
          <p:cNvCxnSpPr>
            <a:cxnSpLocks/>
          </p:cNvCxnSpPr>
          <p:nvPr userDrawn="1"/>
        </p:nvCxnSpPr>
        <p:spPr>
          <a:xfrm>
            <a:off x="-3175" y="6305818"/>
            <a:ext cx="117871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0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7EBC1-3B1B-446A-98D7-1AC49C9AEB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D23A45-0C12-4183-B779-A5FABB37F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6311587"/>
            <a:ext cx="2608482" cy="4952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BECB21-500D-4D82-9351-4F62AD6A40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2000" cy="63153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5543549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554354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4176FF-2095-478F-B8C1-ED7D747493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37" y="6343839"/>
            <a:ext cx="2346251" cy="395316"/>
          </a:xfrm>
          <a:prstGeom prst="rect">
            <a:avLst/>
          </a:prstGeom>
        </p:spPr>
      </p:pic>
      <p:cxnSp>
        <p:nvCxnSpPr>
          <p:cNvPr id="14" name="Gerader Verbinder 7">
            <a:extLst>
              <a:ext uri="{FF2B5EF4-FFF2-40B4-BE49-F238E27FC236}">
                <a16:creationId xmlns:a16="http://schemas.microsoft.com/office/drawing/2014/main" id="{82EFF005-14D4-4E77-901F-7CF171AE7DB2}"/>
              </a:ext>
            </a:extLst>
          </p:cNvPr>
          <p:cNvCxnSpPr>
            <a:cxnSpLocks/>
          </p:cNvCxnSpPr>
          <p:nvPr userDrawn="1"/>
        </p:nvCxnSpPr>
        <p:spPr>
          <a:xfrm>
            <a:off x="-3175" y="6305818"/>
            <a:ext cx="11787188" cy="0"/>
          </a:xfrm>
          <a:prstGeom prst="line">
            <a:avLst/>
          </a:prstGeom>
          <a:ln w="28575">
            <a:solidFill>
              <a:srgbClr val="1E2F5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7EBC1-3B1B-446A-98D7-1AC49C9AEB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9061E9-5119-488A-8809-3BCF37E35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15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5543549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554354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4176FF-2095-478F-B8C1-ED7D74749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37" y="6343839"/>
            <a:ext cx="2346251" cy="3953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3BD769-A043-413C-A0A8-042F7B6A0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6311587"/>
            <a:ext cx="2608482" cy="495281"/>
          </a:xfrm>
          <a:prstGeom prst="rect">
            <a:avLst/>
          </a:prstGeom>
        </p:spPr>
      </p:pic>
      <p:cxnSp>
        <p:nvCxnSpPr>
          <p:cNvPr id="11" name="Gerader Verbinder 7">
            <a:extLst>
              <a:ext uri="{FF2B5EF4-FFF2-40B4-BE49-F238E27FC236}">
                <a16:creationId xmlns:a16="http://schemas.microsoft.com/office/drawing/2014/main" id="{AFCD6052-A6B3-4920-8BA0-E94A4E94705F}"/>
              </a:ext>
            </a:extLst>
          </p:cNvPr>
          <p:cNvCxnSpPr>
            <a:cxnSpLocks/>
          </p:cNvCxnSpPr>
          <p:nvPr userDrawn="1"/>
        </p:nvCxnSpPr>
        <p:spPr>
          <a:xfrm>
            <a:off x="0" y="6305818"/>
            <a:ext cx="117840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1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7EBC1-3B1B-446A-98D7-1AC49C9AEB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9061E9-5119-488A-8809-3BCF37E35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15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0BC22B-1888-4AE9-B65F-60FF9391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8"/>
            <a:ext cx="5543549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E4293-9AF5-4853-841B-AE0AB118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554354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4176FF-2095-478F-B8C1-ED7D74749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37" y="6343839"/>
            <a:ext cx="2346251" cy="3953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CC6ADB2-9159-46CB-9F51-D36E45D2B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6311587"/>
            <a:ext cx="2608482" cy="495281"/>
          </a:xfrm>
          <a:prstGeom prst="rect">
            <a:avLst/>
          </a:prstGeom>
        </p:spPr>
      </p:pic>
      <p:cxnSp>
        <p:nvCxnSpPr>
          <p:cNvPr id="11" name="Gerader Verbinder 7">
            <a:extLst>
              <a:ext uri="{FF2B5EF4-FFF2-40B4-BE49-F238E27FC236}">
                <a16:creationId xmlns:a16="http://schemas.microsoft.com/office/drawing/2014/main" id="{AFCD6052-A6B3-4920-8BA0-E94A4E94705F}"/>
              </a:ext>
            </a:extLst>
          </p:cNvPr>
          <p:cNvCxnSpPr>
            <a:cxnSpLocks/>
          </p:cNvCxnSpPr>
          <p:nvPr userDrawn="1"/>
        </p:nvCxnSpPr>
        <p:spPr>
          <a:xfrm>
            <a:off x="0" y="6305818"/>
            <a:ext cx="11784013" cy="1"/>
          </a:xfrm>
          <a:prstGeom prst="line">
            <a:avLst/>
          </a:prstGeom>
          <a:ln w="28575">
            <a:solidFill>
              <a:srgbClr val="1E2F5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5D7DF-EDB7-4982-AC39-CEBAADE2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72AFD-7332-41B7-918F-8FF82E5DFF7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algn="l">
              <a:buClr>
                <a:schemeClr val="bg2"/>
              </a:buClr>
              <a:defRPr sz="2400"/>
            </a:lvl1pPr>
            <a:lvl2pPr algn="l">
              <a:buClr>
                <a:schemeClr val="bg2"/>
              </a:buClr>
              <a:defRPr sz="2000"/>
            </a:lvl2pPr>
            <a:lvl3pPr algn="l">
              <a:buClr>
                <a:schemeClr val="bg2"/>
              </a:buClr>
              <a:defRPr sz="1800"/>
            </a:lvl3pPr>
            <a:lvl4pPr algn="l">
              <a:buClr>
                <a:schemeClr val="bg2"/>
              </a:buClr>
              <a:defRPr sz="1600"/>
            </a:lvl4pPr>
            <a:lvl5pPr algn="l">
              <a:buClr>
                <a:schemeClr val="bg2"/>
              </a:buCl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0A8E99-35D3-48CD-86E7-E3241831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56350"/>
            <a:ext cx="856481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33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5D7DF-EDB7-4982-AC39-CEBAADE2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72AFD-7332-41B7-918F-8FF82E5D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chemeClr val="bg2"/>
              </a:buClr>
              <a:defRPr sz="2400"/>
            </a:lvl1pPr>
            <a:lvl2pPr algn="l">
              <a:buClr>
                <a:schemeClr val="bg2"/>
              </a:buClr>
              <a:defRPr sz="2000"/>
            </a:lvl2pPr>
            <a:lvl3pPr algn="l">
              <a:buClr>
                <a:schemeClr val="bg2"/>
              </a:buClr>
              <a:defRPr sz="1800"/>
            </a:lvl3pPr>
            <a:lvl4pPr algn="l">
              <a:buClr>
                <a:schemeClr val="bg2"/>
              </a:buClr>
              <a:defRPr sz="1600"/>
            </a:lvl4pPr>
            <a:lvl5pPr algn="l">
              <a:buClr>
                <a:schemeClr val="bg2"/>
              </a:buCl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0A8E99-35D3-48CD-86E7-E3241831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56350"/>
            <a:ext cx="856481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7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21B777-3BD7-4F2A-A39C-81C8B9F3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33" y="365125"/>
            <a:ext cx="1136747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E6182D-24D4-47F7-8227-77B2ADD8D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34" y="1825625"/>
            <a:ext cx="1136747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832B73-51BE-4E1C-ACC9-2031F4E5E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34" y="6356350"/>
            <a:ext cx="855919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7C1F88-41DB-4710-88B9-1F1623ABC7B4}"/>
              </a:ext>
            </a:extLst>
          </p:cNvPr>
          <p:cNvSpPr/>
          <p:nvPr userDrawn="1"/>
        </p:nvSpPr>
        <p:spPr>
          <a:xfrm>
            <a:off x="0" y="0"/>
            <a:ext cx="9299575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53BEEF-CEFF-4AEB-944D-68B888FBD986}"/>
              </a:ext>
            </a:extLst>
          </p:cNvPr>
          <p:cNvSpPr/>
          <p:nvPr userDrawn="1"/>
        </p:nvSpPr>
        <p:spPr>
          <a:xfrm>
            <a:off x="9299575" y="0"/>
            <a:ext cx="2892425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EAAB99-784F-4106-A6AF-4F8B97308CC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91" y="6270955"/>
            <a:ext cx="2711778" cy="5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671" r:id="rId5"/>
    <p:sldLayoutId id="2147483670" r:id="rId6"/>
    <p:sldLayoutId id="2147483672" r:id="rId7"/>
    <p:sldLayoutId id="2147483650" r:id="rId8"/>
    <p:sldLayoutId id="2147483656" r:id="rId9"/>
    <p:sldLayoutId id="2147483652" r:id="rId10"/>
    <p:sldLayoutId id="2147483657" r:id="rId11"/>
    <p:sldLayoutId id="2147483653" r:id="rId12"/>
    <p:sldLayoutId id="2147483658" r:id="rId13"/>
    <p:sldLayoutId id="2147483654" r:id="rId14"/>
    <p:sldLayoutId id="2147483655" r:id="rId15"/>
    <p:sldLayoutId id="2147483660" r:id="rId16"/>
    <p:sldLayoutId id="2147483673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3749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pos="5654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4247" userDrawn="1">
          <p15:clr>
            <a:srgbClr val="F26B43"/>
          </p15:clr>
        </p15:guide>
        <p15:guide id="9" orient="horz" pos="1139" userDrawn="1">
          <p15:clr>
            <a:srgbClr val="F26B43"/>
          </p15:clr>
        </p15:guide>
        <p15:guide id="10" orient="horz" pos="731" userDrawn="1">
          <p15:clr>
            <a:srgbClr val="F26B43"/>
          </p15:clr>
        </p15:guide>
        <p15:guide id="11" orient="horz" pos="3997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sv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989" y="3071682"/>
            <a:ext cx="1137310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4800">
                <a:solidFill>
                  <a:schemeClr val="bg1"/>
                </a:solidFill>
              </a:rPr>
              <a:t>ESMO 2020 (Virtual)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Congress Report</a:t>
            </a:r>
            <a:endParaRPr sz="480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D42717-2E9A-4A83-A048-22C61069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716463"/>
            <a:ext cx="11373103" cy="1500187"/>
          </a:xfrm>
        </p:spPr>
        <p:txBody>
          <a:bodyPr vert="horz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/>
              <a:t>Solid tumors: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/>
              <a:t>PD-1/PD-L1 inhibition and </a:t>
            </a:r>
            <a:r>
              <a:rPr lang="en-US" b="1" spc="-5">
                <a:latin typeface="Trebuchet MS"/>
                <a:cs typeface="Trebuchet MS"/>
              </a:rPr>
              <a:t>PARP inhibition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>
                <a:latin typeface="Trebuchet MS"/>
                <a:cs typeface="Trebuchet MS"/>
              </a:rPr>
              <a:t>Focus on GI and ovarian cancers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spc="-5">
              <a:latin typeface="Trebuchet MS"/>
              <a:cs typeface="Trebuchet MS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5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2719-7234-482A-8611-CC0E6B24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tolerability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F49B07-2527-44C8-BA64-88C15741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514" y="6375400"/>
            <a:ext cx="8567736" cy="365125"/>
          </a:xfrm>
        </p:spPr>
        <p:txBody>
          <a:bodyPr/>
          <a:lstStyle/>
          <a:p>
            <a:r>
              <a:rPr lang="en-GB"/>
              <a:t>TRAE: Treatment related adverse event.</a:t>
            </a:r>
          </a:p>
          <a:p>
            <a:r>
              <a:rPr lang="en-GB" err="1"/>
              <a:t>Moehler</a:t>
            </a:r>
            <a:r>
              <a:rPr lang="en-GB"/>
              <a:t>, M. et al, 2020. Abstract LBA6 presented at ESMO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DB865-D758-42D5-92DD-0BF434F97EC8}"/>
              </a:ext>
            </a:extLst>
          </p:cNvPr>
          <p:cNvSpPr txBox="1"/>
          <p:nvPr/>
        </p:nvSpPr>
        <p:spPr>
          <a:xfrm>
            <a:off x="420323" y="1438332"/>
            <a:ext cx="690414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/>
              <a:t>Summary of treatment related adverse events (TRAEs)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B6B0D-534F-4C8D-8817-4DE2B68DD3EB}"/>
              </a:ext>
            </a:extLst>
          </p:cNvPr>
          <p:cNvSpPr txBox="1"/>
          <p:nvPr/>
        </p:nvSpPr>
        <p:spPr>
          <a:xfrm>
            <a:off x="420323" y="3683023"/>
            <a:ext cx="690414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/>
              <a:t>TRAEs with potential immunologic etiology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C9838-FD7C-484D-8EEC-D3CF75219206}"/>
              </a:ext>
            </a:extLst>
          </p:cNvPr>
          <p:cNvSpPr/>
          <p:nvPr/>
        </p:nvSpPr>
        <p:spPr>
          <a:xfrm>
            <a:off x="8983706" y="1814513"/>
            <a:ext cx="2787971" cy="252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Nivolumab plus chemotherapy elicited an expected toxicity profile; no new safety signals reported</a:t>
            </a:r>
            <a:endParaRPr lang="de-DE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6B75A85-09A1-437D-8CF5-F70CB9B6A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26230"/>
              </p:ext>
            </p:extLst>
          </p:nvPr>
        </p:nvGraphicFramePr>
        <p:xfrm>
          <a:off x="407989" y="1807664"/>
          <a:ext cx="8128002" cy="188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794">
                  <a:extLst>
                    <a:ext uri="{9D8B030D-6E8A-4147-A177-3AD203B41FA5}">
                      <a16:colId xmlns:a16="http://schemas.microsoft.com/office/drawing/2014/main" val="711620637"/>
                    </a:ext>
                  </a:extLst>
                </a:gridCol>
                <a:gridCol w="1238302">
                  <a:extLst>
                    <a:ext uri="{9D8B030D-6E8A-4147-A177-3AD203B41FA5}">
                      <a16:colId xmlns:a16="http://schemas.microsoft.com/office/drawing/2014/main" val="3670547234"/>
                    </a:ext>
                  </a:extLst>
                </a:gridCol>
                <a:gridCol w="1238302">
                  <a:extLst>
                    <a:ext uri="{9D8B030D-6E8A-4147-A177-3AD203B41FA5}">
                      <a16:colId xmlns:a16="http://schemas.microsoft.com/office/drawing/2014/main" val="568030580"/>
                    </a:ext>
                  </a:extLst>
                </a:gridCol>
                <a:gridCol w="1238302">
                  <a:extLst>
                    <a:ext uri="{9D8B030D-6E8A-4147-A177-3AD203B41FA5}">
                      <a16:colId xmlns:a16="http://schemas.microsoft.com/office/drawing/2014/main" val="3743106442"/>
                    </a:ext>
                  </a:extLst>
                </a:gridCol>
                <a:gridCol w="1238302">
                  <a:extLst>
                    <a:ext uri="{9D8B030D-6E8A-4147-A177-3AD203B41FA5}">
                      <a16:colId xmlns:a16="http://schemas.microsoft.com/office/drawing/2014/main" val="1948131762"/>
                    </a:ext>
                  </a:extLst>
                </a:gridCol>
              </a:tblGrid>
              <a:tr h="266981">
                <a:tc rowSpan="3">
                  <a:txBody>
                    <a:bodyPr/>
                    <a:lstStyle/>
                    <a:p>
                      <a:pPr algn="l"/>
                      <a:r>
                        <a:rPr lang="de-DE" sz="1400" err="1"/>
                        <a:t>Patients</a:t>
                      </a:r>
                      <a:r>
                        <a:rPr lang="de-DE" sz="1400"/>
                        <a:t>, N (%)</a:t>
                      </a:r>
                      <a:endParaRPr lang="en-GB" sz="1400"/>
                    </a:p>
                  </a:txBody>
                  <a:tcPr marL="72000" marR="3600" marT="36000" marB="360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/>
                        <a:t>All treated</a:t>
                      </a:r>
                      <a:endParaRPr lang="en-GB" sz="1400"/>
                    </a:p>
                  </a:txBody>
                  <a:tcPr marL="3600" marR="3600" marT="36000" marB="36000" anchor="ctr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59720"/>
                  </a:ext>
                </a:extLst>
              </a:tr>
              <a:tr h="266981"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Nivolumab + </a:t>
                      </a:r>
                      <a:r>
                        <a:rPr lang="de-DE" sz="1200" err="1">
                          <a:solidFill>
                            <a:schemeClr val="bg1"/>
                          </a:solidFill>
                        </a:rPr>
                        <a:t>chemotherapy</a:t>
                      </a:r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 (N=782)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err="1">
                          <a:solidFill>
                            <a:schemeClr val="bg1"/>
                          </a:solidFill>
                        </a:rPr>
                        <a:t>Chemotherapy</a:t>
                      </a:r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 (N=767)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70637"/>
                  </a:ext>
                </a:extLst>
              </a:tr>
              <a:tr h="266981"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Any grade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Grade 3−4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Any grade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Grade 3−4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20881"/>
                  </a:ext>
                </a:extLst>
              </a:tr>
              <a:tr h="266981">
                <a:tc>
                  <a:txBody>
                    <a:bodyPr/>
                    <a:lstStyle/>
                    <a:p>
                      <a:r>
                        <a:rPr lang="de-DE" sz="1200"/>
                        <a:t>Any TRAEs</a:t>
                      </a:r>
                      <a:endParaRPr lang="en-GB" sz="1200"/>
                    </a:p>
                  </a:txBody>
                  <a:tcPr marL="72000" marR="36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738 (94)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462 (59)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679 (89)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341 (44)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48161"/>
                  </a:ext>
                </a:extLst>
              </a:tr>
              <a:tr h="266981">
                <a:tc>
                  <a:txBody>
                    <a:bodyPr/>
                    <a:lstStyle/>
                    <a:p>
                      <a:r>
                        <a:rPr lang="de-DE" sz="1200" err="1"/>
                        <a:t>Serious</a:t>
                      </a:r>
                      <a:r>
                        <a:rPr lang="de-DE" sz="1200"/>
                        <a:t> TRAEs</a:t>
                      </a:r>
                      <a:endParaRPr lang="en-GB" sz="1200"/>
                    </a:p>
                  </a:txBody>
                  <a:tcPr marL="72000" marR="36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172 (22)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131 (17)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93 (12)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77 (10)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474276"/>
                  </a:ext>
                </a:extLst>
              </a:tr>
              <a:tr h="266981">
                <a:tc>
                  <a:txBody>
                    <a:bodyPr/>
                    <a:lstStyle/>
                    <a:p>
                      <a:r>
                        <a:rPr lang="de-DE" sz="1200"/>
                        <a:t>TRAEs </a:t>
                      </a:r>
                      <a:r>
                        <a:rPr lang="de-DE" sz="1200" err="1"/>
                        <a:t>leading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to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discontinuation</a:t>
                      </a:r>
                      <a:endParaRPr lang="en-GB" sz="1200"/>
                    </a:p>
                  </a:txBody>
                  <a:tcPr marL="72000" marR="36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284 (36)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132 (17)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181 (24)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67 (9)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227140"/>
                  </a:ext>
                </a:extLst>
              </a:tr>
              <a:tr h="266981">
                <a:tc>
                  <a:txBody>
                    <a:bodyPr/>
                    <a:lstStyle/>
                    <a:p>
                      <a:r>
                        <a:rPr lang="de-DE" sz="1200"/>
                        <a:t>Treatment-</a:t>
                      </a:r>
                      <a:r>
                        <a:rPr lang="de-DE" sz="1200" err="1"/>
                        <a:t>related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deaths</a:t>
                      </a:r>
                      <a:endParaRPr lang="en-GB" sz="1200"/>
                    </a:p>
                  </a:txBody>
                  <a:tcPr marL="72000" marR="360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/>
                        <a:t>12 (2)</a:t>
                      </a:r>
                      <a:endParaRPr lang="en-GB" sz="1200"/>
                    </a:p>
                  </a:txBody>
                  <a:tcPr marL="3600" marR="36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" marR="36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/>
                        <a:t>4 (&lt;1)</a:t>
                      </a:r>
                      <a:endParaRPr lang="en-GB" sz="1200"/>
                    </a:p>
                  </a:txBody>
                  <a:tcPr marL="3600" marR="36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" marR="3600" marT="36000" marB="36000" anchor="ctr"/>
                </a:tc>
                <a:extLst>
                  <a:ext uri="{0D108BD9-81ED-4DB2-BD59-A6C34878D82A}">
                    <a16:rowId xmlns:a16="http://schemas.microsoft.com/office/drawing/2014/main" val="140240279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8F114-9119-4F98-A312-D692C7EE7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08762"/>
              </p:ext>
            </p:extLst>
          </p:nvPr>
        </p:nvGraphicFramePr>
        <p:xfrm>
          <a:off x="417514" y="4077531"/>
          <a:ext cx="8128002" cy="230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026">
                  <a:extLst>
                    <a:ext uri="{9D8B030D-6E8A-4147-A177-3AD203B41FA5}">
                      <a16:colId xmlns:a16="http://schemas.microsoft.com/office/drawing/2014/main" val="2129413371"/>
                    </a:ext>
                  </a:extLst>
                </a:gridCol>
                <a:gridCol w="1243244">
                  <a:extLst>
                    <a:ext uri="{9D8B030D-6E8A-4147-A177-3AD203B41FA5}">
                      <a16:colId xmlns:a16="http://schemas.microsoft.com/office/drawing/2014/main" val="3956418288"/>
                    </a:ext>
                  </a:extLst>
                </a:gridCol>
                <a:gridCol w="1243244">
                  <a:extLst>
                    <a:ext uri="{9D8B030D-6E8A-4147-A177-3AD203B41FA5}">
                      <a16:colId xmlns:a16="http://schemas.microsoft.com/office/drawing/2014/main" val="541426431"/>
                    </a:ext>
                  </a:extLst>
                </a:gridCol>
                <a:gridCol w="1243244">
                  <a:extLst>
                    <a:ext uri="{9D8B030D-6E8A-4147-A177-3AD203B41FA5}">
                      <a16:colId xmlns:a16="http://schemas.microsoft.com/office/drawing/2014/main" val="4108263166"/>
                    </a:ext>
                  </a:extLst>
                </a:gridCol>
                <a:gridCol w="1243244">
                  <a:extLst>
                    <a:ext uri="{9D8B030D-6E8A-4147-A177-3AD203B41FA5}">
                      <a16:colId xmlns:a16="http://schemas.microsoft.com/office/drawing/2014/main" val="1425474794"/>
                    </a:ext>
                  </a:extLst>
                </a:gridCol>
              </a:tblGrid>
              <a:tr h="172735">
                <a:tc rowSpan="3">
                  <a:txBody>
                    <a:bodyPr/>
                    <a:lstStyle/>
                    <a:p>
                      <a:r>
                        <a:rPr lang="de-DE" sz="1400" b="0"/>
                        <a:t>Select TRAEs, N (%)</a:t>
                      </a:r>
                      <a:endParaRPr lang="en-GB" sz="1400" b="0"/>
                    </a:p>
                  </a:txBody>
                  <a:tcPr marL="3600" marR="3600" marT="36000" marB="360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0"/>
                        <a:t>All treated</a:t>
                      </a:r>
                      <a:endParaRPr lang="en-GB" sz="1400" b="0" err="1"/>
                    </a:p>
                  </a:txBody>
                  <a:tcPr marL="3600" marR="3600" marT="36000" marB="36000" anchor="ctr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extLst>
                  <a:ext uri="{0D108BD9-81ED-4DB2-BD59-A6C34878D82A}">
                    <a16:rowId xmlns:a16="http://schemas.microsoft.com/office/drawing/2014/main" val="4088790193"/>
                  </a:ext>
                </a:extLst>
              </a:tr>
              <a:tr h="251322"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0">
                          <a:solidFill>
                            <a:schemeClr val="bg1"/>
                          </a:solidFill>
                        </a:rPr>
                        <a:t>Nivolumab + chemotherapy (N=782)</a:t>
                      </a:r>
                      <a:endParaRPr lang="en-GB" sz="1200" b="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0">
                          <a:solidFill>
                            <a:schemeClr val="bg1"/>
                          </a:solidFill>
                        </a:rPr>
                        <a:t>Chemotherapy (N=767)</a:t>
                      </a:r>
                      <a:endParaRPr lang="en-GB" sz="1200" b="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extLst>
                  <a:ext uri="{0D108BD9-81ED-4DB2-BD59-A6C34878D82A}">
                    <a16:rowId xmlns:a16="http://schemas.microsoft.com/office/drawing/2014/main" val="15363875"/>
                  </a:ext>
                </a:extLst>
              </a:tr>
              <a:tr h="251322"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3600" marR="36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>
                          <a:solidFill>
                            <a:schemeClr val="bg1"/>
                          </a:solidFill>
                        </a:rPr>
                        <a:t>Any grade</a:t>
                      </a:r>
                      <a:endParaRPr lang="en-GB" sz="1200" b="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>
                          <a:solidFill>
                            <a:schemeClr val="bg1"/>
                          </a:solidFill>
                        </a:rPr>
                        <a:t>Grade 3−4</a:t>
                      </a:r>
                      <a:endParaRPr lang="en-GB" sz="1200" b="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>
                          <a:solidFill>
                            <a:schemeClr val="bg1"/>
                          </a:solidFill>
                        </a:rPr>
                        <a:t>Any grade</a:t>
                      </a:r>
                      <a:endParaRPr lang="en-GB" sz="1200" b="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bg1"/>
                          </a:solidFill>
                        </a:rPr>
                        <a:t>Grade 3−4</a:t>
                      </a:r>
                      <a:endParaRPr lang="en-GB" sz="1200" b="0">
                        <a:solidFill>
                          <a:schemeClr val="bg1"/>
                        </a:solidFill>
                      </a:endParaRPr>
                    </a:p>
                  </a:txBody>
                  <a:tcPr marL="3600" marR="3600" marT="36000" marB="360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32206"/>
                  </a:ext>
                </a:extLst>
              </a:tr>
              <a:tr h="2513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100" b="0" spc="-5"/>
                        <a:t>Endocrine</a:t>
                      </a:r>
                      <a:endParaRPr lang="de-DE" sz="1100" b="0"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107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(14)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14398"/>
                  </a:ext>
                </a:extLst>
              </a:tr>
              <a:tr h="2513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DE" sz="1100" b="0" spc="-5"/>
                        <a:t>Gastrointestinal</a:t>
                      </a:r>
                      <a:endParaRPr lang="de-DE" sz="1100" b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262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(34)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43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(5)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207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(27)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(3)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58778"/>
                  </a:ext>
                </a:extLst>
              </a:tr>
              <a:tr h="2513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100" b="0" spc="-5"/>
                        <a:t>Hepatic</a:t>
                      </a:r>
                      <a:endParaRPr lang="de-DE" sz="1100" b="0"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203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(26)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29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(4)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134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(17)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(2)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69533"/>
                  </a:ext>
                </a:extLst>
              </a:tr>
              <a:tr h="2513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DE" sz="1100" b="0" spc="-5"/>
                        <a:t>Pulmonary</a:t>
                      </a:r>
                      <a:endParaRPr lang="de-DE" sz="1100" b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40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(5)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(2)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01748"/>
                  </a:ext>
                </a:extLst>
              </a:tr>
              <a:tr h="2513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DE" sz="1100" b="0" spc="-5"/>
                        <a:t>Renal</a:t>
                      </a:r>
                      <a:endParaRPr lang="de-DE" sz="1100" b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26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(3)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05411"/>
                  </a:ext>
                </a:extLst>
              </a:tr>
              <a:tr h="2513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DE" sz="1100" b="0" spc="-5"/>
                        <a:t>Skin</a:t>
                      </a:r>
                      <a:endParaRPr lang="de-DE" sz="1100" b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214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(27)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26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(3)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rgbClr val="026E7E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105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(14)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de-GB" sz="1100" b="0" spc="-5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de-GB" sz="1100" b="0" spc="-10">
                          <a:solidFill>
                            <a:schemeClr val="bg1"/>
                          </a:solidFill>
                        </a:rPr>
                        <a:t> (&lt;1)</a:t>
                      </a:r>
                      <a:endParaRPr lang="de-GB" sz="1100" b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160" marB="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9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67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Checkmate 649 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de-DE"/>
              <a:t>GC: </a:t>
            </a:r>
            <a:r>
              <a:rPr lang="de-DE" err="1"/>
              <a:t>Gastric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GEJC: </a:t>
            </a:r>
            <a:r>
              <a:rPr lang="de-DE" err="1"/>
              <a:t>Gastroesophageal</a:t>
            </a:r>
            <a:r>
              <a:rPr lang="de-DE"/>
              <a:t> </a:t>
            </a:r>
            <a:r>
              <a:rPr lang="de-DE" err="1"/>
              <a:t>junction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EAC: </a:t>
            </a:r>
            <a:r>
              <a:rPr lang="de-DE" err="1"/>
              <a:t>Esophageal</a:t>
            </a:r>
            <a:r>
              <a:rPr lang="de-DE"/>
              <a:t> </a:t>
            </a:r>
            <a:r>
              <a:rPr lang="de-DE" err="1"/>
              <a:t>adenocarcinoma</a:t>
            </a:r>
            <a:r>
              <a:rPr lang="de-DE"/>
              <a:t>. OS: Overall </a:t>
            </a:r>
            <a:r>
              <a:rPr lang="de-DE" err="1"/>
              <a:t>survival</a:t>
            </a:r>
            <a:r>
              <a:rPr lang="de-DE"/>
              <a:t>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CPS: </a:t>
            </a:r>
            <a:r>
              <a:rPr lang="de-DE" err="1"/>
              <a:t>Combined</a:t>
            </a:r>
            <a:r>
              <a:rPr lang="de-DE"/>
              <a:t> positive score.</a:t>
            </a:r>
          </a:p>
          <a:p>
            <a:r>
              <a:rPr lang="de-DE" err="1"/>
              <a:t>Moehler</a:t>
            </a:r>
            <a:r>
              <a:rPr lang="de-DE"/>
              <a:t>, M. et al, 2020. Abstract LBA6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EC4B2-3457-45CD-9284-94C6011FCF27}"/>
              </a:ext>
            </a:extLst>
          </p:cNvPr>
          <p:cNvSpPr txBox="1"/>
          <p:nvPr/>
        </p:nvSpPr>
        <p:spPr>
          <a:xfrm>
            <a:off x="420799" y="1814513"/>
            <a:ext cx="10889943" cy="4170372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Nivolumab is the first PD-1 inhibitor to demonstrate superior OS and PFS in combination with chemotherapy versus chemotherapy alone in previously untreated patients with advanced GC/GEJC/EAC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Statistically significant and clinically meaningful OS benefit in patients whose tumors  expressed PD-L1 CPS ≥ 5 and ≥ 1 and in all randomized patients</a:t>
            </a:r>
            <a:endParaRPr lang="en-US" sz="2000"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Survival benefit across multiple pre-specified subgroups (assessed in primary population)</a:t>
            </a:r>
            <a:endParaRPr lang="en-US" sz="2000"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PFS benefit in PD-L1 CPS ≥ 5 (statistically significant), PD-L1 CPS ≥ 1, and all randomized patients</a:t>
            </a:r>
            <a:endParaRPr lang="en-US" sz="2000"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No new safety signals were identified with nivolumab + chemotherapy</a:t>
            </a:r>
            <a:endParaRPr lang="en-US" sz="2000"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1"/>
              <a:t>Nivolumab + chemotherapy represents a new potential standard first line treatment for patients with advanced gastric cancer/gastroesophageal junction cancer/esophageal adenocarcinoma</a:t>
            </a:r>
            <a:endParaRPr lang="en-US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5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ATTRACTION-4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589463"/>
            <a:ext cx="5688011" cy="1500187"/>
          </a:xfrm>
        </p:spPr>
        <p:txBody>
          <a:bodyPr/>
          <a:lstStyle/>
          <a:p>
            <a:r>
              <a:rPr lang="en-US"/>
              <a:t>PD-1i plus chemotherapy vs chemotherapy in advanced/ recurrent gastric or gastroesophageal junction cancer: Nivolumab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1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en-US"/>
              <a:t>RECIST: Response Evaluation Criteria in Solid Tumors. ECOG PS: Eastern Cooperative Oncology Group performance score. IRRC: Independent radiologic review committee. PFS: Progression free survival. OS: Overall survival. DOR: Duration of response. DCR: Disease control rate. TTR: Time to treatment response. BOR: Best overall response. IV: Intravenous. Q3W: Every 3 weeks.</a:t>
            </a:r>
          </a:p>
          <a:p>
            <a:r>
              <a:rPr lang="en-US" err="1"/>
              <a:t>Boku</a:t>
            </a:r>
            <a:r>
              <a:rPr lang="en-US"/>
              <a:t>, N. et al, 2020. Abstract LBA7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ATTRACTION-4 Study design</a:t>
            </a: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0A3089AC-DFB3-4F8C-B6B5-545144E8A115}"/>
              </a:ext>
            </a:extLst>
          </p:cNvPr>
          <p:cNvSpPr txBox="1"/>
          <p:nvPr/>
        </p:nvSpPr>
        <p:spPr>
          <a:xfrm>
            <a:off x="425196" y="2073865"/>
            <a:ext cx="3039315" cy="195812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28270" rIns="0" bIns="0" rtlCol="0">
            <a:noAutofit/>
          </a:bodyPr>
          <a:lstStyle/>
          <a:p>
            <a:pPr marL="91440">
              <a:lnSpc>
                <a:spcPct val="100000"/>
              </a:lnSpc>
              <a:spcAft>
                <a:spcPts val="600"/>
              </a:spcAft>
            </a:pPr>
            <a:r>
              <a:rPr sz="1200" b="1" spc="-5">
                <a:solidFill>
                  <a:schemeClr val="bg1"/>
                </a:solidFill>
                <a:latin typeface="Arial Standard"/>
                <a:cs typeface="Trebuchet MS"/>
              </a:rPr>
              <a:t>Key eligibility</a:t>
            </a:r>
            <a:r>
              <a:rPr sz="1200" b="1" spc="-2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sz="1200" b="1" spc="-5">
                <a:solidFill>
                  <a:schemeClr val="bg1"/>
                </a:solidFill>
                <a:latin typeface="Arial Standard"/>
                <a:cs typeface="Trebuchet MS"/>
              </a:rPr>
              <a:t>criteria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: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Unresectable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advanced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or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recurrent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HER2 (-) G/GEJ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cancer</a:t>
            </a:r>
            <a:endParaRPr lang="de-DE" sz="1200" spc="-5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ECOG PS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of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0-1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Chemo-naive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Neoadjuvant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or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adjuvant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chemotherapy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allowed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if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completed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≥180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days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prior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to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recurrence</a:t>
            </a:r>
            <a:endParaRPr sz="1200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F6E04290-6C7F-4B88-B82F-6D88FE63F829}"/>
              </a:ext>
            </a:extLst>
          </p:cNvPr>
          <p:cNvSpPr txBox="1"/>
          <p:nvPr/>
        </p:nvSpPr>
        <p:spPr>
          <a:xfrm>
            <a:off x="425196" y="4120036"/>
            <a:ext cx="3056206" cy="119959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8270" rIns="0" bIns="0" rtlCol="0">
            <a:noAutofit/>
          </a:bodyPr>
          <a:lstStyle/>
          <a:p>
            <a:pPr marL="91440">
              <a:lnSpc>
                <a:spcPct val="100000"/>
              </a:lnSpc>
              <a:spcAft>
                <a:spcPts val="600"/>
              </a:spcAft>
            </a:pP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Stratification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factors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: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Country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ECOG PS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Tumor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cell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PD-L1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expression</a:t>
            </a:r>
            <a:endParaRPr lang="de-DE" sz="1200" spc="-5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Disease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status</a:t>
            </a:r>
            <a:endParaRPr lang="de-DE" sz="1200" spc="-5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29C6B6-C995-48EB-A69C-441D5034B926}"/>
              </a:ext>
            </a:extLst>
          </p:cNvPr>
          <p:cNvGrpSpPr/>
          <p:nvPr/>
        </p:nvGrpSpPr>
        <p:grpSpPr>
          <a:xfrm>
            <a:off x="5179330" y="2043961"/>
            <a:ext cx="2746394" cy="2017933"/>
            <a:chOff x="5179330" y="2043961"/>
            <a:chExt cx="2746394" cy="2017933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7D2DDF5-D96C-4DC7-A011-BC4BDE4A43B7}"/>
                </a:ext>
              </a:extLst>
            </p:cNvPr>
            <p:cNvSpPr/>
            <p:nvPr/>
          </p:nvSpPr>
          <p:spPr>
            <a:xfrm>
              <a:off x="5179330" y="2043961"/>
              <a:ext cx="2746394" cy="914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/>
                <a:t>Nivolumab 360 mg IV Q3W</a:t>
              </a:r>
            </a:p>
            <a:p>
              <a:pPr algn="ctr"/>
              <a:r>
                <a:rPr lang="de-DE" sz="1400"/>
                <a:t>+</a:t>
              </a:r>
            </a:p>
            <a:p>
              <a:pPr algn="ctr"/>
              <a:r>
                <a:rPr lang="de-DE" sz="1400" err="1"/>
                <a:t>SOX</a:t>
              </a:r>
              <a:r>
                <a:rPr lang="de-DE" sz="1400" baseline="30000" err="1"/>
                <a:t>b</a:t>
              </a:r>
              <a:r>
                <a:rPr lang="de-DE" sz="1400" baseline="30000"/>
                <a:t> </a:t>
              </a:r>
              <a:r>
                <a:rPr lang="de-DE" sz="1400" err="1"/>
                <a:t>or</a:t>
              </a:r>
              <a:r>
                <a:rPr lang="de-DE" sz="1400"/>
                <a:t> </a:t>
              </a:r>
              <a:r>
                <a:rPr lang="de-DE" sz="1400" err="1"/>
                <a:t>CapeOX</a:t>
              </a:r>
              <a:r>
                <a:rPr lang="de-DE" sz="1400" baseline="30000" err="1"/>
                <a:t>c</a:t>
              </a:r>
              <a:r>
                <a:rPr lang="de-DE" sz="1400" baseline="30000"/>
                <a:t> </a:t>
              </a:r>
              <a:r>
                <a:rPr lang="de-DE" sz="1400" err="1"/>
                <a:t>therapy</a:t>
              </a:r>
              <a:endParaRPr lang="de-DE" sz="140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9C197E0-B072-4F53-9384-39506BD3B750}"/>
                </a:ext>
              </a:extLst>
            </p:cNvPr>
            <p:cNvSpPr/>
            <p:nvPr/>
          </p:nvSpPr>
          <p:spPr>
            <a:xfrm>
              <a:off x="5179330" y="3147494"/>
              <a:ext cx="2746394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/>
                <a:t>Placebo</a:t>
              </a:r>
            </a:p>
            <a:p>
              <a:pPr algn="ctr"/>
              <a:r>
                <a:rPr lang="de-DE" sz="1400"/>
                <a:t>+</a:t>
              </a:r>
            </a:p>
            <a:p>
              <a:pPr algn="ctr"/>
              <a:r>
                <a:rPr lang="de-DE" sz="1400" err="1"/>
                <a:t>SOX</a:t>
              </a:r>
              <a:r>
                <a:rPr lang="de-DE" sz="1400" baseline="30000" err="1"/>
                <a:t>b</a:t>
              </a:r>
              <a:r>
                <a:rPr lang="de-DE" sz="1400" baseline="30000"/>
                <a:t> </a:t>
              </a:r>
              <a:r>
                <a:rPr lang="de-DE" sz="1400" err="1"/>
                <a:t>or</a:t>
              </a:r>
              <a:r>
                <a:rPr lang="de-DE" sz="1400"/>
                <a:t> </a:t>
              </a:r>
              <a:r>
                <a:rPr lang="de-DE" sz="1400" err="1"/>
                <a:t>CapeOX</a:t>
              </a:r>
              <a:r>
                <a:rPr lang="de-DE" sz="1400" baseline="30000" err="1"/>
                <a:t>c</a:t>
              </a:r>
              <a:r>
                <a:rPr lang="de-DE" sz="1400" baseline="30000"/>
                <a:t> </a:t>
              </a:r>
              <a:r>
                <a:rPr lang="de-DE" sz="1400" err="1"/>
                <a:t>therapy</a:t>
              </a:r>
              <a:endParaRPr lang="de-DE" sz="1400"/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4DF1A92C-159A-4122-B469-BAFEF36784E0}"/>
              </a:ext>
            </a:extLst>
          </p:cNvPr>
          <p:cNvSpPr txBox="1"/>
          <p:nvPr/>
        </p:nvSpPr>
        <p:spPr>
          <a:xfrm>
            <a:off x="8512746" y="2043961"/>
            <a:ext cx="2746394" cy="278740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8270" rIns="0" bIns="0" rtlCol="0" anchor="ctr">
            <a:noAutofit/>
          </a:bodyPr>
          <a:lstStyle/>
          <a:p>
            <a:pPr marL="91440">
              <a:lnSpc>
                <a:spcPct val="100000"/>
              </a:lnSpc>
              <a:spcAft>
                <a:spcPts val="600"/>
              </a:spcAft>
            </a:pP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Treatment </a:t>
            </a: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continued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until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: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Progressive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disease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per RECIST v1.1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Unacceptable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toxicity</a:t>
            </a:r>
            <a:endParaRPr lang="de-DE" sz="1200" spc="-5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Withdrawal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of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consent</a:t>
            </a:r>
            <a:endParaRPr lang="de-DE" sz="1200" spc="-5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Co-primary </a:t>
            </a: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endpoints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: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PFS (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central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assessment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by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IRRC) and OS</a:t>
            </a:r>
          </a:p>
          <a:p>
            <a:pPr marL="91440">
              <a:lnSpc>
                <a:spcPct val="100000"/>
              </a:lnSpc>
            </a:pP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Other </a:t>
            </a: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key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endpoints</a:t>
            </a:r>
            <a:r>
              <a:rPr lang="de-DE" sz="1200" b="1" spc="-5">
                <a:solidFill>
                  <a:schemeClr val="bg1"/>
                </a:solidFill>
                <a:latin typeface="Arial Standard"/>
                <a:cs typeface="Trebuchet MS"/>
              </a:rPr>
              <a:t>:</a:t>
            </a:r>
          </a:p>
          <a:p>
            <a:pPr marL="26289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PFS (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investigator´s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assessment</a:t>
            </a:r>
            <a:r>
              <a:rPr lang="de-DE" sz="1200" spc="-5">
                <a:solidFill>
                  <a:schemeClr val="bg1"/>
                </a:solidFill>
                <a:latin typeface="Arial Standard"/>
                <a:cs typeface="Trebuchet MS"/>
              </a:rPr>
              <a:t>)), ORR, DOR, DCR, TTR, BOR, and </a:t>
            </a:r>
            <a:r>
              <a:rPr lang="de-DE" sz="1200" spc="-5" err="1">
                <a:solidFill>
                  <a:schemeClr val="bg1"/>
                </a:solidFill>
                <a:latin typeface="Arial Standard"/>
                <a:cs typeface="Trebuchet MS"/>
              </a:rPr>
              <a:t>safety</a:t>
            </a:r>
            <a:endParaRPr lang="de-DE" sz="1200" spc="-5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0249EAD-6117-40A6-B3CE-27B240317DA1}"/>
              </a:ext>
            </a:extLst>
          </p:cNvPr>
          <p:cNvSpPr txBox="1"/>
          <p:nvPr/>
        </p:nvSpPr>
        <p:spPr>
          <a:xfrm>
            <a:off x="4030037" y="4910545"/>
            <a:ext cx="724294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sz="1200"/>
              <a:t>At </a:t>
            </a:r>
            <a:r>
              <a:rPr lang="de-DE" sz="1200" err="1"/>
              <a:t>data</a:t>
            </a:r>
            <a:r>
              <a:rPr lang="de-DE" sz="1200"/>
              <a:t> </a:t>
            </a:r>
            <a:r>
              <a:rPr lang="de-DE" sz="1200" err="1"/>
              <a:t>cutoff</a:t>
            </a:r>
            <a:r>
              <a:rPr lang="de-DE" sz="1200"/>
              <a:t> </a:t>
            </a:r>
            <a:r>
              <a:rPr lang="de-DE" sz="1200" err="1"/>
              <a:t>for</a:t>
            </a:r>
            <a:r>
              <a:rPr lang="de-DE" sz="1200"/>
              <a:t> </a:t>
            </a:r>
            <a:r>
              <a:rPr lang="de-DE" sz="1200" err="1"/>
              <a:t>interim</a:t>
            </a:r>
            <a:r>
              <a:rPr lang="de-DE" sz="1200"/>
              <a:t> </a:t>
            </a:r>
            <a:r>
              <a:rPr lang="de-DE" sz="1200" err="1"/>
              <a:t>analysis</a:t>
            </a:r>
            <a:r>
              <a:rPr lang="de-DE" sz="1200"/>
              <a:t> </a:t>
            </a:r>
            <a:r>
              <a:rPr lang="de-DE" sz="1200" err="1"/>
              <a:t>of</a:t>
            </a:r>
            <a:r>
              <a:rPr lang="de-DE" sz="1200"/>
              <a:t> PFS (31 </a:t>
            </a:r>
            <a:r>
              <a:rPr lang="de-DE" sz="1200" err="1"/>
              <a:t>Oct</a:t>
            </a:r>
            <a:r>
              <a:rPr lang="de-DE" sz="1200"/>
              <a:t> 2018), </a:t>
            </a:r>
            <a:r>
              <a:rPr lang="de-DE" sz="1200" err="1"/>
              <a:t>the</a:t>
            </a:r>
            <a:r>
              <a:rPr lang="de-DE" sz="1200"/>
              <a:t> median follow-</a:t>
            </a:r>
            <a:r>
              <a:rPr lang="de-DE" sz="1200" err="1"/>
              <a:t>up</a:t>
            </a:r>
            <a:r>
              <a:rPr lang="de-DE" sz="1200"/>
              <a:t> </a:t>
            </a:r>
            <a:r>
              <a:rPr lang="de-DE" sz="1200" err="1"/>
              <a:t>period</a:t>
            </a:r>
            <a:r>
              <a:rPr lang="de-DE" sz="1200"/>
              <a:t> was 11.6 </a:t>
            </a:r>
            <a:r>
              <a:rPr lang="de-DE" sz="1200" err="1"/>
              <a:t>months</a:t>
            </a:r>
            <a:endParaRPr lang="de-DE" sz="1200">
              <a:cs typeface="Arial"/>
            </a:endParaRP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sz="1200"/>
              <a:t>At </a:t>
            </a:r>
            <a:r>
              <a:rPr lang="de-DE" sz="1200" err="1"/>
              <a:t>data</a:t>
            </a:r>
            <a:r>
              <a:rPr lang="de-DE" sz="1200"/>
              <a:t> </a:t>
            </a:r>
            <a:r>
              <a:rPr lang="de-DE" sz="1200" err="1"/>
              <a:t>cutoff</a:t>
            </a:r>
            <a:r>
              <a:rPr lang="de-DE" sz="1200"/>
              <a:t> </a:t>
            </a:r>
            <a:r>
              <a:rPr lang="de-DE" sz="1200" err="1"/>
              <a:t>for</a:t>
            </a:r>
            <a:r>
              <a:rPr lang="de-DE" sz="1200"/>
              <a:t> final </a:t>
            </a:r>
            <a:r>
              <a:rPr lang="de-DE" sz="1200" err="1"/>
              <a:t>analysis</a:t>
            </a:r>
            <a:r>
              <a:rPr lang="de-DE" sz="1200"/>
              <a:t> </a:t>
            </a:r>
            <a:r>
              <a:rPr lang="de-DE" sz="1200" err="1"/>
              <a:t>of</a:t>
            </a:r>
            <a:r>
              <a:rPr lang="de-DE" sz="1200"/>
              <a:t> OS (31 Jan 2020), </a:t>
            </a:r>
            <a:r>
              <a:rPr lang="de-DE" sz="1200" err="1"/>
              <a:t>the</a:t>
            </a:r>
            <a:r>
              <a:rPr lang="de-DE" sz="1200"/>
              <a:t> median follow-</a:t>
            </a:r>
            <a:r>
              <a:rPr lang="de-DE" sz="1200" err="1"/>
              <a:t>up</a:t>
            </a:r>
            <a:r>
              <a:rPr lang="de-DE" sz="1200"/>
              <a:t> </a:t>
            </a:r>
            <a:r>
              <a:rPr lang="de-DE" sz="1200" err="1"/>
              <a:t>period</a:t>
            </a:r>
            <a:r>
              <a:rPr lang="de-DE" sz="1200"/>
              <a:t> was 26.6 </a:t>
            </a:r>
            <a:r>
              <a:rPr lang="de-DE" sz="1200" err="1"/>
              <a:t>months</a:t>
            </a:r>
            <a:endParaRPr lang="de-DE" sz="1200">
              <a:cs typeface="Arial"/>
            </a:endParaRP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sz="1200"/>
              <a:t>A total </a:t>
            </a:r>
            <a:r>
              <a:rPr lang="de-DE" sz="1200" err="1"/>
              <a:t>of</a:t>
            </a:r>
            <a:r>
              <a:rPr lang="de-DE" sz="1200"/>
              <a:t> 724 </a:t>
            </a:r>
            <a:r>
              <a:rPr lang="de-DE" sz="1200" err="1"/>
              <a:t>patients</a:t>
            </a:r>
            <a:r>
              <a:rPr lang="de-DE" sz="1200"/>
              <a:t> </a:t>
            </a:r>
            <a:r>
              <a:rPr lang="de-DE" sz="1200" err="1"/>
              <a:t>were</a:t>
            </a:r>
            <a:r>
              <a:rPr lang="de-DE" sz="1200"/>
              <a:t> </a:t>
            </a:r>
            <a:r>
              <a:rPr lang="de-DE" sz="1200" err="1"/>
              <a:t>randomized</a:t>
            </a:r>
            <a:r>
              <a:rPr lang="de-DE" sz="1200"/>
              <a:t> </a:t>
            </a:r>
            <a:r>
              <a:rPr lang="de-DE" sz="1200" err="1"/>
              <a:t>between</a:t>
            </a:r>
            <a:r>
              <a:rPr lang="de-DE" sz="1200"/>
              <a:t> March 2017 and May 2018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5D3FD4-BA32-4B0D-A9B7-B3D02BF5EDC2}"/>
              </a:ext>
            </a:extLst>
          </p:cNvPr>
          <p:cNvSpPr txBox="1"/>
          <p:nvPr/>
        </p:nvSpPr>
        <p:spPr>
          <a:xfrm>
            <a:off x="418224" y="1314728"/>
            <a:ext cx="11357236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b="1"/>
              <a:t>Randomized</a:t>
            </a:r>
            <a:r>
              <a:rPr lang="en-US" b="1" i="0">
                <a:effectLst/>
              </a:rPr>
              <a:t>, multicenter, phase 2/3 study of nivolumab plus chemotherapy in patients with previously </a:t>
            </a:r>
            <a:r>
              <a:rPr lang="en-US" b="1"/>
              <a:t>u</a:t>
            </a:r>
            <a:r>
              <a:rPr lang="en-US" b="1" i="0">
                <a:effectLst/>
              </a:rPr>
              <a:t>ntreated </a:t>
            </a:r>
            <a:r>
              <a:rPr lang="en-US" b="1"/>
              <a:t>a</a:t>
            </a:r>
            <a:r>
              <a:rPr lang="en-US" b="1" i="0">
                <a:effectLst/>
              </a:rPr>
              <a:t>dvanced or recurrent </a:t>
            </a:r>
            <a:r>
              <a:rPr lang="en-US" b="1"/>
              <a:t>g</a:t>
            </a:r>
            <a:r>
              <a:rPr lang="en-US" b="1" i="0">
                <a:effectLst/>
              </a:rPr>
              <a:t>astric or gastroesophageal </a:t>
            </a:r>
            <a:r>
              <a:rPr lang="en-US" b="1"/>
              <a:t>j</a:t>
            </a:r>
            <a:r>
              <a:rPr lang="en-US" b="1" i="0">
                <a:effectLst/>
              </a:rPr>
              <a:t>unction cancer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E98E6C-5FBC-4B43-804D-E09B8189C4B7}"/>
              </a:ext>
            </a:extLst>
          </p:cNvPr>
          <p:cNvSpPr txBox="1"/>
          <p:nvPr/>
        </p:nvSpPr>
        <p:spPr>
          <a:xfrm>
            <a:off x="335423" y="5918339"/>
            <a:ext cx="104918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aseline="30000"/>
              <a:t>a</a:t>
            </a:r>
            <a:r>
              <a:rPr lang="en-US" sz="800"/>
              <a:t>NCT02746796; </a:t>
            </a:r>
            <a:r>
              <a:rPr lang="en-US" sz="800" baseline="30000" err="1"/>
              <a:t>b</a:t>
            </a:r>
            <a:r>
              <a:rPr lang="en-US" sz="800" err="1"/>
              <a:t>SOX</a:t>
            </a:r>
            <a:r>
              <a:rPr lang="en-US" sz="800"/>
              <a:t>, S-1 (tegafur-</a:t>
            </a:r>
            <a:r>
              <a:rPr lang="en-US" sz="800" err="1"/>
              <a:t>gimeracil</a:t>
            </a:r>
            <a:r>
              <a:rPr lang="en-US" sz="800"/>
              <a:t>-</a:t>
            </a:r>
            <a:r>
              <a:rPr lang="en-US" sz="800" err="1"/>
              <a:t>oteracil</a:t>
            </a:r>
            <a:r>
              <a:rPr lang="en-US" sz="800"/>
              <a:t> potassium) 40 mg/m2 orally twice daily (days 1-14) and Oxaliplatin 130 mg/m2 IV (day 1), q3w; </a:t>
            </a:r>
            <a:r>
              <a:rPr lang="en-US" sz="800" baseline="30000" err="1"/>
              <a:t>c</a:t>
            </a:r>
            <a:r>
              <a:rPr lang="en-US" sz="800" err="1"/>
              <a:t>CapeOX</a:t>
            </a:r>
            <a:r>
              <a:rPr lang="en-US" sz="800"/>
              <a:t>, Capecitabine 1000 mg/m2 orally twice daily (days 1-14) and Oxaliplatin 130 mg/m2 IV (day 1), Q3W.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B4E5CB2-B0C6-47AE-9012-455670838620}"/>
              </a:ext>
            </a:extLst>
          </p:cNvPr>
          <p:cNvCxnSpPr>
            <a:stCxn id="5" idx="3"/>
            <a:endCxn id="12" idx="1"/>
          </p:cNvCxnSpPr>
          <p:nvPr/>
        </p:nvCxnSpPr>
        <p:spPr>
          <a:xfrm flipV="1">
            <a:off x="3464511" y="2501161"/>
            <a:ext cx="1714819" cy="55176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C445840-A162-479D-8A4D-C1298141DEB8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3464511" y="3052928"/>
            <a:ext cx="1714819" cy="55176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17C1D1E-DABB-485C-894C-24FC28C69598}"/>
              </a:ext>
            </a:extLst>
          </p:cNvPr>
          <p:cNvSpPr/>
          <p:nvPr/>
        </p:nvSpPr>
        <p:spPr>
          <a:xfrm>
            <a:off x="3917605" y="2715576"/>
            <a:ext cx="674703" cy="6747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R</a:t>
            </a:r>
          </a:p>
          <a:p>
            <a:pPr algn="ctr"/>
            <a:r>
              <a:rPr lang="de-DE" sz="1600"/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235257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fik 82">
            <a:extLst>
              <a:ext uri="{FF2B5EF4-FFF2-40B4-BE49-F238E27FC236}">
                <a16:creationId xmlns:a16="http://schemas.microsoft.com/office/drawing/2014/main" id="{5189AF6B-F66F-C349-8FB6-3BC593829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79" y="2059479"/>
            <a:ext cx="4688229" cy="25317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726D1-453B-4E4D-A8A1-0184EF5E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33" y="1321463"/>
            <a:ext cx="10033362" cy="485659"/>
          </a:xfrm>
        </p:spPr>
        <p:txBody>
          <a:bodyPr>
            <a:normAutofit/>
          </a:bodyPr>
          <a:lstStyle/>
          <a:p>
            <a:r>
              <a:rPr lang="en-GB" sz="2000" b="1"/>
              <a:t>Interim analysis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512" y="6349725"/>
            <a:ext cx="8558213" cy="391626"/>
          </a:xfrm>
        </p:spPr>
        <p:txBody>
          <a:bodyPr/>
          <a:lstStyle/>
          <a:p>
            <a:r>
              <a:rPr lang="en-US"/>
              <a:t>PFS: Progression free survival. CI: Confidence interval.</a:t>
            </a:r>
          </a:p>
          <a:p>
            <a:r>
              <a:rPr lang="en-US"/>
              <a:t>Boku, N. et al, 2020. Abstract LBA7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Progression-free survival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2172817-C499-0D48-9B42-80A35E9CACFE}"/>
              </a:ext>
            </a:extLst>
          </p:cNvPr>
          <p:cNvSpPr txBox="1"/>
          <p:nvPr/>
        </p:nvSpPr>
        <p:spPr>
          <a:xfrm>
            <a:off x="1775164" y="2467165"/>
            <a:ext cx="184666" cy="16243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e-DE" sz="1200" b="1" spc="-5" err="1">
                <a:solidFill>
                  <a:srgbClr val="585353"/>
                </a:solidFill>
                <a:cs typeface="Trebuchet MS"/>
              </a:rPr>
              <a:t>Probability</a:t>
            </a:r>
            <a:r>
              <a:rPr lang="de-DE" sz="1200" b="1" spc="-5">
                <a:solidFill>
                  <a:srgbClr val="585353"/>
                </a:solidFill>
                <a:cs typeface="Trebuchet MS"/>
              </a:rPr>
              <a:t> </a:t>
            </a:r>
            <a:r>
              <a:rPr lang="de-DE" sz="1200" b="1" spc="-5" err="1">
                <a:solidFill>
                  <a:srgbClr val="585353"/>
                </a:solidFill>
                <a:cs typeface="Trebuchet MS"/>
              </a:rPr>
              <a:t>of</a:t>
            </a:r>
            <a:r>
              <a:rPr lang="de-DE" sz="1200" b="1" spc="-5">
                <a:solidFill>
                  <a:srgbClr val="585353"/>
                </a:solidFill>
                <a:cs typeface="Trebuchet MS"/>
              </a:rPr>
              <a:t> PFS</a:t>
            </a:r>
            <a:r>
              <a:rPr lang="de-DE" sz="1200" b="1" spc="-80">
                <a:solidFill>
                  <a:srgbClr val="585353"/>
                </a:solidFill>
                <a:cs typeface="Trebuchet MS"/>
              </a:rPr>
              <a:t> </a:t>
            </a:r>
            <a:r>
              <a:rPr lang="de-DE" sz="1200" b="1" spc="-5">
                <a:solidFill>
                  <a:srgbClr val="585353"/>
                </a:solidFill>
                <a:cs typeface="Trebuchet MS"/>
              </a:rPr>
              <a:t>(%)</a:t>
            </a:r>
            <a:endParaRPr lang="de-DE" sz="1200" baseline="25000">
              <a:cs typeface="Trebuchet MS"/>
            </a:endParaRPr>
          </a:p>
        </p:txBody>
      </p:sp>
      <p:sp>
        <p:nvSpPr>
          <p:cNvPr id="14" name="object 53">
            <a:extLst>
              <a:ext uri="{FF2B5EF4-FFF2-40B4-BE49-F238E27FC236}">
                <a16:creationId xmlns:a16="http://schemas.microsoft.com/office/drawing/2014/main" id="{668D9E0F-CF6F-A146-A7E9-3006ADEFAEBC}"/>
              </a:ext>
            </a:extLst>
          </p:cNvPr>
          <p:cNvSpPr txBox="1"/>
          <p:nvPr/>
        </p:nvSpPr>
        <p:spPr>
          <a:xfrm>
            <a:off x="3799440" y="4776768"/>
            <a:ext cx="1059207" cy="225703"/>
          </a:xfrm>
          <a:prstGeom prst="rect">
            <a:avLst/>
          </a:prstGeom>
        </p:spPr>
        <p:txBody>
          <a:bodyPr vert="horz" wrap="square" lIns="0" tIns="40640" rIns="0" bIns="0" rtlCol="0" anchor="t">
            <a:spAutoFit/>
          </a:bodyPr>
          <a:lstStyle/>
          <a:p>
            <a:pPr marL="15875">
              <a:spcBef>
                <a:spcPts val="270"/>
              </a:spcBef>
            </a:pPr>
            <a:r>
              <a:rPr lang="de-DE" sz="1200" b="1" spc="-5">
                <a:solidFill>
                  <a:srgbClr val="585353"/>
                </a:solidFill>
                <a:cs typeface="Trebuchet MS"/>
              </a:rPr>
              <a:t>Time (m</a:t>
            </a:r>
            <a:r>
              <a:rPr lang="en-GB" sz="1200" b="1" spc="-5">
                <a:solidFill>
                  <a:srgbClr val="585353"/>
                </a:solidFill>
                <a:cs typeface="Trebuchet MS"/>
              </a:rPr>
              <a:t>onths)</a:t>
            </a:r>
            <a:endParaRPr lang="en-GB" sz="1200">
              <a:cs typeface="Trebuchet MS"/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6B950843-3488-144A-AD69-6C895050A752}"/>
              </a:ext>
            </a:extLst>
          </p:cNvPr>
          <p:cNvCxnSpPr/>
          <p:nvPr/>
        </p:nvCxnSpPr>
        <p:spPr>
          <a:xfrm flipH="1">
            <a:off x="2298980" y="2148350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B76B9B38-4081-0F4A-A76F-D4F2AB0115B5}"/>
              </a:ext>
            </a:extLst>
          </p:cNvPr>
          <p:cNvCxnSpPr>
            <a:cxnSpLocks/>
          </p:cNvCxnSpPr>
          <p:nvPr/>
        </p:nvCxnSpPr>
        <p:spPr>
          <a:xfrm>
            <a:off x="2364603" y="2110267"/>
            <a:ext cx="0" cy="2490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509366CF-783F-BE45-B426-5D51D100AE75}"/>
              </a:ext>
            </a:extLst>
          </p:cNvPr>
          <p:cNvCxnSpPr/>
          <p:nvPr/>
        </p:nvCxnSpPr>
        <p:spPr>
          <a:xfrm flipH="1">
            <a:off x="2298980" y="2843236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E918511-214B-A146-BD64-C07A0290F707}"/>
              </a:ext>
            </a:extLst>
          </p:cNvPr>
          <p:cNvCxnSpPr/>
          <p:nvPr/>
        </p:nvCxnSpPr>
        <p:spPr>
          <a:xfrm flipH="1">
            <a:off x="2298980" y="3095731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8D1C36B7-06AF-FF4F-B780-E5994EC37792}"/>
              </a:ext>
            </a:extLst>
          </p:cNvPr>
          <p:cNvCxnSpPr/>
          <p:nvPr/>
        </p:nvCxnSpPr>
        <p:spPr>
          <a:xfrm flipH="1">
            <a:off x="2298980" y="3591926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3F507501-39CA-2E4B-A647-6C37647F34AF}"/>
              </a:ext>
            </a:extLst>
          </p:cNvPr>
          <p:cNvCxnSpPr/>
          <p:nvPr/>
        </p:nvCxnSpPr>
        <p:spPr>
          <a:xfrm flipH="1">
            <a:off x="2298980" y="4077315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51">
            <a:extLst>
              <a:ext uri="{FF2B5EF4-FFF2-40B4-BE49-F238E27FC236}">
                <a16:creationId xmlns:a16="http://schemas.microsoft.com/office/drawing/2014/main" id="{BC4782C7-BBFB-424F-828A-F8476D522584}"/>
              </a:ext>
            </a:extLst>
          </p:cNvPr>
          <p:cNvSpPr txBox="1"/>
          <p:nvPr/>
        </p:nvSpPr>
        <p:spPr>
          <a:xfrm>
            <a:off x="1982949" y="2055380"/>
            <a:ext cx="30727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100</a:t>
            </a:r>
            <a:endParaRPr sz="1000">
              <a:cs typeface="Trebuchet MS"/>
            </a:endParaRPr>
          </a:p>
        </p:txBody>
      </p:sp>
      <p:sp>
        <p:nvSpPr>
          <p:cNvPr id="22" name="object 51">
            <a:extLst>
              <a:ext uri="{FF2B5EF4-FFF2-40B4-BE49-F238E27FC236}">
                <a16:creationId xmlns:a16="http://schemas.microsoft.com/office/drawing/2014/main" id="{D5055E1D-4787-3E45-A366-9B403490A713}"/>
              </a:ext>
            </a:extLst>
          </p:cNvPr>
          <p:cNvSpPr txBox="1"/>
          <p:nvPr/>
        </p:nvSpPr>
        <p:spPr>
          <a:xfrm>
            <a:off x="1982949" y="2749003"/>
            <a:ext cx="3072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70</a:t>
            </a:r>
            <a:endParaRPr sz="1000">
              <a:cs typeface="Trebuchet MS"/>
            </a:endParaRPr>
          </a:p>
        </p:txBody>
      </p:sp>
      <p:sp>
        <p:nvSpPr>
          <p:cNvPr id="23" name="object 51">
            <a:extLst>
              <a:ext uri="{FF2B5EF4-FFF2-40B4-BE49-F238E27FC236}">
                <a16:creationId xmlns:a16="http://schemas.microsoft.com/office/drawing/2014/main" id="{5F52AB31-56A3-F54F-9284-15BFFF10EB7A}"/>
              </a:ext>
            </a:extLst>
          </p:cNvPr>
          <p:cNvSpPr txBox="1"/>
          <p:nvPr/>
        </p:nvSpPr>
        <p:spPr>
          <a:xfrm>
            <a:off x="1982949" y="3003933"/>
            <a:ext cx="30727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60</a:t>
            </a:r>
            <a:endParaRPr sz="1000">
              <a:cs typeface="Trebuchet MS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id="{4C4FAF44-EDDA-2348-894F-83666E66D1E7}"/>
              </a:ext>
            </a:extLst>
          </p:cNvPr>
          <p:cNvSpPr txBox="1"/>
          <p:nvPr/>
        </p:nvSpPr>
        <p:spPr>
          <a:xfrm>
            <a:off x="1982949" y="3488060"/>
            <a:ext cx="30727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40</a:t>
            </a:r>
            <a:endParaRPr sz="1000">
              <a:cs typeface="Trebuchet MS"/>
            </a:endParaRPr>
          </a:p>
        </p:txBody>
      </p:sp>
      <p:sp>
        <p:nvSpPr>
          <p:cNvPr id="25" name="object 51">
            <a:extLst>
              <a:ext uri="{FF2B5EF4-FFF2-40B4-BE49-F238E27FC236}">
                <a16:creationId xmlns:a16="http://schemas.microsoft.com/office/drawing/2014/main" id="{2F6B0CFA-84FD-8147-B5A1-86F735E86801}"/>
              </a:ext>
            </a:extLst>
          </p:cNvPr>
          <p:cNvSpPr txBox="1"/>
          <p:nvPr/>
        </p:nvSpPr>
        <p:spPr>
          <a:xfrm>
            <a:off x="1982949" y="3987262"/>
            <a:ext cx="30727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20</a:t>
            </a:r>
            <a:endParaRPr sz="1000">
              <a:cs typeface="Trebuchet MS"/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:a16="http://schemas.microsoft.com/office/drawing/2014/main" id="{09B63303-8575-B045-BBD4-A6251B0E7603}"/>
              </a:ext>
            </a:extLst>
          </p:cNvPr>
          <p:cNvSpPr txBox="1"/>
          <p:nvPr/>
        </p:nvSpPr>
        <p:spPr>
          <a:xfrm>
            <a:off x="1982949" y="4459547"/>
            <a:ext cx="30727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0</a:t>
            </a:r>
            <a:endParaRPr sz="1000">
              <a:cs typeface="Trebuchet MS"/>
            </a:endParaRPr>
          </a:p>
        </p:txBody>
      </p:sp>
      <p:sp>
        <p:nvSpPr>
          <p:cNvPr id="27" name="object 51">
            <a:extLst>
              <a:ext uri="{FF2B5EF4-FFF2-40B4-BE49-F238E27FC236}">
                <a16:creationId xmlns:a16="http://schemas.microsoft.com/office/drawing/2014/main" id="{C9299503-DDA9-134D-80CA-6448EFBE4619}"/>
              </a:ext>
            </a:extLst>
          </p:cNvPr>
          <p:cNvSpPr txBox="1"/>
          <p:nvPr/>
        </p:nvSpPr>
        <p:spPr>
          <a:xfrm>
            <a:off x="2319546" y="4638582"/>
            <a:ext cx="16850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0</a:t>
            </a:r>
            <a:endParaRPr sz="1000">
              <a:cs typeface="Trebuchet MS"/>
            </a:endParaRPr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69CD4641-552D-0F47-BD22-6FA81D75FB86}"/>
              </a:ext>
            </a:extLst>
          </p:cNvPr>
          <p:cNvCxnSpPr>
            <a:cxnSpLocks/>
          </p:cNvCxnSpPr>
          <p:nvPr/>
        </p:nvCxnSpPr>
        <p:spPr>
          <a:xfrm flipH="1">
            <a:off x="2364603" y="4596970"/>
            <a:ext cx="40266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239A311-8D44-B643-8C7F-49AC82C6A947}"/>
              </a:ext>
            </a:extLst>
          </p:cNvPr>
          <p:cNvCxnSpPr/>
          <p:nvPr/>
        </p:nvCxnSpPr>
        <p:spPr>
          <a:xfrm>
            <a:off x="2991467" y="4594156"/>
            <a:ext cx="0" cy="73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ED4182FA-9B39-284C-9162-1C670302F523}"/>
              </a:ext>
            </a:extLst>
          </p:cNvPr>
          <p:cNvCxnSpPr/>
          <p:nvPr/>
        </p:nvCxnSpPr>
        <p:spPr>
          <a:xfrm>
            <a:off x="3582917" y="4594156"/>
            <a:ext cx="0" cy="73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51">
            <a:extLst>
              <a:ext uri="{FF2B5EF4-FFF2-40B4-BE49-F238E27FC236}">
                <a16:creationId xmlns:a16="http://schemas.microsoft.com/office/drawing/2014/main" id="{B42F9DC8-5113-4A47-AED8-F8B9859763D2}"/>
              </a:ext>
            </a:extLst>
          </p:cNvPr>
          <p:cNvSpPr txBox="1"/>
          <p:nvPr/>
        </p:nvSpPr>
        <p:spPr>
          <a:xfrm>
            <a:off x="2899400" y="4638582"/>
            <a:ext cx="16850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3</a:t>
            </a:r>
            <a:endParaRPr sz="1000">
              <a:cs typeface="Trebuchet MS"/>
            </a:endParaRPr>
          </a:p>
        </p:txBody>
      </p:sp>
      <p:sp>
        <p:nvSpPr>
          <p:cNvPr id="32" name="object 51">
            <a:extLst>
              <a:ext uri="{FF2B5EF4-FFF2-40B4-BE49-F238E27FC236}">
                <a16:creationId xmlns:a16="http://schemas.microsoft.com/office/drawing/2014/main" id="{C394C13B-216E-D440-8321-445E6C0CB451}"/>
              </a:ext>
            </a:extLst>
          </p:cNvPr>
          <p:cNvSpPr txBox="1"/>
          <p:nvPr/>
        </p:nvSpPr>
        <p:spPr>
          <a:xfrm>
            <a:off x="3497325" y="4638582"/>
            <a:ext cx="168503" cy="194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6</a:t>
            </a:r>
            <a:endParaRPr sz="1000">
              <a:cs typeface="Trebuchet MS"/>
            </a:endParaRPr>
          </a:p>
        </p:txBody>
      </p:sp>
      <p:sp>
        <p:nvSpPr>
          <p:cNvPr id="34" name="object 51">
            <a:extLst>
              <a:ext uri="{FF2B5EF4-FFF2-40B4-BE49-F238E27FC236}">
                <a16:creationId xmlns:a16="http://schemas.microsoft.com/office/drawing/2014/main" id="{55CC3E08-E0F6-9148-B92D-D03AC50EBFED}"/>
              </a:ext>
            </a:extLst>
          </p:cNvPr>
          <p:cNvSpPr txBox="1"/>
          <p:nvPr/>
        </p:nvSpPr>
        <p:spPr>
          <a:xfrm>
            <a:off x="4039281" y="4638582"/>
            <a:ext cx="2354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9</a:t>
            </a:r>
            <a:endParaRPr sz="1000">
              <a:cs typeface="Trebuchet MS"/>
            </a:endParaRP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1755304D-69D2-7640-81C7-7D05FC7A5D81}"/>
              </a:ext>
            </a:extLst>
          </p:cNvPr>
          <p:cNvSpPr txBox="1"/>
          <p:nvPr/>
        </p:nvSpPr>
        <p:spPr>
          <a:xfrm>
            <a:off x="4797609" y="3226209"/>
            <a:ext cx="34197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900">
                <a:solidFill>
                  <a:schemeClr val="tx2"/>
                </a:solidFill>
                <a:latin typeface="Trebuchet MS"/>
                <a:cs typeface="Trebuchet MS"/>
              </a:rPr>
              <a:t>45%</a:t>
            </a:r>
            <a:endParaRPr sz="90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43FD93F2-0B90-CF4C-B837-52353F07B545}"/>
              </a:ext>
            </a:extLst>
          </p:cNvPr>
          <p:cNvSpPr txBox="1"/>
          <p:nvPr/>
        </p:nvSpPr>
        <p:spPr>
          <a:xfrm>
            <a:off x="4803362" y="3930776"/>
            <a:ext cx="27611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90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31%</a:t>
            </a:r>
            <a:endParaRPr sz="90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4E08B774-6C94-D94B-83C6-ABE8515EE540}"/>
              </a:ext>
            </a:extLst>
          </p:cNvPr>
          <p:cNvCxnSpPr>
            <a:cxnSpLocks/>
          </p:cNvCxnSpPr>
          <p:nvPr/>
        </p:nvCxnSpPr>
        <p:spPr>
          <a:xfrm>
            <a:off x="4172690" y="4594155"/>
            <a:ext cx="0" cy="65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D97C7841-C61F-5148-AB33-7619A8E0C456}"/>
              </a:ext>
            </a:extLst>
          </p:cNvPr>
          <p:cNvCxnSpPr>
            <a:cxnSpLocks/>
          </p:cNvCxnSpPr>
          <p:nvPr/>
        </p:nvCxnSpPr>
        <p:spPr>
          <a:xfrm>
            <a:off x="5347820" y="4594155"/>
            <a:ext cx="0" cy="65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028BE19D-626E-FC42-B6B1-31E7118DC599}"/>
              </a:ext>
            </a:extLst>
          </p:cNvPr>
          <p:cNvCxnSpPr>
            <a:cxnSpLocks/>
          </p:cNvCxnSpPr>
          <p:nvPr/>
        </p:nvCxnSpPr>
        <p:spPr>
          <a:xfrm>
            <a:off x="5940733" y="4594155"/>
            <a:ext cx="0" cy="65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909323F1-D26D-9147-AC44-65F9DA0D9EFC}"/>
              </a:ext>
            </a:extLst>
          </p:cNvPr>
          <p:cNvCxnSpPr>
            <a:cxnSpLocks/>
          </p:cNvCxnSpPr>
          <p:nvPr/>
        </p:nvCxnSpPr>
        <p:spPr>
          <a:xfrm>
            <a:off x="4757122" y="4594155"/>
            <a:ext cx="0" cy="65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51">
            <a:extLst>
              <a:ext uri="{FF2B5EF4-FFF2-40B4-BE49-F238E27FC236}">
                <a16:creationId xmlns:a16="http://schemas.microsoft.com/office/drawing/2014/main" id="{EE99BB66-32A2-BD4E-8A10-59E05614EDEC}"/>
              </a:ext>
            </a:extLst>
          </p:cNvPr>
          <p:cNvSpPr txBox="1"/>
          <p:nvPr/>
        </p:nvSpPr>
        <p:spPr>
          <a:xfrm>
            <a:off x="4623231" y="4638582"/>
            <a:ext cx="2354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12</a:t>
            </a:r>
            <a:endParaRPr sz="1000">
              <a:cs typeface="Trebuchet MS"/>
            </a:endParaRPr>
          </a:p>
        </p:txBody>
      </p:sp>
      <p:sp>
        <p:nvSpPr>
          <p:cNvPr id="48" name="object 51">
            <a:extLst>
              <a:ext uri="{FF2B5EF4-FFF2-40B4-BE49-F238E27FC236}">
                <a16:creationId xmlns:a16="http://schemas.microsoft.com/office/drawing/2014/main" id="{E65843CD-E4A5-694C-937F-C4365493A116}"/>
              </a:ext>
            </a:extLst>
          </p:cNvPr>
          <p:cNvSpPr txBox="1"/>
          <p:nvPr/>
        </p:nvSpPr>
        <p:spPr>
          <a:xfrm>
            <a:off x="5230112" y="4638582"/>
            <a:ext cx="2354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15</a:t>
            </a:r>
            <a:endParaRPr sz="1000">
              <a:cs typeface="Trebuchet MS"/>
            </a:endParaRPr>
          </a:p>
        </p:txBody>
      </p:sp>
      <p:sp>
        <p:nvSpPr>
          <p:cNvPr id="50" name="object 51">
            <a:extLst>
              <a:ext uri="{FF2B5EF4-FFF2-40B4-BE49-F238E27FC236}">
                <a16:creationId xmlns:a16="http://schemas.microsoft.com/office/drawing/2014/main" id="{FBC9D745-47FA-B442-878E-6280C37FACAD}"/>
              </a:ext>
            </a:extLst>
          </p:cNvPr>
          <p:cNvSpPr txBox="1"/>
          <p:nvPr/>
        </p:nvSpPr>
        <p:spPr>
          <a:xfrm>
            <a:off x="5819117" y="4638582"/>
            <a:ext cx="2354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18</a:t>
            </a:r>
            <a:endParaRPr sz="1000">
              <a:cs typeface="Trebuchet MS"/>
            </a:endParaRPr>
          </a:p>
        </p:txBody>
      </p:sp>
      <p:graphicFrame>
        <p:nvGraphicFramePr>
          <p:cNvPr id="55" name="object 12">
            <a:extLst>
              <a:ext uri="{FF2B5EF4-FFF2-40B4-BE49-F238E27FC236}">
                <a16:creationId xmlns:a16="http://schemas.microsoft.com/office/drawing/2014/main" id="{CBC37417-45E8-5540-AD6C-7264AD6EE582}"/>
              </a:ext>
            </a:extLst>
          </p:cNvPr>
          <p:cNvGraphicFramePr>
            <a:graphicFrameLocks noGrp="1"/>
          </p:cNvGraphicFramePr>
          <p:nvPr/>
        </p:nvGraphicFramePr>
        <p:xfrm>
          <a:off x="550862" y="5139142"/>
          <a:ext cx="5792064" cy="7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69">
                <a:tc gridSpan="8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100" b="1" err="1"/>
                        <a:t>No</a:t>
                      </a:r>
                      <a:r>
                        <a:rPr lang="de-DE" sz="1100" b="1"/>
                        <a:t>. at </a:t>
                      </a:r>
                      <a:r>
                        <a:rPr lang="de-DE" sz="1100" b="1" err="1"/>
                        <a:t>risk</a:t>
                      </a:r>
                      <a:endParaRPr lang="de-DE" sz="1100" b="1"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100" b="1" spc="-5">
                          <a:solidFill>
                            <a:schemeClr val="bg1"/>
                          </a:solidFill>
                        </a:rPr>
                        <a:t>Nivo +</a:t>
                      </a:r>
                      <a:r>
                        <a:rPr lang="de-DE" sz="11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1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1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362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274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168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94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46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13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29557A"/>
                          </a:solidFill>
                        </a:rPr>
                        <a:t>0</a:t>
                      </a:r>
                      <a:endParaRPr lang="de-DE" sz="110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100" b="1" spc="-5">
                          <a:solidFill>
                            <a:schemeClr val="bg1"/>
                          </a:solidFill>
                        </a:rPr>
                        <a:t>Placebo + Chemo</a:t>
                      </a:r>
                      <a:endParaRPr lang="de-DE" sz="11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chemeClr val="accent6"/>
                          </a:solidFill>
                        </a:rPr>
                        <a:t>362</a:t>
                      </a:r>
                      <a:endParaRPr lang="de-DE" sz="11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chemeClr val="accent6"/>
                          </a:solidFill>
                        </a:rPr>
                        <a:t>259</a:t>
                      </a:r>
                      <a:endParaRPr lang="de-DE" sz="11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160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80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de-DE" sz="11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146C9083-2833-3E4A-A453-8D604F4C67FB}"/>
              </a:ext>
            </a:extLst>
          </p:cNvPr>
          <p:cNvCxnSpPr/>
          <p:nvPr/>
        </p:nvCxnSpPr>
        <p:spPr>
          <a:xfrm flipH="1">
            <a:off x="2298980" y="2376950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51">
            <a:extLst>
              <a:ext uri="{FF2B5EF4-FFF2-40B4-BE49-F238E27FC236}">
                <a16:creationId xmlns:a16="http://schemas.microsoft.com/office/drawing/2014/main" id="{533C8335-F91B-5348-B19B-AC5442F20885}"/>
              </a:ext>
            </a:extLst>
          </p:cNvPr>
          <p:cNvSpPr txBox="1"/>
          <p:nvPr/>
        </p:nvSpPr>
        <p:spPr>
          <a:xfrm>
            <a:off x="1982949" y="2283980"/>
            <a:ext cx="3072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90</a:t>
            </a:r>
            <a:endParaRPr sz="1000">
              <a:cs typeface="Trebuchet MS"/>
            </a:endParaRPr>
          </a:p>
        </p:txBody>
      </p: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9F05336A-0F49-584D-A6B7-4D8F98CB3D97}"/>
              </a:ext>
            </a:extLst>
          </p:cNvPr>
          <p:cNvCxnSpPr/>
          <p:nvPr/>
        </p:nvCxnSpPr>
        <p:spPr>
          <a:xfrm flipH="1">
            <a:off x="2298980" y="2624600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51">
            <a:extLst>
              <a:ext uri="{FF2B5EF4-FFF2-40B4-BE49-F238E27FC236}">
                <a16:creationId xmlns:a16="http://schemas.microsoft.com/office/drawing/2014/main" id="{CDFCE155-E39F-F34C-9AC2-85D4D8FE2DE8}"/>
              </a:ext>
            </a:extLst>
          </p:cNvPr>
          <p:cNvSpPr txBox="1"/>
          <p:nvPr/>
        </p:nvSpPr>
        <p:spPr>
          <a:xfrm>
            <a:off x="1982949" y="2531630"/>
            <a:ext cx="3072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80</a:t>
            </a:r>
            <a:endParaRPr sz="1000">
              <a:cs typeface="Trebuchet MS"/>
            </a:endParaRPr>
          </a:p>
        </p:txBody>
      </p: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D2E2B35B-8BD4-564A-AE75-8BE5BEEA61FA}"/>
              </a:ext>
            </a:extLst>
          </p:cNvPr>
          <p:cNvCxnSpPr/>
          <p:nvPr/>
        </p:nvCxnSpPr>
        <p:spPr>
          <a:xfrm flipH="1">
            <a:off x="2298980" y="3342150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51">
            <a:extLst>
              <a:ext uri="{FF2B5EF4-FFF2-40B4-BE49-F238E27FC236}">
                <a16:creationId xmlns:a16="http://schemas.microsoft.com/office/drawing/2014/main" id="{34531F04-4E43-1247-9CDA-81AFA5C0FAB6}"/>
              </a:ext>
            </a:extLst>
          </p:cNvPr>
          <p:cNvSpPr txBox="1"/>
          <p:nvPr/>
        </p:nvSpPr>
        <p:spPr>
          <a:xfrm>
            <a:off x="1982949" y="3249180"/>
            <a:ext cx="3072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50</a:t>
            </a:r>
            <a:endParaRPr sz="1000">
              <a:cs typeface="Trebuchet MS"/>
            </a:endParaRPr>
          </a:p>
        </p:txBody>
      </p: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91987C15-D805-B64C-B525-46A017B09C52}"/>
              </a:ext>
            </a:extLst>
          </p:cNvPr>
          <p:cNvCxnSpPr/>
          <p:nvPr/>
        </p:nvCxnSpPr>
        <p:spPr>
          <a:xfrm flipH="1">
            <a:off x="2298980" y="3827925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ject 51">
            <a:extLst>
              <a:ext uri="{FF2B5EF4-FFF2-40B4-BE49-F238E27FC236}">
                <a16:creationId xmlns:a16="http://schemas.microsoft.com/office/drawing/2014/main" id="{927F8377-65BE-884B-BBCC-348BE3474F6C}"/>
              </a:ext>
            </a:extLst>
          </p:cNvPr>
          <p:cNvSpPr txBox="1"/>
          <p:nvPr/>
        </p:nvSpPr>
        <p:spPr>
          <a:xfrm>
            <a:off x="1982949" y="3734955"/>
            <a:ext cx="3072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30</a:t>
            </a:r>
            <a:endParaRPr sz="1000">
              <a:cs typeface="Trebuchet MS"/>
            </a:endParaRPr>
          </a:p>
        </p:txBody>
      </p: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66E29BEB-4974-2E46-AF2C-C907C33298C8}"/>
              </a:ext>
            </a:extLst>
          </p:cNvPr>
          <p:cNvCxnSpPr/>
          <p:nvPr/>
        </p:nvCxnSpPr>
        <p:spPr>
          <a:xfrm flipH="1">
            <a:off x="2298980" y="4313700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ject 51">
            <a:extLst>
              <a:ext uri="{FF2B5EF4-FFF2-40B4-BE49-F238E27FC236}">
                <a16:creationId xmlns:a16="http://schemas.microsoft.com/office/drawing/2014/main" id="{9613611B-974B-794C-8F51-3A120AD4E7B8}"/>
              </a:ext>
            </a:extLst>
          </p:cNvPr>
          <p:cNvSpPr txBox="1"/>
          <p:nvPr/>
        </p:nvSpPr>
        <p:spPr>
          <a:xfrm>
            <a:off x="1982949" y="4220730"/>
            <a:ext cx="3072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DE" sz="1000">
                <a:solidFill>
                  <a:srgbClr val="585353"/>
                </a:solidFill>
                <a:cs typeface="Trebuchet MS"/>
              </a:rPr>
              <a:t>10</a:t>
            </a:r>
            <a:endParaRPr sz="1000">
              <a:cs typeface="Trebuchet MS"/>
            </a:endParaRPr>
          </a:p>
        </p:txBody>
      </p: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42DDD962-86E5-6540-BDD9-AD820152CE25}"/>
              </a:ext>
            </a:extLst>
          </p:cNvPr>
          <p:cNvCxnSpPr/>
          <p:nvPr/>
        </p:nvCxnSpPr>
        <p:spPr>
          <a:xfrm flipH="1">
            <a:off x="2298980" y="4548650"/>
            <a:ext cx="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AB55A080-7331-B342-A6DC-5B7711E4B3B6}"/>
              </a:ext>
            </a:extLst>
          </p:cNvPr>
          <p:cNvCxnSpPr/>
          <p:nvPr/>
        </p:nvCxnSpPr>
        <p:spPr>
          <a:xfrm>
            <a:off x="2405535" y="4594156"/>
            <a:ext cx="0" cy="73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85E905F0-D967-1B48-B08C-646C235CA159}"/>
              </a:ext>
            </a:extLst>
          </p:cNvPr>
          <p:cNvCxnSpPr>
            <a:cxnSpLocks/>
          </p:cNvCxnSpPr>
          <p:nvPr/>
        </p:nvCxnSpPr>
        <p:spPr>
          <a:xfrm>
            <a:off x="4757122" y="2971344"/>
            <a:ext cx="0" cy="161722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22">
            <a:extLst>
              <a:ext uri="{FF2B5EF4-FFF2-40B4-BE49-F238E27FC236}">
                <a16:creationId xmlns:a16="http://schemas.microsoft.com/office/drawing/2014/main" id="{AF8735DA-A58B-A847-8E6F-26108318802F}"/>
              </a:ext>
            </a:extLst>
          </p:cNvPr>
          <p:cNvSpPr txBox="1"/>
          <p:nvPr/>
        </p:nvSpPr>
        <p:spPr>
          <a:xfrm>
            <a:off x="4509165" y="2625301"/>
            <a:ext cx="495914" cy="32188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763" marR="5080" indent="-4763" algn="ctr">
              <a:lnSpc>
                <a:spcPts val="1110"/>
              </a:lnSpc>
              <a:spcBef>
                <a:spcPts val="310"/>
              </a:spcBef>
            </a:pPr>
            <a:r>
              <a:rPr sz="1000" spc="-5">
                <a:solidFill>
                  <a:srgbClr val="585353"/>
                </a:solidFill>
                <a:cs typeface="Arial" panose="020B0604020202020204" pitchFamily="34" charset="0"/>
              </a:rPr>
              <a:t>1</a:t>
            </a:r>
            <a:r>
              <a:rPr sz="1000" spc="-10">
                <a:solidFill>
                  <a:srgbClr val="585353"/>
                </a:solidFill>
                <a:cs typeface="Arial" panose="020B0604020202020204" pitchFamily="34" charset="0"/>
              </a:rPr>
              <a:t>-</a:t>
            </a:r>
            <a:r>
              <a:rPr lang="de-DE" sz="1000" spc="-5" err="1">
                <a:solidFill>
                  <a:srgbClr val="585353"/>
                </a:solidFill>
                <a:cs typeface="Arial" panose="020B0604020202020204" pitchFamily="34" charset="0"/>
              </a:rPr>
              <a:t>yr</a:t>
            </a:r>
            <a:r>
              <a:rPr sz="1000" spc="-5">
                <a:solidFill>
                  <a:srgbClr val="585353"/>
                </a:solidFill>
                <a:cs typeface="Arial" panose="020B0604020202020204" pitchFamily="34" charset="0"/>
              </a:rPr>
              <a:t>  rate</a:t>
            </a:r>
            <a:endParaRPr sz="1000">
              <a:cs typeface="Arial" panose="020B0604020202020204" pitchFamily="34" charset="0"/>
            </a:endParaRPr>
          </a:p>
        </p:txBody>
      </p:sp>
      <p:sp>
        <p:nvSpPr>
          <p:cNvPr id="75" name="object 22">
            <a:extLst>
              <a:ext uri="{FF2B5EF4-FFF2-40B4-BE49-F238E27FC236}">
                <a16:creationId xmlns:a16="http://schemas.microsoft.com/office/drawing/2014/main" id="{051EEC34-8ACA-B148-A8D2-9B37DA505D17}"/>
              </a:ext>
            </a:extLst>
          </p:cNvPr>
          <p:cNvSpPr txBox="1"/>
          <p:nvPr/>
        </p:nvSpPr>
        <p:spPr>
          <a:xfrm>
            <a:off x="4657356" y="2114456"/>
            <a:ext cx="2083651" cy="3603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763" marR="5080" indent="-4763">
              <a:lnSpc>
                <a:spcPts val="1110"/>
              </a:lnSpc>
              <a:spcBef>
                <a:spcPts val="310"/>
              </a:spcBef>
            </a:pPr>
            <a:r>
              <a:rPr lang="de-DE" sz="1100" spc="-5">
                <a:solidFill>
                  <a:srgbClr val="585353"/>
                </a:solidFill>
                <a:cs typeface="Arial" panose="020B0604020202020204" pitchFamily="34" charset="0"/>
              </a:rPr>
              <a:t>Nivolumab + </a:t>
            </a:r>
            <a:r>
              <a:rPr lang="de-DE" sz="1100" spc="-5" err="1">
                <a:solidFill>
                  <a:srgbClr val="585353"/>
                </a:solidFill>
                <a:cs typeface="Arial" panose="020B0604020202020204" pitchFamily="34" charset="0"/>
              </a:rPr>
              <a:t>Chemotherapy</a:t>
            </a:r>
            <a:endParaRPr lang="de-DE" sz="1100" spc="-5">
              <a:solidFill>
                <a:srgbClr val="585353"/>
              </a:solidFill>
              <a:cs typeface="Arial" panose="020B0604020202020204" pitchFamily="34" charset="0"/>
            </a:endParaRPr>
          </a:p>
          <a:p>
            <a:pPr marL="4763" marR="5080" indent="-4763">
              <a:lnSpc>
                <a:spcPts val="1110"/>
              </a:lnSpc>
              <a:spcBef>
                <a:spcPts val="310"/>
              </a:spcBef>
            </a:pPr>
            <a:r>
              <a:rPr lang="de-DE" sz="1100" spc="-5">
                <a:solidFill>
                  <a:srgbClr val="585353"/>
                </a:solidFill>
                <a:cs typeface="Arial" panose="020B0604020202020204" pitchFamily="34" charset="0"/>
              </a:rPr>
              <a:t>Placebo + </a:t>
            </a:r>
            <a:r>
              <a:rPr lang="de-DE" sz="1100" spc="-5" err="1">
                <a:solidFill>
                  <a:srgbClr val="585353"/>
                </a:solidFill>
                <a:cs typeface="Arial" panose="020B0604020202020204" pitchFamily="34" charset="0"/>
              </a:rPr>
              <a:t>Chemotherapy</a:t>
            </a:r>
            <a:endParaRPr lang="de-DE" sz="1100">
              <a:cs typeface="Arial" panose="020B0604020202020204" pitchFamily="34" charset="0"/>
            </a:endParaRPr>
          </a:p>
        </p:txBody>
      </p: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08032F0D-CB04-7542-9ED3-2738BA82E2D7}"/>
              </a:ext>
            </a:extLst>
          </p:cNvPr>
          <p:cNvCxnSpPr>
            <a:cxnSpLocks/>
          </p:cNvCxnSpPr>
          <p:nvPr/>
        </p:nvCxnSpPr>
        <p:spPr>
          <a:xfrm>
            <a:off x="4421656" y="2228569"/>
            <a:ext cx="180122" cy="0"/>
          </a:xfrm>
          <a:prstGeom prst="line">
            <a:avLst/>
          </a:prstGeom>
          <a:ln w="25400">
            <a:solidFill>
              <a:srgbClr val="255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362C7883-F814-0B46-8030-F9DF4C9ED197}"/>
              </a:ext>
            </a:extLst>
          </p:cNvPr>
          <p:cNvCxnSpPr>
            <a:cxnSpLocks/>
          </p:cNvCxnSpPr>
          <p:nvPr/>
        </p:nvCxnSpPr>
        <p:spPr>
          <a:xfrm>
            <a:off x="4421656" y="2400761"/>
            <a:ext cx="18012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7">
            <a:extLst>
              <a:ext uri="{FF2B5EF4-FFF2-40B4-BE49-F238E27FC236}">
                <a16:creationId xmlns:a16="http://schemas.microsoft.com/office/drawing/2014/main" id="{22E00A04-15F5-CD4C-BF45-CC8B7896BB46}"/>
              </a:ext>
            </a:extLst>
          </p:cNvPr>
          <p:cNvGraphicFramePr>
            <a:graphicFrameLocks noGrp="1"/>
          </p:cNvGraphicFramePr>
          <p:nvPr/>
        </p:nvGraphicFramePr>
        <p:xfrm>
          <a:off x="6956393" y="2367840"/>
          <a:ext cx="3664470" cy="179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DE" sz="1400" b="1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200" b="1" spc="-5"/>
                        <a:t>Nivo + </a:t>
                      </a:r>
                      <a:br>
                        <a:rPr lang="de-DE" sz="1200" b="1" spc="-5"/>
                      </a:br>
                      <a:r>
                        <a:rPr lang="de-DE" sz="1200" b="1" spc="-5"/>
                        <a:t>Chemo </a:t>
                      </a:r>
                    </a:p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200" b="1" spc="-5"/>
                        <a:t>(N=362)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36000" marT="36000" marB="36000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ts val="1025"/>
                        </a:lnSpc>
                      </a:pPr>
                      <a:r>
                        <a:rPr lang="de-DE" sz="1200" b="1"/>
                        <a:t>Placebo + Chemo</a:t>
                      </a:r>
                    </a:p>
                    <a:p>
                      <a:pPr marL="149860" algn="ctr">
                        <a:lnSpc>
                          <a:spcPts val="1025"/>
                        </a:lnSpc>
                      </a:pPr>
                      <a:r>
                        <a:rPr lang="de-DE" sz="1200" b="1"/>
                        <a:t>(N=362)</a:t>
                      </a: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5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200" b="1" spc="-5"/>
                        <a:t>Median PFS,</a:t>
                      </a:r>
                      <a:r>
                        <a:rPr lang="de-DE" sz="1200" b="1" spc="-20"/>
                        <a:t> </a:t>
                      </a:r>
                      <a:r>
                        <a:rPr lang="de-DE" sz="1200" b="1" spc="-5"/>
                        <a:t>months (95% CI)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0" marT="36000" marB="3600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200" b="1"/>
                        <a:t>10.45</a:t>
                      </a:r>
                      <a:br>
                        <a:rPr lang="de-DE" sz="1200" b="1"/>
                      </a:br>
                      <a:r>
                        <a:rPr lang="de-DE" sz="1200" b="1"/>
                        <a:t>(8.44-14.75)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200" b="1"/>
                        <a:t>8.34</a:t>
                      </a:r>
                      <a:br>
                        <a:rPr lang="de-DE" sz="1200" b="1"/>
                      </a:br>
                      <a:r>
                        <a:rPr lang="de-DE" sz="1200" b="1"/>
                        <a:t>(6.97-9.40)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69">
                <a:tc>
                  <a:txBody>
                    <a:bodyPr/>
                    <a:lstStyle/>
                    <a:p>
                      <a:pPr marL="7620" indent="0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de-DE" sz="1200" b="1" spc="-5"/>
                        <a:t>Hazard ratio</a:t>
                      </a:r>
                    </a:p>
                    <a:p>
                      <a:pPr marL="7620" indent="0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de-DE" sz="1200" b="1" spc="-5"/>
                        <a:t>(98.51% CI)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0" marT="19685" marB="0" anchor="ctr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200" b="1" spc="-5"/>
                        <a:t>0.68</a:t>
                      </a:r>
                      <a:br>
                        <a:rPr lang="de-DE" sz="1200" b="1" spc="-5"/>
                      </a:br>
                      <a:r>
                        <a:rPr lang="de-DE" sz="1200" b="1" spc="-5"/>
                        <a:t>(0.51-0.90)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 anchor="ctr"/>
                </a:tc>
                <a:tc hMerge="1"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900">
                        <a:latin typeface="+mn-lt"/>
                        <a:cs typeface="Trebuchet MS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9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200" b="1"/>
                        <a:t>P</a:t>
                      </a:r>
                      <a:r>
                        <a:rPr lang="de-DE" sz="1200" b="1" spc="-5"/>
                        <a:t> value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0" marT="36000" marB="36000" anchor="ctr"/>
                </a:tc>
                <a:tc gridSpan="2"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170"/>
                        </a:spcBef>
                        <a:tabLst/>
                      </a:pPr>
                      <a:r>
                        <a:rPr lang="de-DE" sz="1200" b="1"/>
                        <a:t>0.0007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2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200" b="1"/>
                        <a:t>1yr PFS rate (%)</a:t>
                      </a:r>
                      <a:endParaRPr lang="de-DE" sz="1200" b="1" i="0">
                        <a:latin typeface="+mn-lt"/>
                        <a:cs typeface="Trebuchet MS"/>
                      </a:endParaRPr>
                    </a:p>
                  </a:txBody>
                  <a:tcPr marL="36000" marR="0" marT="36000" marB="0" anchor="ctr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de-DE" sz="1200" b="1"/>
                        <a:t>45.4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0" anchor="ctr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de-DE" sz="1200" b="1"/>
                        <a:t>30.6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7A3DAE-3895-40AB-B83F-F55E6EF08D9B}"/>
              </a:ext>
            </a:extLst>
          </p:cNvPr>
          <p:cNvSpPr txBox="1"/>
          <p:nvPr/>
        </p:nvSpPr>
        <p:spPr>
          <a:xfrm>
            <a:off x="6956393" y="4169357"/>
            <a:ext cx="396324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bg2"/>
              </a:buClr>
            </a:pPr>
            <a:endParaRPr lang="en-US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/>
              <a:t>Significant improvement in PFS with </a:t>
            </a:r>
            <a:r>
              <a:rPr lang="en-US" err="1"/>
              <a:t>nivolumab</a:t>
            </a:r>
            <a:r>
              <a:rPr lang="en-US"/>
              <a:t> + chemotherapy vs chemotherapy alone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726D1-453B-4E4D-A8A1-0184EF5E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33" y="1321832"/>
            <a:ext cx="10033362" cy="485659"/>
          </a:xfrm>
        </p:spPr>
        <p:txBody>
          <a:bodyPr>
            <a:normAutofit/>
          </a:bodyPr>
          <a:lstStyle/>
          <a:p>
            <a:r>
              <a:rPr lang="en-GB" sz="2000" b="1"/>
              <a:t>Final analysis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512" y="6349725"/>
            <a:ext cx="8558213" cy="391626"/>
          </a:xfrm>
        </p:spPr>
        <p:txBody>
          <a:bodyPr/>
          <a:lstStyle/>
          <a:p>
            <a:r>
              <a:rPr lang="en-US"/>
              <a:t>OS: Overall survival. CI: Confidence interval.</a:t>
            </a:r>
          </a:p>
          <a:p>
            <a:r>
              <a:rPr lang="en-US" err="1"/>
              <a:t>Boku</a:t>
            </a:r>
            <a:r>
              <a:rPr lang="en-US"/>
              <a:t>, N. et al, 2020. Abstract LBA7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Overall survival</a:t>
            </a:r>
          </a:p>
        </p:txBody>
      </p:sp>
      <p:graphicFrame>
        <p:nvGraphicFramePr>
          <p:cNvPr id="43" name="object 12">
            <a:extLst>
              <a:ext uri="{FF2B5EF4-FFF2-40B4-BE49-F238E27FC236}">
                <a16:creationId xmlns:a16="http://schemas.microsoft.com/office/drawing/2014/main" id="{179D77BD-C825-6D4B-9CC2-AD8C75DB7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76492"/>
              </p:ext>
            </p:extLst>
          </p:nvPr>
        </p:nvGraphicFramePr>
        <p:xfrm>
          <a:off x="550861" y="5140800"/>
          <a:ext cx="5963564" cy="7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328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69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 b="1"/>
                        <a:t>No. at risk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25400" marB="36000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 b="1" spc="-5">
                          <a:solidFill>
                            <a:schemeClr val="bg1"/>
                          </a:solidFill>
                        </a:rPr>
                        <a:t>Nivo +</a:t>
                      </a:r>
                      <a:r>
                        <a:rPr lang="de-DE" sz="12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25400" marB="36000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362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rgbClr val="29557A"/>
                          </a:solidFill>
                        </a:rPr>
                        <a:t>364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318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rgbClr val="29557A"/>
                          </a:solidFill>
                        </a:rPr>
                        <a:t>269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232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rgbClr val="29557A"/>
                          </a:solidFill>
                        </a:rPr>
                        <a:t>193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169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rgbClr val="29557A"/>
                          </a:solidFill>
                        </a:rPr>
                        <a:t>150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102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rgbClr val="29557A"/>
                          </a:solidFill>
                        </a:rPr>
                        <a:t>58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23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rgbClr val="29557A"/>
                          </a:solidFill>
                        </a:rPr>
                        <a:t>2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rgbClr val="29557A"/>
                          </a:solidFill>
                        </a:rPr>
                        <a:t>0</a:t>
                      </a:r>
                      <a:endParaRPr lang="de-DE" sz="1200" b="1">
                        <a:solidFill>
                          <a:srgbClr val="29557A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200" b="1" spc="-5">
                          <a:solidFill>
                            <a:schemeClr val="bg1"/>
                          </a:solidFill>
                        </a:rPr>
                        <a:t>Placebo + Chemo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10795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chemeClr val="accent6"/>
                          </a:solidFill>
                        </a:rPr>
                        <a:t>362</a:t>
                      </a:r>
                      <a:endParaRPr lang="de-DE" sz="12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chemeClr val="accent6"/>
                          </a:solidFill>
                        </a:rPr>
                        <a:t>342</a:t>
                      </a:r>
                      <a:endParaRPr lang="de-DE" sz="12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chemeClr val="accent6"/>
                          </a:solidFill>
                        </a:rPr>
                        <a:t>301</a:t>
                      </a:r>
                      <a:endParaRPr lang="de-DE" sz="12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chemeClr val="accent6"/>
                          </a:solidFill>
                        </a:rPr>
                        <a:t>259</a:t>
                      </a:r>
                      <a:endParaRPr lang="de-DE" sz="12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219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192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167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141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 spc="-5">
                          <a:solidFill>
                            <a:schemeClr val="accent6"/>
                          </a:solidFill>
                        </a:rPr>
                        <a:t>97</a:t>
                      </a:r>
                      <a:endParaRPr lang="de-DE" sz="12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200" b="1">
                          <a:solidFill>
                            <a:schemeClr val="accent6"/>
                          </a:solidFill>
                        </a:rPr>
                        <a:t>48</a:t>
                      </a:r>
                      <a:endParaRPr lang="de-DE" sz="12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16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70E947DE-99B7-284E-AA32-9B3D5FD0E909}"/>
              </a:ext>
            </a:extLst>
          </p:cNvPr>
          <p:cNvGrpSpPr/>
          <p:nvPr/>
        </p:nvGrpSpPr>
        <p:grpSpPr>
          <a:xfrm>
            <a:off x="1775164" y="1978814"/>
            <a:ext cx="4668395" cy="3023657"/>
            <a:chOff x="1775164" y="1693064"/>
            <a:chExt cx="4668395" cy="302365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BAAEEA1-E39E-B547-BC7C-AA6F55DF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140" y="1693064"/>
              <a:ext cx="4013537" cy="2291605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A368F5B-E4C5-E447-8250-59AD10414F82}"/>
                </a:ext>
              </a:extLst>
            </p:cNvPr>
            <p:cNvSpPr txBox="1"/>
            <p:nvPr/>
          </p:nvSpPr>
          <p:spPr>
            <a:xfrm>
              <a:off x="1775164" y="2031982"/>
              <a:ext cx="184666" cy="1862896"/>
            </a:xfrm>
            <a:prstGeom prst="rect">
              <a:avLst/>
            </a:prstGeom>
          </p:spPr>
          <p:txBody>
            <a:bodyPr vert="vert270" wrap="square" lIns="0" tIns="6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de-DE" sz="1200" b="1" spc="-5" err="1">
                  <a:solidFill>
                    <a:srgbClr val="585353"/>
                  </a:solidFill>
                  <a:cs typeface="Trebuchet MS"/>
                </a:rPr>
                <a:t>Probability</a:t>
              </a: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lang="de-DE" sz="1200" b="1" spc="-5" err="1">
                  <a:solidFill>
                    <a:srgbClr val="585353"/>
                  </a:solidFill>
                  <a:cs typeface="Trebuchet MS"/>
                </a:rPr>
                <a:t>of</a:t>
              </a: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lang="de-DE" sz="1200" b="1" spc="-5" err="1">
                  <a:solidFill>
                    <a:srgbClr val="585353"/>
                  </a:solidFill>
                  <a:cs typeface="Trebuchet MS"/>
                </a:rPr>
                <a:t>survival</a:t>
              </a:r>
              <a:r>
                <a:rPr lang="de-DE" sz="1200" b="1" spc="-80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(%)</a:t>
              </a:r>
              <a:endParaRPr lang="de-DE" sz="1200" baseline="25000">
                <a:cs typeface="Trebuchet MS"/>
              </a:endParaRPr>
            </a:p>
          </p:txBody>
        </p:sp>
        <p:sp>
          <p:nvSpPr>
            <p:cNvPr id="14" name="object 53">
              <a:extLst>
                <a:ext uri="{FF2B5EF4-FFF2-40B4-BE49-F238E27FC236}">
                  <a16:creationId xmlns:a16="http://schemas.microsoft.com/office/drawing/2014/main" id="{CB501A1D-2369-854C-AE55-F560817A02EF}"/>
                </a:ext>
              </a:extLst>
            </p:cNvPr>
            <p:cNvSpPr txBox="1"/>
            <p:nvPr/>
          </p:nvSpPr>
          <p:spPr>
            <a:xfrm>
              <a:off x="3799440" y="4491018"/>
              <a:ext cx="1059207" cy="225703"/>
            </a:xfrm>
            <a:prstGeom prst="rect">
              <a:avLst/>
            </a:prstGeom>
          </p:spPr>
          <p:txBody>
            <a:bodyPr vert="horz" wrap="square" lIns="0" tIns="40640" rIns="0" bIns="0" rtlCol="0" anchor="t">
              <a:spAutoFit/>
            </a:bodyPr>
            <a:lstStyle/>
            <a:p>
              <a:pPr marL="15875">
                <a:spcBef>
                  <a:spcPts val="270"/>
                </a:spcBef>
              </a:pP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Time (m</a:t>
              </a:r>
              <a:r>
                <a:rPr lang="en-GB" sz="1200" b="1" spc="-5">
                  <a:solidFill>
                    <a:srgbClr val="585353"/>
                  </a:solidFill>
                  <a:cs typeface="Trebuchet MS"/>
                </a:rPr>
                <a:t>onths)</a:t>
              </a:r>
              <a:endParaRPr sz="1200">
                <a:cs typeface="Trebuchet MS"/>
              </a:endParaRPr>
            </a:p>
          </p:txBody>
        </p: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2764A88C-8477-9E41-8668-975A0FF1DF98}"/>
                </a:ext>
              </a:extLst>
            </p:cNvPr>
            <p:cNvCxnSpPr/>
            <p:nvPr/>
          </p:nvCxnSpPr>
          <p:spPr>
            <a:xfrm flipH="1">
              <a:off x="2298980" y="1862600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2DE395BC-E153-8F43-8569-23BDFA7E5008}"/>
                </a:ext>
              </a:extLst>
            </p:cNvPr>
            <p:cNvCxnSpPr>
              <a:cxnSpLocks/>
            </p:cNvCxnSpPr>
            <p:nvPr/>
          </p:nvCxnSpPr>
          <p:spPr>
            <a:xfrm>
              <a:off x="2364603" y="1824517"/>
              <a:ext cx="0" cy="2490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D4FCA151-A866-A241-8C17-CAE7B7E79FE4}"/>
                </a:ext>
              </a:extLst>
            </p:cNvPr>
            <p:cNvCxnSpPr/>
            <p:nvPr/>
          </p:nvCxnSpPr>
          <p:spPr>
            <a:xfrm flipH="1">
              <a:off x="2298980" y="2557486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7BEF958F-6140-6D47-BBCE-47955661C958}"/>
                </a:ext>
              </a:extLst>
            </p:cNvPr>
            <p:cNvCxnSpPr/>
            <p:nvPr/>
          </p:nvCxnSpPr>
          <p:spPr>
            <a:xfrm flipH="1">
              <a:off x="2298980" y="2809981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EB6A26EF-939A-B94A-A62D-5553DC20F0EC}"/>
                </a:ext>
              </a:extLst>
            </p:cNvPr>
            <p:cNvCxnSpPr/>
            <p:nvPr/>
          </p:nvCxnSpPr>
          <p:spPr>
            <a:xfrm flipH="1">
              <a:off x="2298980" y="3306176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1247DE02-7ABF-F345-85E3-2677EFED385E}"/>
                </a:ext>
              </a:extLst>
            </p:cNvPr>
            <p:cNvCxnSpPr/>
            <p:nvPr/>
          </p:nvCxnSpPr>
          <p:spPr>
            <a:xfrm flipH="1">
              <a:off x="2298980" y="3791565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bject 51">
              <a:extLst>
                <a:ext uri="{FF2B5EF4-FFF2-40B4-BE49-F238E27FC236}">
                  <a16:creationId xmlns:a16="http://schemas.microsoft.com/office/drawing/2014/main" id="{88C28C58-393C-1044-AC42-D9C427D289D9}"/>
                </a:ext>
              </a:extLst>
            </p:cNvPr>
            <p:cNvSpPr txBox="1"/>
            <p:nvPr/>
          </p:nvSpPr>
          <p:spPr>
            <a:xfrm>
              <a:off x="1982949" y="1769630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100</a:t>
              </a:r>
              <a:endParaRPr sz="1000">
                <a:cs typeface="Trebuchet MS"/>
              </a:endParaRPr>
            </a:p>
          </p:txBody>
        </p:sp>
        <p:sp>
          <p:nvSpPr>
            <p:cNvPr id="22" name="object 51">
              <a:extLst>
                <a:ext uri="{FF2B5EF4-FFF2-40B4-BE49-F238E27FC236}">
                  <a16:creationId xmlns:a16="http://schemas.microsoft.com/office/drawing/2014/main" id="{D755C2F2-7556-A24F-B08E-08401600230F}"/>
                </a:ext>
              </a:extLst>
            </p:cNvPr>
            <p:cNvSpPr txBox="1"/>
            <p:nvPr/>
          </p:nvSpPr>
          <p:spPr>
            <a:xfrm>
              <a:off x="1982949" y="2463253"/>
              <a:ext cx="30727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23" name="object 51">
              <a:extLst>
                <a:ext uri="{FF2B5EF4-FFF2-40B4-BE49-F238E27FC236}">
                  <a16:creationId xmlns:a16="http://schemas.microsoft.com/office/drawing/2014/main" id="{FC54913F-05CC-5641-A3E8-97867DA0E512}"/>
                </a:ext>
              </a:extLst>
            </p:cNvPr>
            <p:cNvSpPr txBox="1"/>
            <p:nvPr/>
          </p:nvSpPr>
          <p:spPr>
            <a:xfrm>
              <a:off x="1982949" y="2718183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60</a:t>
              </a:r>
              <a:endParaRPr sz="1000">
                <a:cs typeface="Trebuchet MS"/>
              </a:endParaRPr>
            </a:p>
          </p:txBody>
        </p:sp>
        <p:sp>
          <p:nvSpPr>
            <p:cNvPr id="24" name="object 51">
              <a:extLst>
                <a:ext uri="{FF2B5EF4-FFF2-40B4-BE49-F238E27FC236}">
                  <a16:creationId xmlns:a16="http://schemas.microsoft.com/office/drawing/2014/main" id="{4C0B259C-F006-744F-9548-2692A1A5030D}"/>
                </a:ext>
              </a:extLst>
            </p:cNvPr>
            <p:cNvSpPr txBox="1"/>
            <p:nvPr/>
          </p:nvSpPr>
          <p:spPr>
            <a:xfrm>
              <a:off x="1982949" y="3202310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40</a:t>
              </a:r>
              <a:endParaRPr sz="1000">
                <a:cs typeface="Trebuchet MS"/>
              </a:endParaRPr>
            </a:p>
          </p:txBody>
        </p:sp>
        <p:sp>
          <p:nvSpPr>
            <p:cNvPr id="25" name="object 51">
              <a:extLst>
                <a:ext uri="{FF2B5EF4-FFF2-40B4-BE49-F238E27FC236}">
                  <a16:creationId xmlns:a16="http://schemas.microsoft.com/office/drawing/2014/main" id="{F83BA54F-519C-1341-B679-266DE39AD8F9}"/>
                </a:ext>
              </a:extLst>
            </p:cNvPr>
            <p:cNvSpPr txBox="1"/>
            <p:nvPr/>
          </p:nvSpPr>
          <p:spPr>
            <a:xfrm>
              <a:off x="1982949" y="3701512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20</a:t>
              </a:r>
              <a:endParaRPr sz="1000">
                <a:cs typeface="Trebuchet MS"/>
              </a:endParaRPr>
            </a:p>
          </p:txBody>
        </p:sp>
        <p:sp>
          <p:nvSpPr>
            <p:cNvPr id="26" name="object 51">
              <a:extLst>
                <a:ext uri="{FF2B5EF4-FFF2-40B4-BE49-F238E27FC236}">
                  <a16:creationId xmlns:a16="http://schemas.microsoft.com/office/drawing/2014/main" id="{AEF742B6-69A7-FD4B-BDD1-2E7250B2B8DB}"/>
                </a:ext>
              </a:extLst>
            </p:cNvPr>
            <p:cNvSpPr txBox="1"/>
            <p:nvPr/>
          </p:nvSpPr>
          <p:spPr>
            <a:xfrm>
              <a:off x="1982949" y="417379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sp>
          <p:nvSpPr>
            <p:cNvPr id="27" name="object 51">
              <a:extLst>
                <a:ext uri="{FF2B5EF4-FFF2-40B4-BE49-F238E27FC236}">
                  <a16:creationId xmlns:a16="http://schemas.microsoft.com/office/drawing/2014/main" id="{8E5DEBC3-8E37-7A48-90EB-4F4ECE0E046A}"/>
                </a:ext>
              </a:extLst>
            </p:cNvPr>
            <p:cNvSpPr txBox="1"/>
            <p:nvPr/>
          </p:nvSpPr>
          <p:spPr>
            <a:xfrm>
              <a:off x="2319546" y="4352832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3B38669B-6D9C-184A-BADB-172ED2806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4603" y="4311220"/>
              <a:ext cx="40266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C44AED4F-CA10-C54A-8528-140682340F16}"/>
                </a:ext>
              </a:extLst>
            </p:cNvPr>
            <p:cNvCxnSpPr/>
            <p:nvPr/>
          </p:nvCxnSpPr>
          <p:spPr>
            <a:xfrm>
              <a:off x="2737444" y="4308406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0A65462D-B8BD-DF40-B1D1-200237C800B9}"/>
                </a:ext>
              </a:extLst>
            </p:cNvPr>
            <p:cNvCxnSpPr/>
            <p:nvPr/>
          </p:nvCxnSpPr>
          <p:spPr>
            <a:xfrm>
              <a:off x="3070693" y="4308406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ject 51">
              <a:extLst>
                <a:ext uri="{FF2B5EF4-FFF2-40B4-BE49-F238E27FC236}">
                  <a16:creationId xmlns:a16="http://schemas.microsoft.com/office/drawing/2014/main" id="{0C9CCD2A-EC44-B643-AFE3-F11904DAF214}"/>
                </a:ext>
              </a:extLst>
            </p:cNvPr>
            <p:cNvSpPr txBox="1"/>
            <p:nvPr/>
          </p:nvSpPr>
          <p:spPr>
            <a:xfrm>
              <a:off x="2645377" y="4352832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</a:t>
              </a:r>
              <a:endParaRPr sz="1000">
                <a:cs typeface="Trebuchet MS"/>
              </a:endParaRPr>
            </a:p>
          </p:txBody>
        </p:sp>
        <p:sp>
          <p:nvSpPr>
            <p:cNvPr id="32" name="object 51">
              <a:extLst>
                <a:ext uri="{FF2B5EF4-FFF2-40B4-BE49-F238E27FC236}">
                  <a16:creationId xmlns:a16="http://schemas.microsoft.com/office/drawing/2014/main" id="{ED95F0CA-2BF3-8648-877F-DBC8B89B5C81}"/>
                </a:ext>
              </a:extLst>
            </p:cNvPr>
            <p:cNvSpPr txBox="1"/>
            <p:nvPr/>
          </p:nvSpPr>
          <p:spPr>
            <a:xfrm>
              <a:off x="2985101" y="4352832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</a:t>
              </a:r>
              <a:endParaRPr sz="1000">
                <a:cs typeface="Trebuchet MS"/>
              </a:endParaRPr>
            </a:p>
          </p:txBody>
        </p:sp>
        <p:sp>
          <p:nvSpPr>
            <p:cNvPr id="33" name="object 51">
              <a:extLst>
                <a:ext uri="{FF2B5EF4-FFF2-40B4-BE49-F238E27FC236}">
                  <a16:creationId xmlns:a16="http://schemas.microsoft.com/office/drawing/2014/main" id="{6690ECF3-1BF9-7A45-96B3-94E5C0E2EC48}"/>
                </a:ext>
              </a:extLst>
            </p:cNvPr>
            <p:cNvSpPr txBox="1"/>
            <p:nvPr/>
          </p:nvSpPr>
          <p:spPr>
            <a:xfrm>
              <a:off x="3269837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</a:t>
              </a:r>
              <a:endParaRPr sz="1000">
                <a:cs typeface="Trebuchet MS"/>
              </a:endParaRPr>
            </a:p>
          </p:txBody>
        </p: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91A54BA9-0189-7340-942F-63880BC5016F}"/>
                </a:ext>
              </a:extLst>
            </p:cNvPr>
            <p:cNvCxnSpPr>
              <a:cxnSpLocks/>
            </p:cNvCxnSpPr>
            <p:nvPr/>
          </p:nvCxnSpPr>
          <p:spPr>
            <a:xfrm>
              <a:off x="3403246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870F56E6-6DF4-5941-B0F4-E27C2D46729C}"/>
                </a:ext>
              </a:extLst>
            </p:cNvPr>
            <p:cNvCxnSpPr>
              <a:cxnSpLocks/>
            </p:cNvCxnSpPr>
            <p:nvPr/>
          </p:nvCxnSpPr>
          <p:spPr>
            <a:xfrm>
              <a:off x="4048100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82708E86-80CE-6042-AFA6-BB3EB9C28E5F}"/>
                </a:ext>
              </a:extLst>
            </p:cNvPr>
            <p:cNvCxnSpPr>
              <a:cxnSpLocks/>
            </p:cNvCxnSpPr>
            <p:nvPr/>
          </p:nvCxnSpPr>
          <p:spPr>
            <a:xfrm>
              <a:off x="4373959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2B28CB7B-45D2-404D-AC59-EF07828B5C5F}"/>
                </a:ext>
              </a:extLst>
            </p:cNvPr>
            <p:cNvCxnSpPr>
              <a:cxnSpLocks/>
            </p:cNvCxnSpPr>
            <p:nvPr/>
          </p:nvCxnSpPr>
          <p:spPr>
            <a:xfrm>
              <a:off x="3725914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ject 51">
              <a:extLst>
                <a:ext uri="{FF2B5EF4-FFF2-40B4-BE49-F238E27FC236}">
                  <a16:creationId xmlns:a16="http://schemas.microsoft.com/office/drawing/2014/main" id="{39619780-231B-9D41-BFDA-0F9D21823B88}"/>
                </a:ext>
              </a:extLst>
            </p:cNvPr>
            <p:cNvSpPr txBox="1"/>
            <p:nvPr/>
          </p:nvSpPr>
          <p:spPr>
            <a:xfrm>
              <a:off x="3592023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12</a:t>
              </a:r>
              <a:endParaRPr sz="1000">
                <a:cs typeface="Trebuchet MS"/>
              </a:endParaRPr>
            </a:p>
          </p:txBody>
        </p:sp>
        <p:sp>
          <p:nvSpPr>
            <p:cNvPr id="41" name="object 51">
              <a:extLst>
                <a:ext uri="{FF2B5EF4-FFF2-40B4-BE49-F238E27FC236}">
                  <a16:creationId xmlns:a16="http://schemas.microsoft.com/office/drawing/2014/main" id="{0F50B10C-C9CF-CA4E-BC9E-0946E202F4A7}"/>
                </a:ext>
              </a:extLst>
            </p:cNvPr>
            <p:cNvSpPr txBox="1"/>
            <p:nvPr/>
          </p:nvSpPr>
          <p:spPr>
            <a:xfrm>
              <a:off x="3930392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15</a:t>
              </a:r>
              <a:endParaRPr sz="1000">
                <a:cs typeface="Trebuchet MS"/>
              </a:endParaRPr>
            </a:p>
          </p:txBody>
        </p:sp>
        <p:sp>
          <p:nvSpPr>
            <p:cNvPr id="42" name="object 51">
              <a:extLst>
                <a:ext uri="{FF2B5EF4-FFF2-40B4-BE49-F238E27FC236}">
                  <a16:creationId xmlns:a16="http://schemas.microsoft.com/office/drawing/2014/main" id="{999E6489-0B07-F841-A941-C1867E195234}"/>
                </a:ext>
              </a:extLst>
            </p:cNvPr>
            <p:cNvSpPr txBox="1"/>
            <p:nvPr/>
          </p:nvSpPr>
          <p:spPr>
            <a:xfrm>
              <a:off x="4252343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18</a:t>
              </a:r>
              <a:endParaRPr sz="1000">
                <a:cs typeface="Trebuchet MS"/>
              </a:endParaRPr>
            </a:p>
          </p:txBody>
        </p:sp>
        <p:cxnSp>
          <p:nvCxnSpPr>
            <p:cNvPr id="44" name="Gerade Verbindung 43">
              <a:extLst>
                <a:ext uri="{FF2B5EF4-FFF2-40B4-BE49-F238E27FC236}">
                  <a16:creationId xmlns:a16="http://schemas.microsoft.com/office/drawing/2014/main" id="{9566D9D1-AB42-C346-876E-06DD67E88591}"/>
                </a:ext>
              </a:extLst>
            </p:cNvPr>
            <p:cNvCxnSpPr/>
            <p:nvPr/>
          </p:nvCxnSpPr>
          <p:spPr>
            <a:xfrm flipH="1">
              <a:off x="2298980" y="2091200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ject 51">
              <a:extLst>
                <a:ext uri="{FF2B5EF4-FFF2-40B4-BE49-F238E27FC236}">
                  <a16:creationId xmlns:a16="http://schemas.microsoft.com/office/drawing/2014/main" id="{006E9F12-2068-C143-9621-E96665824760}"/>
                </a:ext>
              </a:extLst>
            </p:cNvPr>
            <p:cNvSpPr txBox="1"/>
            <p:nvPr/>
          </p:nvSpPr>
          <p:spPr>
            <a:xfrm>
              <a:off x="1982949" y="1998230"/>
              <a:ext cx="30727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9E667D43-AB91-5249-AA8D-4344CCBE9CFF}"/>
                </a:ext>
              </a:extLst>
            </p:cNvPr>
            <p:cNvCxnSpPr/>
            <p:nvPr/>
          </p:nvCxnSpPr>
          <p:spPr>
            <a:xfrm flipH="1">
              <a:off x="2298980" y="2338850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bject 51">
              <a:extLst>
                <a:ext uri="{FF2B5EF4-FFF2-40B4-BE49-F238E27FC236}">
                  <a16:creationId xmlns:a16="http://schemas.microsoft.com/office/drawing/2014/main" id="{6737EAD8-EB21-454C-BCBE-30EC53140C25}"/>
                </a:ext>
              </a:extLst>
            </p:cNvPr>
            <p:cNvSpPr txBox="1"/>
            <p:nvPr/>
          </p:nvSpPr>
          <p:spPr>
            <a:xfrm>
              <a:off x="1982949" y="2245880"/>
              <a:ext cx="30727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80</a:t>
              </a:r>
              <a:endParaRPr sz="1000">
                <a:cs typeface="Trebuchet MS"/>
              </a:endParaRPr>
            </a:p>
          </p:txBody>
        </p: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C0D88CA2-A875-C743-86AD-4167A44FD396}"/>
                </a:ext>
              </a:extLst>
            </p:cNvPr>
            <p:cNvCxnSpPr/>
            <p:nvPr/>
          </p:nvCxnSpPr>
          <p:spPr>
            <a:xfrm flipH="1">
              <a:off x="2298980" y="3056400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bject 51">
              <a:extLst>
                <a:ext uri="{FF2B5EF4-FFF2-40B4-BE49-F238E27FC236}">
                  <a16:creationId xmlns:a16="http://schemas.microsoft.com/office/drawing/2014/main" id="{AD762911-1473-CD49-A77F-0D5D191D709E}"/>
                </a:ext>
              </a:extLst>
            </p:cNvPr>
            <p:cNvSpPr txBox="1"/>
            <p:nvPr/>
          </p:nvSpPr>
          <p:spPr>
            <a:xfrm>
              <a:off x="1982949" y="2963430"/>
              <a:ext cx="30727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cxnSp>
          <p:nvCxnSpPr>
            <p:cNvPr id="50" name="Gerade Verbindung 49">
              <a:extLst>
                <a:ext uri="{FF2B5EF4-FFF2-40B4-BE49-F238E27FC236}">
                  <a16:creationId xmlns:a16="http://schemas.microsoft.com/office/drawing/2014/main" id="{0A14CA67-D5BE-9444-9F15-E1839F3C6529}"/>
                </a:ext>
              </a:extLst>
            </p:cNvPr>
            <p:cNvCxnSpPr/>
            <p:nvPr/>
          </p:nvCxnSpPr>
          <p:spPr>
            <a:xfrm flipH="1">
              <a:off x="2298980" y="3542175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2C0EED0B-67E1-7D41-A07A-DCF660B2108E}"/>
                </a:ext>
              </a:extLst>
            </p:cNvPr>
            <p:cNvSpPr txBox="1"/>
            <p:nvPr/>
          </p:nvSpPr>
          <p:spPr>
            <a:xfrm>
              <a:off x="1982949" y="3449205"/>
              <a:ext cx="30727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cxnSp>
          <p:nvCxnSpPr>
            <p:cNvPr id="52" name="Gerade Verbindung 51">
              <a:extLst>
                <a:ext uri="{FF2B5EF4-FFF2-40B4-BE49-F238E27FC236}">
                  <a16:creationId xmlns:a16="http://schemas.microsoft.com/office/drawing/2014/main" id="{2E760B7C-D8D5-454B-B6F2-69AE37281437}"/>
                </a:ext>
              </a:extLst>
            </p:cNvPr>
            <p:cNvCxnSpPr/>
            <p:nvPr/>
          </p:nvCxnSpPr>
          <p:spPr>
            <a:xfrm flipH="1">
              <a:off x="2298980" y="4027950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C455C821-609C-114E-ABED-61385EB25E29}"/>
                </a:ext>
              </a:extLst>
            </p:cNvPr>
            <p:cNvSpPr txBox="1"/>
            <p:nvPr/>
          </p:nvSpPr>
          <p:spPr>
            <a:xfrm>
              <a:off x="1982949" y="3934980"/>
              <a:ext cx="30727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cxnSp>
          <p:nvCxnSpPr>
            <p:cNvPr id="54" name="Gerade Verbindung 53">
              <a:extLst>
                <a:ext uri="{FF2B5EF4-FFF2-40B4-BE49-F238E27FC236}">
                  <a16:creationId xmlns:a16="http://schemas.microsoft.com/office/drawing/2014/main" id="{592F3796-9301-0949-8308-637080C331BE}"/>
                </a:ext>
              </a:extLst>
            </p:cNvPr>
            <p:cNvCxnSpPr/>
            <p:nvPr/>
          </p:nvCxnSpPr>
          <p:spPr>
            <a:xfrm flipH="1">
              <a:off x="2298980" y="4262900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>
              <a:extLst>
                <a:ext uri="{FF2B5EF4-FFF2-40B4-BE49-F238E27FC236}">
                  <a16:creationId xmlns:a16="http://schemas.microsoft.com/office/drawing/2014/main" id="{68CA3E12-F015-D540-BCD9-66F891BE02E1}"/>
                </a:ext>
              </a:extLst>
            </p:cNvPr>
            <p:cNvCxnSpPr/>
            <p:nvPr/>
          </p:nvCxnSpPr>
          <p:spPr>
            <a:xfrm>
              <a:off x="2405535" y="4308406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A2992FC9-1AFE-8841-AAA3-A2047AA50533}"/>
                </a:ext>
              </a:extLst>
            </p:cNvPr>
            <p:cNvCxnSpPr>
              <a:cxnSpLocks/>
            </p:cNvCxnSpPr>
            <p:nvPr/>
          </p:nvCxnSpPr>
          <p:spPr>
            <a:xfrm>
              <a:off x="4700984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bject 51">
              <a:extLst>
                <a:ext uri="{FF2B5EF4-FFF2-40B4-BE49-F238E27FC236}">
                  <a16:creationId xmlns:a16="http://schemas.microsoft.com/office/drawing/2014/main" id="{709D919C-0024-A34D-8662-03362457763C}"/>
                </a:ext>
              </a:extLst>
            </p:cNvPr>
            <p:cNvSpPr txBox="1"/>
            <p:nvPr/>
          </p:nvSpPr>
          <p:spPr>
            <a:xfrm>
              <a:off x="4579368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21</a:t>
              </a:r>
              <a:endParaRPr sz="1000">
                <a:cs typeface="Trebuchet MS"/>
              </a:endParaRPr>
            </a:p>
          </p:txBody>
        </p: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2639ECE5-70E7-E348-84B9-C1784FE5F12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009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bject 51">
              <a:extLst>
                <a:ext uri="{FF2B5EF4-FFF2-40B4-BE49-F238E27FC236}">
                  <a16:creationId xmlns:a16="http://schemas.microsoft.com/office/drawing/2014/main" id="{6BE82E5C-DE17-B54F-AFEE-4C7097920442}"/>
                </a:ext>
              </a:extLst>
            </p:cNvPr>
            <p:cNvSpPr txBox="1"/>
            <p:nvPr/>
          </p:nvSpPr>
          <p:spPr>
            <a:xfrm>
              <a:off x="4906393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24</a:t>
              </a:r>
              <a:endParaRPr sz="1000">
                <a:cs typeface="Trebuchet MS"/>
              </a:endParaRPr>
            </a:p>
          </p:txBody>
        </p:sp>
        <p:cxnSp>
          <p:nvCxnSpPr>
            <p:cNvPr id="67" name="Gerade Verbindung 66">
              <a:extLst>
                <a:ext uri="{FF2B5EF4-FFF2-40B4-BE49-F238E27FC236}">
                  <a16:creationId xmlns:a16="http://schemas.microsoft.com/office/drawing/2014/main" id="{A8CD45F4-6C4D-3546-BF1F-6A7062E8B6C3}"/>
                </a:ext>
              </a:extLst>
            </p:cNvPr>
            <p:cNvCxnSpPr>
              <a:cxnSpLocks/>
            </p:cNvCxnSpPr>
            <p:nvPr/>
          </p:nvCxnSpPr>
          <p:spPr>
            <a:xfrm>
              <a:off x="5355034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bject 51">
              <a:extLst>
                <a:ext uri="{FF2B5EF4-FFF2-40B4-BE49-F238E27FC236}">
                  <a16:creationId xmlns:a16="http://schemas.microsoft.com/office/drawing/2014/main" id="{CD409AF3-3339-4C44-A89C-AE6AC24DB18C}"/>
                </a:ext>
              </a:extLst>
            </p:cNvPr>
            <p:cNvSpPr txBox="1"/>
            <p:nvPr/>
          </p:nvSpPr>
          <p:spPr>
            <a:xfrm>
              <a:off x="5233418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27</a:t>
              </a:r>
              <a:endParaRPr sz="1000">
                <a:cs typeface="Trebuchet MS"/>
              </a:endParaRPr>
            </a:p>
          </p:txBody>
        </p: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CE75D005-1FE7-954D-81BE-AA244330D253}"/>
                </a:ext>
              </a:extLst>
            </p:cNvPr>
            <p:cNvCxnSpPr>
              <a:cxnSpLocks/>
            </p:cNvCxnSpPr>
            <p:nvPr/>
          </p:nvCxnSpPr>
          <p:spPr>
            <a:xfrm>
              <a:off x="5675709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bject 51">
              <a:extLst>
                <a:ext uri="{FF2B5EF4-FFF2-40B4-BE49-F238E27FC236}">
                  <a16:creationId xmlns:a16="http://schemas.microsoft.com/office/drawing/2014/main" id="{80B660C9-8179-F349-BB52-9E2F4062DAD7}"/>
                </a:ext>
              </a:extLst>
            </p:cNvPr>
            <p:cNvSpPr txBox="1"/>
            <p:nvPr/>
          </p:nvSpPr>
          <p:spPr>
            <a:xfrm>
              <a:off x="5554093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515EA60E-3025-BE44-8D6B-0B1D181123D4}"/>
                </a:ext>
              </a:extLst>
            </p:cNvPr>
            <p:cNvCxnSpPr>
              <a:cxnSpLocks/>
            </p:cNvCxnSpPr>
            <p:nvPr/>
          </p:nvCxnSpPr>
          <p:spPr>
            <a:xfrm>
              <a:off x="6005909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bject 51">
              <a:extLst>
                <a:ext uri="{FF2B5EF4-FFF2-40B4-BE49-F238E27FC236}">
                  <a16:creationId xmlns:a16="http://schemas.microsoft.com/office/drawing/2014/main" id="{E09E7317-776D-B54D-BB41-947CCC557410}"/>
                </a:ext>
              </a:extLst>
            </p:cNvPr>
            <p:cNvSpPr txBox="1"/>
            <p:nvPr/>
          </p:nvSpPr>
          <p:spPr>
            <a:xfrm>
              <a:off x="5884293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33</a:t>
              </a:r>
              <a:endParaRPr sz="1000">
                <a:cs typeface="Trebuchet MS"/>
              </a:endParaRPr>
            </a:p>
          </p:txBody>
        </p: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E7FFA85-D031-834B-9E22-105A223573ED}"/>
                </a:ext>
              </a:extLst>
            </p:cNvPr>
            <p:cNvCxnSpPr>
              <a:cxnSpLocks/>
            </p:cNvCxnSpPr>
            <p:nvPr/>
          </p:nvCxnSpPr>
          <p:spPr>
            <a:xfrm>
              <a:off x="6329759" y="4308405"/>
              <a:ext cx="0" cy="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bject 51">
              <a:extLst>
                <a:ext uri="{FF2B5EF4-FFF2-40B4-BE49-F238E27FC236}">
                  <a16:creationId xmlns:a16="http://schemas.microsoft.com/office/drawing/2014/main" id="{76BF6EC6-D876-E54A-A6A9-C8C406CEB1A1}"/>
                </a:ext>
              </a:extLst>
            </p:cNvPr>
            <p:cNvSpPr txBox="1"/>
            <p:nvPr/>
          </p:nvSpPr>
          <p:spPr>
            <a:xfrm>
              <a:off x="6208143" y="4352832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</p:grpSp>
      <p:graphicFrame>
        <p:nvGraphicFramePr>
          <p:cNvPr id="61" name="object 7">
            <a:extLst>
              <a:ext uri="{FF2B5EF4-FFF2-40B4-BE49-F238E27FC236}">
                <a16:creationId xmlns:a16="http://schemas.microsoft.com/office/drawing/2014/main" id="{EAB46A9A-B270-AF4C-A76F-2532404A7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51155"/>
              </p:ext>
            </p:extLst>
          </p:nvPr>
        </p:nvGraphicFramePr>
        <p:xfrm>
          <a:off x="6955200" y="2368800"/>
          <a:ext cx="3664470" cy="155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DE" sz="1400" b="1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200" b="1" spc="-5"/>
                        <a:t>Nivo + </a:t>
                      </a:r>
                      <a:br>
                        <a:rPr lang="de-DE" sz="1200" b="1" spc="-5"/>
                      </a:br>
                      <a:r>
                        <a:rPr lang="de-DE" sz="1200" b="1" spc="-5"/>
                        <a:t>Chemo</a:t>
                      </a:r>
                    </a:p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200" b="1" spc="-5"/>
                        <a:t>(N=362)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36000" marT="36000" marB="36000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ts val="1025"/>
                        </a:lnSpc>
                      </a:pPr>
                      <a:r>
                        <a:rPr lang="de-DE" sz="1200" b="1"/>
                        <a:t>Placebo + Chemo</a:t>
                      </a:r>
                    </a:p>
                    <a:p>
                      <a:pPr marL="149860" algn="ctr">
                        <a:lnSpc>
                          <a:spcPts val="1025"/>
                        </a:lnSpc>
                      </a:pPr>
                      <a:r>
                        <a:rPr lang="de-DE" sz="1200" b="1"/>
                        <a:t>(N=362)</a:t>
                      </a: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5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200" b="1" spc="-5"/>
                        <a:t>Median OS,</a:t>
                      </a:r>
                      <a:r>
                        <a:rPr lang="de-DE" sz="1200" b="1" spc="-20"/>
                        <a:t> </a:t>
                      </a:r>
                      <a:r>
                        <a:rPr lang="de-DE" sz="1200" b="1" spc="-5"/>
                        <a:t>months (95% CI)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0" marT="36000" marB="3600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200" b="1"/>
                        <a:t>17.45</a:t>
                      </a:r>
                      <a:br>
                        <a:rPr lang="de-DE" sz="1200" b="1"/>
                      </a:br>
                      <a:r>
                        <a:rPr lang="de-DE" sz="1200" b="1"/>
                        <a:t>(15.67-20.83)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200" b="1"/>
                        <a:t>17.15</a:t>
                      </a:r>
                      <a:br>
                        <a:rPr lang="de-DE" sz="1200" b="1"/>
                      </a:br>
                      <a:r>
                        <a:rPr lang="de-DE" sz="1200" b="1"/>
                        <a:t>(15.18-19.65)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69">
                <a:tc>
                  <a:txBody>
                    <a:bodyPr/>
                    <a:lstStyle/>
                    <a:p>
                      <a:pPr marL="7620" indent="0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de-DE" sz="1200" b="1" spc="-5"/>
                        <a:t>Hazard ratio</a:t>
                      </a:r>
                    </a:p>
                    <a:p>
                      <a:pPr marL="7620" indent="0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de-DE" sz="1200" b="1" spc="-5"/>
                        <a:t>(95% CI)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0" marT="19685" marB="0" anchor="ctr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200" b="1" spc="-5"/>
                        <a:t>0.90</a:t>
                      </a:r>
                      <a:br>
                        <a:rPr lang="de-DE" sz="1200" b="1" spc="-5"/>
                      </a:br>
                      <a:r>
                        <a:rPr lang="de-DE" sz="1200" b="1" spc="-5"/>
                        <a:t>(0.75-1.08)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 anchor="ctr"/>
                </a:tc>
                <a:tc hMerge="1"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900">
                        <a:latin typeface="+mn-lt"/>
                        <a:cs typeface="Trebuchet MS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9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200" b="1"/>
                        <a:t>P</a:t>
                      </a:r>
                      <a:r>
                        <a:rPr lang="de-DE" sz="1200" b="1" spc="-5"/>
                        <a:t> value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36000" marR="0" marT="36000" marB="36000" anchor="ctr"/>
                </a:tc>
                <a:tc gridSpan="2"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170"/>
                        </a:spcBef>
                        <a:tabLst/>
                      </a:pPr>
                      <a:r>
                        <a:rPr lang="de-DE" sz="1200" b="1"/>
                        <a:t>0.257</a:t>
                      </a:r>
                      <a:endParaRPr lang="de-DE" sz="12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BC54AE-C2A7-46BE-8F42-2020BD868B79}"/>
              </a:ext>
            </a:extLst>
          </p:cNvPr>
          <p:cNvSpPr txBox="1"/>
          <p:nvPr/>
        </p:nvSpPr>
        <p:spPr>
          <a:xfrm>
            <a:off x="6918293" y="3944639"/>
            <a:ext cx="376668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bg2"/>
              </a:buClr>
            </a:pPr>
            <a:endParaRPr lang="en-US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/>
              <a:t>No significant improvement in OS with nivolumab + chemotherapy vs chemotherapy alone</a:t>
            </a:r>
            <a:endParaRPr lang="en-US">
              <a:cs typeface="Arial" panose="020B0604020202020204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8" name="object 22">
            <a:extLst>
              <a:ext uri="{FF2B5EF4-FFF2-40B4-BE49-F238E27FC236}">
                <a16:creationId xmlns:a16="http://schemas.microsoft.com/office/drawing/2014/main" id="{F029D917-91D1-41A2-9671-AD4369A1286C}"/>
              </a:ext>
            </a:extLst>
          </p:cNvPr>
          <p:cNvSpPr txBox="1"/>
          <p:nvPr/>
        </p:nvSpPr>
        <p:spPr>
          <a:xfrm>
            <a:off x="4657356" y="2114456"/>
            <a:ext cx="2083651" cy="3603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763" marR="5080" indent="-4763">
              <a:lnSpc>
                <a:spcPts val="1110"/>
              </a:lnSpc>
              <a:spcBef>
                <a:spcPts val="310"/>
              </a:spcBef>
            </a:pPr>
            <a:r>
              <a:rPr lang="de-DE" sz="1100" spc="-5">
                <a:solidFill>
                  <a:srgbClr val="585353"/>
                </a:solidFill>
                <a:cs typeface="Arial" panose="020B0604020202020204" pitchFamily="34" charset="0"/>
              </a:rPr>
              <a:t>Nivolumab + </a:t>
            </a:r>
            <a:r>
              <a:rPr lang="de-DE" sz="1100" spc="-5" err="1">
                <a:solidFill>
                  <a:srgbClr val="585353"/>
                </a:solidFill>
                <a:cs typeface="Arial" panose="020B0604020202020204" pitchFamily="34" charset="0"/>
              </a:rPr>
              <a:t>Chemotherapy</a:t>
            </a:r>
            <a:endParaRPr lang="de-DE" sz="1100" spc="-5">
              <a:solidFill>
                <a:srgbClr val="585353"/>
              </a:solidFill>
              <a:cs typeface="Arial" panose="020B0604020202020204" pitchFamily="34" charset="0"/>
            </a:endParaRPr>
          </a:p>
          <a:p>
            <a:pPr marL="4763" marR="5080" indent="-4763">
              <a:lnSpc>
                <a:spcPts val="1110"/>
              </a:lnSpc>
              <a:spcBef>
                <a:spcPts val="310"/>
              </a:spcBef>
            </a:pPr>
            <a:r>
              <a:rPr lang="de-DE" sz="1100" spc="-5">
                <a:solidFill>
                  <a:srgbClr val="585353"/>
                </a:solidFill>
                <a:cs typeface="Arial" panose="020B0604020202020204" pitchFamily="34" charset="0"/>
              </a:rPr>
              <a:t>Placebo + </a:t>
            </a:r>
            <a:r>
              <a:rPr lang="de-DE" sz="1100" spc="-5" err="1">
                <a:solidFill>
                  <a:srgbClr val="585353"/>
                </a:solidFill>
                <a:cs typeface="Arial" panose="020B0604020202020204" pitchFamily="34" charset="0"/>
              </a:rPr>
              <a:t>Chemotherapy</a:t>
            </a:r>
            <a:endParaRPr lang="de-DE" sz="1100">
              <a:cs typeface="Arial" panose="020B0604020202020204" pitchFamily="34" charset="0"/>
            </a:endParaRPr>
          </a:p>
        </p:txBody>
      </p:sp>
      <p:cxnSp>
        <p:nvCxnSpPr>
          <p:cNvPr id="79" name="Gerade Verbindung 76">
            <a:extLst>
              <a:ext uri="{FF2B5EF4-FFF2-40B4-BE49-F238E27FC236}">
                <a16:creationId xmlns:a16="http://schemas.microsoft.com/office/drawing/2014/main" id="{D53D6557-9F67-4B00-BA09-6A72650E94EB}"/>
              </a:ext>
            </a:extLst>
          </p:cNvPr>
          <p:cNvCxnSpPr>
            <a:cxnSpLocks/>
          </p:cNvCxnSpPr>
          <p:nvPr/>
        </p:nvCxnSpPr>
        <p:spPr>
          <a:xfrm>
            <a:off x="4421656" y="2228569"/>
            <a:ext cx="180122" cy="0"/>
          </a:xfrm>
          <a:prstGeom prst="line">
            <a:avLst/>
          </a:prstGeom>
          <a:ln w="25400">
            <a:solidFill>
              <a:srgbClr val="255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8">
            <a:extLst>
              <a:ext uri="{FF2B5EF4-FFF2-40B4-BE49-F238E27FC236}">
                <a16:creationId xmlns:a16="http://schemas.microsoft.com/office/drawing/2014/main" id="{F2F799E3-5F6D-457C-9015-5CCAB1243F06}"/>
              </a:ext>
            </a:extLst>
          </p:cNvPr>
          <p:cNvCxnSpPr>
            <a:cxnSpLocks/>
          </p:cNvCxnSpPr>
          <p:nvPr/>
        </p:nvCxnSpPr>
        <p:spPr>
          <a:xfrm>
            <a:off x="4421656" y="2400761"/>
            <a:ext cx="18012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03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fik 75">
            <a:extLst>
              <a:ext uri="{FF2B5EF4-FFF2-40B4-BE49-F238E27FC236}">
                <a16:creationId xmlns:a16="http://schemas.microsoft.com/office/drawing/2014/main" id="{A5829C43-2ADD-C646-B8E9-E36327F04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29"/>
          <a:stretch/>
        </p:blipFill>
        <p:spPr>
          <a:xfrm>
            <a:off x="7267588" y="2196310"/>
            <a:ext cx="3159960" cy="20806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726D1-453B-4E4D-A8A1-0184EF5E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757363"/>
            <a:ext cx="5543550" cy="52847"/>
          </a:xfrm>
        </p:spPr>
        <p:txBody>
          <a:bodyPr/>
          <a:lstStyle/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</a:rPr>
              <a:t>Overall response rate (ORR)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BDA21-45DC-4A7F-A6D2-74D01A4CA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50" y="1411922"/>
            <a:ext cx="5543551" cy="398288"/>
          </a:xfrm>
        </p:spPr>
        <p:txBody>
          <a:bodyPr/>
          <a:lstStyle/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</a:rPr>
              <a:t>Duration of response (DOR)</a:t>
            </a:r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D98467A1-5872-4DF6-95A3-816F00F9211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8019846"/>
              </p:ext>
            </p:extLst>
          </p:nvPr>
        </p:nvGraphicFramePr>
        <p:xfrm>
          <a:off x="416182" y="1968497"/>
          <a:ext cx="5457889" cy="411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461384806"/>
                    </a:ext>
                  </a:extLst>
                </a:gridCol>
                <a:gridCol w="1401306">
                  <a:extLst>
                    <a:ext uri="{9D8B030D-6E8A-4147-A177-3AD203B41FA5}">
                      <a16:colId xmlns:a16="http://schemas.microsoft.com/office/drawing/2014/main" val="1194179790"/>
                    </a:ext>
                  </a:extLst>
                </a:gridCol>
                <a:gridCol w="1788583">
                  <a:extLst>
                    <a:ext uri="{9D8B030D-6E8A-4147-A177-3AD203B41FA5}">
                      <a16:colId xmlns:a16="http://schemas.microsoft.com/office/drawing/2014/main" val="3686919652"/>
                    </a:ext>
                  </a:extLst>
                </a:gridCol>
              </a:tblGrid>
              <a:tr h="658657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Nivolumab + </a:t>
                      </a:r>
                    </a:p>
                    <a:p>
                      <a:pPr algn="ctr"/>
                      <a:r>
                        <a:rPr lang="de-DE" sz="1200"/>
                        <a:t>Chemotherapy</a:t>
                      </a:r>
                    </a:p>
                    <a:p>
                      <a:pPr algn="ctr"/>
                      <a:r>
                        <a:rPr lang="de-DE" sz="1200"/>
                        <a:t>(N=362)</a:t>
                      </a:r>
                    </a:p>
                  </a:txBody>
                  <a:tcPr anchor="ctr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Placebo + </a:t>
                      </a:r>
                    </a:p>
                    <a:p>
                      <a:pPr algn="ctr"/>
                      <a:r>
                        <a:rPr lang="de-DE" sz="1200"/>
                        <a:t>Chemotherapy</a:t>
                      </a:r>
                    </a:p>
                    <a:p>
                      <a:pPr algn="ctr"/>
                      <a:r>
                        <a:rPr lang="de-DE" sz="1200"/>
                        <a:t>(N=362)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40000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r>
                        <a:rPr lang="de-DE" sz="1200"/>
                        <a:t>ORR, n (%)</a:t>
                      </a:r>
                      <a:endParaRPr lang="de-DE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208 (57.5)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173 (47.8)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43407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/>
                        <a:t>95% 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52.2-62.6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42.2-53.1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94142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/>
                        <a:t>P </a:t>
                      </a:r>
                      <a:r>
                        <a:rPr lang="de-DE" sz="1200" err="1"/>
                        <a:t>value</a:t>
                      </a:r>
                      <a:endParaRPr lang="de-DE" sz="12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/>
                        <a:t>0.0088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31790"/>
                  </a:ext>
                </a:extLst>
              </a:tr>
              <a:tr h="282282">
                <a:tc gridSpan="3">
                  <a:txBody>
                    <a:bodyPr/>
                    <a:lstStyle/>
                    <a:p>
                      <a:r>
                        <a:rPr lang="de-DE" sz="1200"/>
                        <a:t>Best </a:t>
                      </a:r>
                      <a:r>
                        <a:rPr lang="de-DE" sz="1200" err="1"/>
                        <a:t>overall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response</a:t>
                      </a:r>
                      <a:r>
                        <a:rPr lang="de-DE" sz="1200"/>
                        <a:t>, n (%)</a:t>
                      </a:r>
                      <a:endParaRPr lang="de-DE" sz="1200" b="1"/>
                    </a:p>
                  </a:txBody>
                  <a:tcPr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9068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 err="1"/>
                        <a:t>Complete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response</a:t>
                      </a:r>
                      <a:endParaRPr lang="de-D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70 (19.3)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48 (13.3)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11359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/>
                        <a:t>Partial </a:t>
                      </a:r>
                      <a:r>
                        <a:rPr lang="de-DE" sz="1200" err="1"/>
                        <a:t>response</a:t>
                      </a:r>
                      <a:endParaRPr lang="de-D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138 (38.1)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125 (34.5)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54027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 err="1"/>
                        <a:t>Stable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disease</a:t>
                      </a:r>
                      <a:endParaRPr lang="de-D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52 (14.4)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75 (20.7)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729191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/>
                        <a:t>Progressive </a:t>
                      </a:r>
                      <a:r>
                        <a:rPr lang="de-DE" sz="1200" err="1"/>
                        <a:t>disease</a:t>
                      </a:r>
                      <a:endParaRPr lang="de-D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25 (6.9)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46 (12.7)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56019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/>
                        <a:t>Not evaluable</a:t>
                      </a:r>
                      <a:r>
                        <a:rPr lang="de-DE" sz="1200" baseline="3000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77 (21.3)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68 (18.8)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2012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r>
                        <a:rPr lang="de-DE" sz="1200"/>
                        <a:t>DCR, n (%)</a:t>
                      </a:r>
                      <a:endParaRPr lang="de-DE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260 (71.8)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248 (68.5)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84920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lvl="1"/>
                      <a:r>
                        <a:rPr lang="de-DE" sz="1200"/>
                        <a:t>95% 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66.9-76.4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63.4-73.3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0496"/>
                  </a:ext>
                </a:extLst>
              </a:tr>
              <a:tr h="355125">
                <a:tc>
                  <a:txBody>
                    <a:bodyPr/>
                    <a:lstStyle/>
                    <a:p>
                      <a:r>
                        <a:rPr lang="de-DE" sz="1200"/>
                        <a:t>Median TTR (</a:t>
                      </a:r>
                      <a:r>
                        <a:rPr lang="de-DE" sz="1200" err="1"/>
                        <a:t>range</a:t>
                      </a:r>
                      <a:r>
                        <a:rPr lang="de-DE" sz="1200"/>
                        <a:t>), </a:t>
                      </a:r>
                      <a:r>
                        <a:rPr lang="de-DE" sz="1200" err="1"/>
                        <a:t>months</a:t>
                      </a:r>
                      <a:endParaRPr lang="de-DE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1.4 (1.0-8-3)</a:t>
                      </a:r>
                    </a:p>
                  </a:txBody>
                  <a:tcPr anchor="ctr">
                    <a:solidFill>
                      <a:srgbClr val="29557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</a:rPr>
                        <a:t>1.4 (1.0-15.3)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1392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008007"/>
            <a:ext cx="8567736" cy="36512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/>
              <a:t>*Data cutoff 31 Jan 2020 at final analysis; </a:t>
            </a:r>
            <a:r>
              <a:rPr lang="en-US" baseline="30000"/>
              <a:t>#</a:t>
            </a:r>
            <a:r>
              <a:rPr lang="en-US"/>
              <a:t>Patients without image examination for response evaluation, without change in tumors assessable for response, or without measurable lesions judged by the central review.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Secondary efficacy endpoints*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EA42699-46B8-B44B-8F6F-4DB2F8EB374D}"/>
              </a:ext>
            </a:extLst>
          </p:cNvPr>
          <p:cNvGrpSpPr/>
          <p:nvPr/>
        </p:nvGrpSpPr>
        <p:grpSpPr>
          <a:xfrm>
            <a:off x="6718042" y="2164048"/>
            <a:ext cx="4007012" cy="2951488"/>
            <a:chOff x="6718042" y="2217316"/>
            <a:chExt cx="4007012" cy="2951488"/>
          </a:xfrm>
        </p:grpSpPr>
        <p:sp>
          <p:nvSpPr>
            <p:cNvPr id="25" name="object 51">
              <a:extLst>
                <a:ext uri="{FF2B5EF4-FFF2-40B4-BE49-F238E27FC236}">
                  <a16:creationId xmlns:a16="http://schemas.microsoft.com/office/drawing/2014/main" id="{84EC6257-0063-594E-9C33-F95B654BFA4C}"/>
                </a:ext>
              </a:extLst>
            </p:cNvPr>
            <p:cNvSpPr txBox="1"/>
            <p:nvPr/>
          </p:nvSpPr>
          <p:spPr>
            <a:xfrm>
              <a:off x="6906004" y="2217316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100</a:t>
              </a:r>
              <a:endParaRPr sz="1000">
                <a:cs typeface="Trebuchet MS"/>
              </a:endParaRP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03205C68-6F9D-C447-9848-FE836B6EAF65}"/>
                </a:ext>
              </a:extLst>
            </p:cNvPr>
            <p:cNvGrpSpPr/>
            <p:nvPr/>
          </p:nvGrpSpPr>
          <p:grpSpPr>
            <a:xfrm>
              <a:off x="6718042" y="2278755"/>
              <a:ext cx="4007012" cy="2890049"/>
              <a:chOff x="6718042" y="1824517"/>
              <a:chExt cx="4007012" cy="2890049"/>
            </a:xfrm>
          </p:grpSpPr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BA121A4D-0D1B-A843-86CA-FE8D85941EC0}"/>
                  </a:ext>
                </a:extLst>
              </p:cNvPr>
              <p:cNvSpPr txBox="1"/>
              <p:nvPr/>
            </p:nvSpPr>
            <p:spPr>
              <a:xfrm>
                <a:off x="6718042" y="2049669"/>
                <a:ext cx="184666" cy="1755807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200" b="1" spc="-5" err="1">
                    <a:solidFill>
                      <a:srgbClr val="585353"/>
                    </a:solidFill>
                    <a:cs typeface="Trebuchet MS"/>
                  </a:rPr>
                  <a:t>Probability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200" b="1" spc="-5" err="1">
                    <a:solidFill>
                      <a:srgbClr val="585353"/>
                    </a:solidFill>
                    <a:cs typeface="Trebuchet MS"/>
                  </a:rPr>
                  <a:t>of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 DOR</a:t>
                </a:r>
                <a:r>
                  <a:rPr lang="de-DE" sz="12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200" baseline="25000">
                  <a:cs typeface="Trebuchet MS"/>
                </a:endParaRPr>
              </a:p>
            </p:txBody>
          </p:sp>
          <p:sp>
            <p:nvSpPr>
              <p:cNvPr id="18" name="object 53">
                <a:extLst>
                  <a:ext uri="{FF2B5EF4-FFF2-40B4-BE49-F238E27FC236}">
                    <a16:creationId xmlns:a16="http://schemas.microsoft.com/office/drawing/2014/main" id="{9DE8A6B5-C369-3447-9728-C083872C6007}"/>
                  </a:ext>
                </a:extLst>
              </p:cNvPr>
              <p:cNvSpPr txBox="1"/>
              <p:nvPr/>
            </p:nvSpPr>
            <p:spPr>
              <a:xfrm>
                <a:off x="8571322" y="4488863"/>
                <a:ext cx="1059207" cy="225703"/>
              </a:xfrm>
              <a:prstGeom prst="rect">
                <a:avLst/>
              </a:prstGeom>
            </p:spPr>
            <p:txBody>
              <a:bodyPr vert="horz" wrap="square" lIns="0" tIns="40640" rIns="0" bIns="0" rtlCol="0">
                <a:spAutoFit/>
              </a:bodyPr>
              <a:lstStyle/>
              <a:p>
                <a:pPr marL="15875">
                  <a:lnSpc>
                    <a:spcPct val="100000"/>
                  </a:lnSpc>
                  <a:spcBef>
                    <a:spcPts val="270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Time (m</a:t>
                </a:r>
                <a:r>
                  <a:rPr lang="en-GB" sz="1200" b="1" spc="-5" err="1">
                    <a:solidFill>
                      <a:srgbClr val="585353"/>
                    </a:solidFill>
                    <a:cs typeface="Trebuchet MS"/>
                  </a:rPr>
                  <a:t>onths</a:t>
                </a:r>
                <a:r>
                  <a:rPr lang="en-GB" sz="1200" b="1" spc="-5">
                    <a:solidFill>
                      <a:srgbClr val="585353"/>
                    </a:solidFill>
                    <a:cs typeface="Trebuchet MS"/>
                  </a:rPr>
                  <a:t>)</a:t>
                </a:r>
                <a:endParaRPr sz="1200">
                  <a:cs typeface="Trebuchet MS"/>
                </a:endParaRPr>
              </a:p>
            </p:txBody>
          </p: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DCF6EF25-7CCB-734E-A100-B979A07E618F}"/>
                  </a:ext>
                </a:extLst>
              </p:cNvPr>
              <p:cNvCxnSpPr/>
              <p:nvPr/>
            </p:nvCxnSpPr>
            <p:spPr>
              <a:xfrm flipH="1">
                <a:off x="7219431" y="1862600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89FD271A-AEF6-CB43-A63A-53BE1F611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5054" y="1824517"/>
                <a:ext cx="0" cy="24902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75E30C28-A9A5-014A-8358-E20703C44F1B}"/>
                  </a:ext>
                </a:extLst>
              </p:cNvPr>
              <p:cNvCxnSpPr/>
              <p:nvPr/>
            </p:nvCxnSpPr>
            <p:spPr>
              <a:xfrm flipH="1">
                <a:off x="7219431" y="2557486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D67C4F68-FA5C-9646-927D-D14519E89189}"/>
                  </a:ext>
                </a:extLst>
              </p:cNvPr>
              <p:cNvCxnSpPr/>
              <p:nvPr/>
            </p:nvCxnSpPr>
            <p:spPr>
              <a:xfrm flipH="1">
                <a:off x="7219431" y="2809981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E0D5B566-4E14-1B40-B25C-0EB3C3CA3B72}"/>
                  </a:ext>
                </a:extLst>
              </p:cNvPr>
              <p:cNvCxnSpPr/>
              <p:nvPr/>
            </p:nvCxnSpPr>
            <p:spPr>
              <a:xfrm flipH="1">
                <a:off x="7219431" y="3306176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29394540-7A57-2545-8CB6-DB7A469C1EB7}"/>
                  </a:ext>
                </a:extLst>
              </p:cNvPr>
              <p:cNvCxnSpPr/>
              <p:nvPr/>
            </p:nvCxnSpPr>
            <p:spPr>
              <a:xfrm flipH="1">
                <a:off x="7219431" y="3791565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bject 51">
                <a:extLst>
                  <a:ext uri="{FF2B5EF4-FFF2-40B4-BE49-F238E27FC236}">
                    <a16:creationId xmlns:a16="http://schemas.microsoft.com/office/drawing/2014/main" id="{AF9F4931-74D8-C945-B605-82A7DD3B33E3}"/>
                  </a:ext>
                </a:extLst>
              </p:cNvPr>
              <p:cNvSpPr txBox="1"/>
              <p:nvPr/>
            </p:nvSpPr>
            <p:spPr>
              <a:xfrm>
                <a:off x="6903400" y="2463253"/>
                <a:ext cx="307273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70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7" name="object 51">
                <a:extLst>
                  <a:ext uri="{FF2B5EF4-FFF2-40B4-BE49-F238E27FC236}">
                    <a16:creationId xmlns:a16="http://schemas.microsoft.com/office/drawing/2014/main" id="{917732AD-BEC4-CA40-B301-AA4A5AEDC7A0}"/>
                  </a:ext>
                </a:extLst>
              </p:cNvPr>
              <p:cNvSpPr txBox="1"/>
              <p:nvPr/>
            </p:nvSpPr>
            <p:spPr>
              <a:xfrm>
                <a:off x="6903400" y="2718183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8" name="object 51">
                <a:extLst>
                  <a:ext uri="{FF2B5EF4-FFF2-40B4-BE49-F238E27FC236}">
                    <a16:creationId xmlns:a16="http://schemas.microsoft.com/office/drawing/2014/main" id="{A0CD0776-5C51-8144-8CDF-2DB2951BE820}"/>
                  </a:ext>
                </a:extLst>
              </p:cNvPr>
              <p:cNvSpPr txBox="1"/>
              <p:nvPr/>
            </p:nvSpPr>
            <p:spPr>
              <a:xfrm>
                <a:off x="6903400" y="3202310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9" name="object 51">
                <a:extLst>
                  <a:ext uri="{FF2B5EF4-FFF2-40B4-BE49-F238E27FC236}">
                    <a16:creationId xmlns:a16="http://schemas.microsoft.com/office/drawing/2014/main" id="{CD10CA44-0D28-B04E-848F-A2BB83BF6544}"/>
                  </a:ext>
                </a:extLst>
              </p:cNvPr>
              <p:cNvSpPr txBox="1"/>
              <p:nvPr/>
            </p:nvSpPr>
            <p:spPr>
              <a:xfrm>
                <a:off x="6903400" y="3701512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0" name="object 51">
                <a:extLst>
                  <a:ext uri="{FF2B5EF4-FFF2-40B4-BE49-F238E27FC236}">
                    <a16:creationId xmlns:a16="http://schemas.microsoft.com/office/drawing/2014/main" id="{492E0A74-5D60-3B4F-AE71-EEFFF0D87161}"/>
                  </a:ext>
                </a:extLst>
              </p:cNvPr>
              <p:cNvSpPr txBox="1"/>
              <p:nvPr/>
            </p:nvSpPr>
            <p:spPr>
              <a:xfrm>
                <a:off x="6903400" y="4173797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1" name="object 51">
                <a:extLst>
                  <a:ext uri="{FF2B5EF4-FFF2-40B4-BE49-F238E27FC236}">
                    <a16:creationId xmlns:a16="http://schemas.microsoft.com/office/drawing/2014/main" id="{90840950-CECD-9344-93A1-95A0520940CC}"/>
                  </a:ext>
                </a:extLst>
              </p:cNvPr>
              <p:cNvSpPr txBox="1"/>
              <p:nvPr/>
            </p:nvSpPr>
            <p:spPr>
              <a:xfrm>
                <a:off x="7239997" y="4352832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58B48516-E41A-754A-A571-EF480698D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85054" y="4311220"/>
                <a:ext cx="338841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4AC2192C-943B-D248-8394-3AD9143E587F}"/>
                  </a:ext>
                </a:extLst>
              </p:cNvPr>
              <p:cNvCxnSpPr/>
              <p:nvPr/>
            </p:nvCxnSpPr>
            <p:spPr>
              <a:xfrm>
                <a:off x="7623410" y="4308406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F44257FF-5092-8542-B256-C151A72ED7B9}"/>
                  </a:ext>
                </a:extLst>
              </p:cNvPr>
              <p:cNvCxnSpPr/>
              <p:nvPr/>
            </p:nvCxnSpPr>
            <p:spPr>
              <a:xfrm>
                <a:off x="7927750" y="4308406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bject 51">
                <a:extLst>
                  <a:ext uri="{FF2B5EF4-FFF2-40B4-BE49-F238E27FC236}">
                    <a16:creationId xmlns:a16="http://schemas.microsoft.com/office/drawing/2014/main" id="{10F71F66-B9F2-694D-8BE0-F4505E887B27}"/>
                  </a:ext>
                </a:extLst>
              </p:cNvPr>
              <p:cNvSpPr txBox="1"/>
              <p:nvPr/>
            </p:nvSpPr>
            <p:spPr>
              <a:xfrm>
                <a:off x="7531343" y="4352832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6" name="object 51">
                <a:extLst>
                  <a:ext uri="{FF2B5EF4-FFF2-40B4-BE49-F238E27FC236}">
                    <a16:creationId xmlns:a16="http://schemas.microsoft.com/office/drawing/2014/main" id="{033BA083-31FF-F143-9D53-FAB5368597D3}"/>
                  </a:ext>
                </a:extLst>
              </p:cNvPr>
              <p:cNvSpPr txBox="1"/>
              <p:nvPr/>
            </p:nvSpPr>
            <p:spPr>
              <a:xfrm>
                <a:off x="7842158" y="4352832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7" name="object 51">
                <a:extLst>
                  <a:ext uri="{FF2B5EF4-FFF2-40B4-BE49-F238E27FC236}">
                    <a16:creationId xmlns:a16="http://schemas.microsoft.com/office/drawing/2014/main" id="{443956C7-1A84-A64F-9385-7FC243789DF2}"/>
                  </a:ext>
                </a:extLst>
              </p:cNvPr>
              <p:cNvSpPr txBox="1"/>
              <p:nvPr/>
            </p:nvSpPr>
            <p:spPr>
              <a:xfrm>
                <a:off x="8104453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02997367-E237-8A42-91EA-68844DBD2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62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D097BF9D-10B7-C04D-9171-EE97F5353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6352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2DCC0A6-B96C-DA47-9726-78F7917541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2792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>
                <a:extLst>
                  <a:ext uri="{FF2B5EF4-FFF2-40B4-BE49-F238E27FC236}">
                    <a16:creationId xmlns:a16="http://schemas.microsoft.com/office/drawing/2014/main" id="{9AC42FEE-945A-8F45-AFB2-B584366FF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1418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bject 51">
                <a:extLst>
                  <a:ext uri="{FF2B5EF4-FFF2-40B4-BE49-F238E27FC236}">
                    <a16:creationId xmlns:a16="http://schemas.microsoft.com/office/drawing/2014/main" id="{69F7E9CB-D38B-304A-93BF-D812B56EE8C7}"/>
                  </a:ext>
                </a:extLst>
              </p:cNvPr>
              <p:cNvSpPr txBox="1"/>
              <p:nvPr/>
            </p:nvSpPr>
            <p:spPr>
              <a:xfrm>
                <a:off x="8387527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5" name="object 51">
                <a:extLst>
                  <a:ext uri="{FF2B5EF4-FFF2-40B4-BE49-F238E27FC236}">
                    <a16:creationId xmlns:a16="http://schemas.microsoft.com/office/drawing/2014/main" id="{D384FE5A-EB51-184C-8D0E-A13F99C3659A}"/>
                  </a:ext>
                </a:extLst>
              </p:cNvPr>
              <p:cNvSpPr txBox="1"/>
              <p:nvPr/>
            </p:nvSpPr>
            <p:spPr>
              <a:xfrm>
                <a:off x="8698644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E745ADF8-FC33-404F-8C40-37C59C764B99}"/>
                  </a:ext>
                </a:extLst>
              </p:cNvPr>
              <p:cNvSpPr txBox="1"/>
              <p:nvPr/>
            </p:nvSpPr>
            <p:spPr>
              <a:xfrm>
                <a:off x="9001176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47" name="Gerade Verbindung 46">
                <a:extLst>
                  <a:ext uri="{FF2B5EF4-FFF2-40B4-BE49-F238E27FC236}">
                    <a16:creationId xmlns:a16="http://schemas.microsoft.com/office/drawing/2014/main" id="{8A396A3C-2269-6D44-9DEB-0E6B3DECE6DE}"/>
                  </a:ext>
                </a:extLst>
              </p:cNvPr>
              <p:cNvCxnSpPr/>
              <p:nvPr/>
            </p:nvCxnSpPr>
            <p:spPr>
              <a:xfrm flipH="1">
                <a:off x="7219431" y="2091200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bject 51">
                <a:extLst>
                  <a:ext uri="{FF2B5EF4-FFF2-40B4-BE49-F238E27FC236}">
                    <a16:creationId xmlns:a16="http://schemas.microsoft.com/office/drawing/2014/main" id="{2800B314-9E17-B24B-91A4-D3FF1E141622}"/>
                  </a:ext>
                </a:extLst>
              </p:cNvPr>
              <p:cNvSpPr txBox="1"/>
              <p:nvPr/>
            </p:nvSpPr>
            <p:spPr>
              <a:xfrm>
                <a:off x="6903400" y="1998230"/>
                <a:ext cx="307273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49" name="Gerade Verbindung 48">
                <a:extLst>
                  <a:ext uri="{FF2B5EF4-FFF2-40B4-BE49-F238E27FC236}">
                    <a16:creationId xmlns:a16="http://schemas.microsoft.com/office/drawing/2014/main" id="{3F829772-89DF-3A42-BDB9-7361C0D06E02}"/>
                  </a:ext>
                </a:extLst>
              </p:cNvPr>
              <p:cNvCxnSpPr/>
              <p:nvPr/>
            </p:nvCxnSpPr>
            <p:spPr>
              <a:xfrm flipH="1">
                <a:off x="7219431" y="2338850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bject 51">
                <a:extLst>
                  <a:ext uri="{FF2B5EF4-FFF2-40B4-BE49-F238E27FC236}">
                    <a16:creationId xmlns:a16="http://schemas.microsoft.com/office/drawing/2014/main" id="{4CB4E65D-93EC-D940-BAD3-784B47D4D6EC}"/>
                  </a:ext>
                </a:extLst>
              </p:cNvPr>
              <p:cNvSpPr txBox="1"/>
              <p:nvPr/>
            </p:nvSpPr>
            <p:spPr>
              <a:xfrm>
                <a:off x="6903400" y="2245880"/>
                <a:ext cx="307273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51" name="Gerade Verbindung 50">
                <a:extLst>
                  <a:ext uri="{FF2B5EF4-FFF2-40B4-BE49-F238E27FC236}">
                    <a16:creationId xmlns:a16="http://schemas.microsoft.com/office/drawing/2014/main" id="{B8E1702C-E806-E94B-8C45-86BDF69A44F2}"/>
                  </a:ext>
                </a:extLst>
              </p:cNvPr>
              <p:cNvCxnSpPr/>
              <p:nvPr/>
            </p:nvCxnSpPr>
            <p:spPr>
              <a:xfrm flipH="1">
                <a:off x="7219431" y="3056400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2789CCEE-499D-7540-819D-CE95A27B480A}"/>
                  </a:ext>
                </a:extLst>
              </p:cNvPr>
              <p:cNvSpPr txBox="1"/>
              <p:nvPr/>
            </p:nvSpPr>
            <p:spPr>
              <a:xfrm>
                <a:off x="6903400" y="2963430"/>
                <a:ext cx="307273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50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53" name="Gerade Verbindung 52">
                <a:extLst>
                  <a:ext uri="{FF2B5EF4-FFF2-40B4-BE49-F238E27FC236}">
                    <a16:creationId xmlns:a16="http://schemas.microsoft.com/office/drawing/2014/main" id="{B66675FA-5BAE-414D-9D23-74C55D59D2D8}"/>
                  </a:ext>
                </a:extLst>
              </p:cNvPr>
              <p:cNvCxnSpPr/>
              <p:nvPr/>
            </p:nvCxnSpPr>
            <p:spPr>
              <a:xfrm flipH="1">
                <a:off x="7219431" y="3542175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bject 51">
                <a:extLst>
                  <a:ext uri="{FF2B5EF4-FFF2-40B4-BE49-F238E27FC236}">
                    <a16:creationId xmlns:a16="http://schemas.microsoft.com/office/drawing/2014/main" id="{7D7FB939-3037-8049-A6A4-96725381DCD7}"/>
                  </a:ext>
                </a:extLst>
              </p:cNvPr>
              <p:cNvSpPr txBox="1"/>
              <p:nvPr/>
            </p:nvSpPr>
            <p:spPr>
              <a:xfrm>
                <a:off x="6903400" y="3449205"/>
                <a:ext cx="307273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2844D758-6F13-6E46-808A-8E91ECE69493}"/>
                  </a:ext>
                </a:extLst>
              </p:cNvPr>
              <p:cNvCxnSpPr/>
              <p:nvPr/>
            </p:nvCxnSpPr>
            <p:spPr>
              <a:xfrm flipH="1">
                <a:off x="7219431" y="4027950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bject 51">
                <a:extLst>
                  <a:ext uri="{FF2B5EF4-FFF2-40B4-BE49-F238E27FC236}">
                    <a16:creationId xmlns:a16="http://schemas.microsoft.com/office/drawing/2014/main" id="{F25EE00C-0A57-BD4A-BAC8-435E117CAFED}"/>
                  </a:ext>
                </a:extLst>
              </p:cNvPr>
              <p:cNvSpPr txBox="1"/>
              <p:nvPr/>
            </p:nvSpPr>
            <p:spPr>
              <a:xfrm>
                <a:off x="6903400" y="3934980"/>
                <a:ext cx="307273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672EF699-B55E-4D4F-8B9F-349E0DF0CA3B}"/>
                  </a:ext>
                </a:extLst>
              </p:cNvPr>
              <p:cNvCxnSpPr/>
              <p:nvPr/>
            </p:nvCxnSpPr>
            <p:spPr>
              <a:xfrm flipH="1">
                <a:off x="7219431" y="4262900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>
                <a:extLst>
                  <a:ext uri="{FF2B5EF4-FFF2-40B4-BE49-F238E27FC236}">
                    <a16:creationId xmlns:a16="http://schemas.microsoft.com/office/drawing/2014/main" id="{CD219304-7E7C-644D-9244-232F2A6A99F2}"/>
                  </a:ext>
                </a:extLst>
              </p:cNvPr>
              <p:cNvCxnSpPr/>
              <p:nvPr/>
            </p:nvCxnSpPr>
            <p:spPr>
              <a:xfrm>
                <a:off x="7325986" y="4308406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id="{1F526D5A-D99C-D546-AFDD-DBC86B91E34A}"/>
                  </a:ext>
                </a:extLst>
              </p:cNvPr>
              <p:cNvSpPr txBox="1"/>
              <p:nvPr/>
            </p:nvSpPr>
            <p:spPr>
              <a:xfrm>
                <a:off x="7715055" y="3826746"/>
                <a:ext cx="2083651" cy="360355"/>
              </a:xfrm>
              <a:prstGeom prst="rect">
                <a:avLst/>
              </a:prstGeom>
            </p:spPr>
            <p:txBody>
              <a:bodyPr vert="horz" wrap="square" lIns="0" tIns="39370" rIns="0" bIns="0" rtlCol="0">
                <a:spAutoFit/>
              </a:bodyPr>
              <a:lstStyle/>
              <a:p>
                <a:pPr marL="4763" marR="5080" indent="-4763">
                  <a:lnSpc>
                    <a:spcPts val="1110"/>
                  </a:lnSpc>
                  <a:spcBef>
                    <a:spcPts val="310"/>
                  </a:spcBef>
                </a:pPr>
                <a:r>
                  <a:rPr lang="de-DE" sz="1000" spc="-5" err="1">
                    <a:solidFill>
                      <a:srgbClr val="585353"/>
                    </a:solidFill>
                    <a:cs typeface="Arial" panose="020B0604020202020204" pitchFamily="34" charset="0"/>
                  </a:rPr>
                  <a:t>Nivolumab</a:t>
                </a:r>
                <a:r>
                  <a:rPr lang="de-DE" sz="1000" spc="-5">
                    <a:solidFill>
                      <a:srgbClr val="585353"/>
                    </a:solidFill>
                    <a:cs typeface="Arial" panose="020B0604020202020204" pitchFamily="34" charset="0"/>
                  </a:rPr>
                  <a:t> + </a:t>
                </a:r>
                <a:r>
                  <a:rPr lang="de-DE" sz="1000" spc="-5" err="1">
                    <a:solidFill>
                      <a:srgbClr val="585353"/>
                    </a:solidFill>
                    <a:cs typeface="Arial" panose="020B0604020202020204" pitchFamily="34" charset="0"/>
                  </a:rPr>
                  <a:t>Chemotherapy</a:t>
                </a:r>
                <a:endParaRPr lang="de-DE" sz="1000" spc="-5">
                  <a:solidFill>
                    <a:srgbClr val="585353"/>
                  </a:solidFill>
                  <a:cs typeface="Arial" panose="020B0604020202020204" pitchFamily="34" charset="0"/>
                </a:endParaRPr>
              </a:p>
              <a:p>
                <a:pPr marL="4763" marR="5080" indent="-4763">
                  <a:lnSpc>
                    <a:spcPts val="1110"/>
                  </a:lnSpc>
                  <a:spcBef>
                    <a:spcPts val="310"/>
                  </a:spcBef>
                </a:pPr>
                <a:r>
                  <a:rPr lang="de-DE" sz="1000" spc="-5">
                    <a:solidFill>
                      <a:srgbClr val="585353"/>
                    </a:solidFill>
                    <a:cs typeface="Arial" panose="020B0604020202020204" pitchFamily="34" charset="0"/>
                  </a:rPr>
                  <a:t>Placebo + </a:t>
                </a:r>
                <a:r>
                  <a:rPr lang="de-DE" sz="1000" spc="-5" err="1">
                    <a:solidFill>
                      <a:srgbClr val="585353"/>
                    </a:solidFill>
                    <a:cs typeface="Arial" panose="020B0604020202020204" pitchFamily="34" charset="0"/>
                  </a:rPr>
                  <a:t>Chemotherapy</a:t>
                </a:r>
                <a:endParaRPr sz="1000"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505DA9BB-164B-334B-9541-C48F64E2F5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9355" y="3940859"/>
                <a:ext cx="180122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D9D811DA-B84B-E346-B59C-839C56FC5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9355" y="4113051"/>
                <a:ext cx="180122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6038FDF0-2D1B-8146-8CF3-1243ACF3A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8024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bject 51">
                <a:extLst>
                  <a:ext uri="{FF2B5EF4-FFF2-40B4-BE49-F238E27FC236}">
                    <a16:creationId xmlns:a16="http://schemas.microsoft.com/office/drawing/2014/main" id="{D03A5F0C-C9E2-6149-9A82-E2BBFE079607}"/>
                  </a:ext>
                </a:extLst>
              </p:cNvPr>
              <p:cNvSpPr txBox="1"/>
              <p:nvPr/>
            </p:nvSpPr>
            <p:spPr>
              <a:xfrm>
                <a:off x="9296408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66" name="Gerade Verbindung 65">
                <a:extLst>
                  <a:ext uri="{FF2B5EF4-FFF2-40B4-BE49-F238E27FC236}">
                    <a16:creationId xmlns:a16="http://schemas.microsoft.com/office/drawing/2014/main" id="{B3A1CBF5-66EB-A646-B664-6B759D16D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3256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bject 51">
                <a:extLst>
                  <a:ext uri="{FF2B5EF4-FFF2-40B4-BE49-F238E27FC236}">
                    <a16:creationId xmlns:a16="http://schemas.microsoft.com/office/drawing/2014/main" id="{13AFCFE3-30B9-344B-B630-C19F85EF1D11}"/>
                  </a:ext>
                </a:extLst>
              </p:cNvPr>
              <p:cNvSpPr txBox="1"/>
              <p:nvPr/>
            </p:nvSpPr>
            <p:spPr>
              <a:xfrm>
                <a:off x="9591640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68" name="Gerade Verbindung 67">
                <a:extLst>
                  <a:ext uri="{FF2B5EF4-FFF2-40B4-BE49-F238E27FC236}">
                    <a16:creationId xmlns:a16="http://schemas.microsoft.com/office/drawing/2014/main" id="{27875FB7-BA70-1548-88ED-CB52D12CD1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2589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bject 51">
                <a:extLst>
                  <a:ext uri="{FF2B5EF4-FFF2-40B4-BE49-F238E27FC236}">
                    <a16:creationId xmlns:a16="http://schemas.microsoft.com/office/drawing/2014/main" id="{AA822763-1E47-A245-B3DD-48FFFB2CD91F}"/>
                  </a:ext>
                </a:extLst>
              </p:cNvPr>
              <p:cNvSpPr txBox="1"/>
              <p:nvPr/>
            </p:nvSpPr>
            <p:spPr>
              <a:xfrm>
                <a:off x="9890973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70" name="Gerade Verbindung 69">
                <a:extLst>
                  <a:ext uri="{FF2B5EF4-FFF2-40B4-BE49-F238E27FC236}">
                    <a16:creationId xmlns:a16="http://schemas.microsoft.com/office/drawing/2014/main" id="{07DCA4D8-EB92-5A4F-8877-249CBA8EE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4223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bject 51">
                <a:extLst>
                  <a:ext uri="{FF2B5EF4-FFF2-40B4-BE49-F238E27FC236}">
                    <a16:creationId xmlns:a16="http://schemas.microsoft.com/office/drawing/2014/main" id="{8E6254B5-C565-E74E-BDE3-CE79B67435D2}"/>
                  </a:ext>
                </a:extLst>
              </p:cNvPr>
              <p:cNvSpPr txBox="1"/>
              <p:nvPr/>
            </p:nvSpPr>
            <p:spPr>
              <a:xfrm>
                <a:off x="10202607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72" name="Gerade Verbindung 71">
                <a:extLst>
                  <a:ext uri="{FF2B5EF4-FFF2-40B4-BE49-F238E27FC236}">
                    <a16:creationId xmlns:a16="http://schemas.microsoft.com/office/drawing/2014/main" id="{4E034BBA-B673-D741-8DCF-E601CAB68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1254" y="4308405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bject 51">
                <a:extLst>
                  <a:ext uri="{FF2B5EF4-FFF2-40B4-BE49-F238E27FC236}">
                    <a16:creationId xmlns:a16="http://schemas.microsoft.com/office/drawing/2014/main" id="{C818BEC6-2091-B34B-A6EC-308B44411099}"/>
                  </a:ext>
                </a:extLst>
              </p:cNvPr>
              <p:cNvSpPr txBox="1"/>
              <p:nvPr/>
            </p:nvSpPr>
            <p:spPr>
              <a:xfrm>
                <a:off x="10489638" y="4352832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1000">
                  <a:cs typeface="Trebuchet MS"/>
                </a:endParaRPr>
              </a:p>
            </p:txBody>
          </p:sp>
        </p:grpSp>
      </p:grpSp>
      <p:graphicFrame>
        <p:nvGraphicFramePr>
          <p:cNvPr id="74" name="object 7">
            <a:extLst>
              <a:ext uri="{FF2B5EF4-FFF2-40B4-BE49-F238E27FC236}">
                <a16:creationId xmlns:a16="http://schemas.microsoft.com/office/drawing/2014/main" id="{7C7819A8-1467-3246-8FC3-D636A4012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2739"/>
              </p:ext>
            </p:extLst>
          </p:nvPr>
        </p:nvGraphicFramePr>
        <p:xfrm>
          <a:off x="8386036" y="2007282"/>
          <a:ext cx="3405960" cy="84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DE" sz="1100" b="1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050" b="1" spc="-5"/>
                        <a:t>Nivolumab + </a:t>
                      </a:r>
                      <a:br>
                        <a:rPr lang="de-DE" sz="1050" b="1" spc="-5"/>
                      </a:br>
                      <a:r>
                        <a:rPr lang="de-DE" sz="1050" b="1" spc="-5"/>
                        <a:t>Chemotherapy </a:t>
                      </a:r>
                    </a:p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050" b="1" spc="-5"/>
                        <a:t>(N=208)</a:t>
                      </a:r>
                      <a:endParaRPr lang="de-DE" sz="1050" b="1">
                        <a:latin typeface="+mn-lt"/>
                        <a:cs typeface="Trebuchet MS"/>
                      </a:endParaRPr>
                    </a:p>
                  </a:txBody>
                  <a:tcPr marL="36000" marR="36000" marT="36000" marB="36000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ts val="1025"/>
                        </a:lnSpc>
                        <a:tabLst/>
                      </a:pPr>
                      <a:r>
                        <a:rPr lang="de-DE" sz="1050" b="1"/>
                        <a:t>Placebo + Chemotherapy</a:t>
                      </a:r>
                    </a:p>
                    <a:p>
                      <a:pPr marL="4445" indent="0" algn="ctr">
                        <a:lnSpc>
                          <a:spcPts val="1025"/>
                        </a:lnSpc>
                        <a:tabLst/>
                      </a:pPr>
                      <a:r>
                        <a:rPr lang="de-DE" sz="1050" b="1"/>
                        <a:t>(N=173)</a:t>
                      </a: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8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50" b="1" spc="-5"/>
                        <a:t>Median DOR,</a:t>
                      </a:r>
                      <a:r>
                        <a:rPr lang="de-DE" sz="1050" b="1" spc="-20"/>
                        <a:t> </a:t>
                      </a:r>
                      <a:r>
                        <a:rPr lang="de-DE" sz="1050" b="1" spc="-5"/>
                        <a:t>months (95% CI)</a:t>
                      </a:r>
                      <a:endParaRPr lang="de-DE" sz="1050" b="1">
                        <a:latin typeface="+mn-lt"/>
                        <a:cs typeface="Trebuchet MS"/>
                      </a:endParaRPr>
                    </a:p>
                  </a:txBody>
                  <a:tcPr marL="36000" marR="0" marT="36000" marB="3600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50" b="1"/>
                        <a:t>12.91</a:t>
                      </a:r>
                      <a:br>
                        <a:rPr lang="de-DE" sz="1050" b="1"/>
                      </a:br>
                      <a:r>
                        <a:rPr lang="de-DE" sz="1050" b="1"/>
                        <a:t>(9.89-16.56)</a:t>
                      </a:r>
                      <a:endParaRPr lang="de-DE" sz="105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50" b="1"/>
                        <a:t>8.67</a:t>
                      </a:r>
                      <a:br>
                        <a:rPr lang="de-DE" sz="1050" b="1"/>
                      </a:br>
                      <a:r>
                        <a:rPr lang="de-DE" sz="1050" b="1"/>
                        <a:t>(7.20-11.37)</a:t>
                      </a:r>
                      <a:endParaRPr lang="de-DE" sz="105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object 12">
            <a:extLst>
              <a:ext uri="{FF2B5EF4-FFF2-40B4-BE49-F238E27FC236}">
                <a16:creationId xmlns:a16="http://schemas.microsoft.com/office/drawing/2014/main" id="{75C17EF5-C815-9341-ABD7-CECFD5027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00174"/>
              </p:ext>
            </p:extLst>
          </p:nvPr>
        </p:nvGraphicFramePr>
        <p:xfrm>
          <a:off x="6240166" y="5117686"/>
          <a:ext cx="5619897" cy="96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3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3024">
                <a:tc gridSpan="13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50" b="1"/>
                        <a:t>No. at risk</a:t>
                      </a:r>
                      <a:endParaRPr lang="de-DE" sz="1050" b="1"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238144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50" b="1" spc="-5">
                          <a:solidFill>
                            <a:schemeClr val="bg1"/>
                          </a:solidFill>
                        </a:rPr>
                        <a:t>Nivolumab + Chemotherapy</a:t>
                      </a:r>
                      <a:endParaRPr lang="de-DE" sz="105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>
                    <a:solidFill>
                      <a:srgbClr val="29557A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208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174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119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90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71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50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43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34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27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10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2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rgbClr val="29557A"/>
                          </a:solidFill>
                        </a:rPr>
                        <a:t>0</a:t>
                      </a:r>
                      <a:endParaRPr lang="de-DE" sz="1050" b="1">
                        <a:solidFill>
                          <a:srgbClr val="29557A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5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50" b="1" spc="-5">
                          <a:solidFill>
                            <a:schemeClr val="bg1"/>
                          </a:solidFill>
                        </a:rPr>
                        <a:t>Placebo + Chemotherapy</a:t>
                      </a:r>
                      <a:endParaRPr lang="de-DE" sz="105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chemeClr val="accent6"/>
                          </a:solidFill>
                        </a:rPr>
                        <a:t>173</a:t>
                      </a:r>
                      <a:endParaRPr lang="de-DE" sz="105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chemeClr val="accent6"/>
                          </a:solidFill>
                        </a:rPr>
                        <a:t>139</a:t>
                      </a:r>
                      <a:endParaRPr lang="de-DE" sz="105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84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57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1" spc="-5">
                          <a:solidFill>
                            <a:schemeClr val="accent6"/>
                          </a:solidFill>
                        </a:rPr>
                        <a:t>40</a:t>
                      </a:r>
                      <a:endParaRPr lang="de-DE" sz="105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32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22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16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9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Fußzeilenplatzhalter 1">
            <a:extLst>
              <a:ext uri="{FF2B5EF4-FFF2-40B4-BE49-F238E27FC236}">
                <a16:creationId xmlns:a16="http://schemas.microsoft.com/office/drawing/2014/main" id="{B2C989FB-3ED6-46CA-AF32-8B7C6473BA1F}"/>
              </a:ext>
            </a:extLst>
          </p:cNvPr>
          <p:cNvSpPr txBox="1">
            <a:spLocks/>
          </p:cNvSpPr>
          <p:nvPr/>
        </p:nvSpPr>
        <p:spPr>
          <a:xfrm>
            <a:off x="416182" y="6353821"/>
            <a:ext cx="8559543" cy="39162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OS: Overall survival. CI: Confidence interval. DCR: Disease control rate. DOR: Duration of response, ORR: Overall response rate, TTR: Time to treatment response.</a:t>
            </a:r>
          </a:p>
          <a:p>
            <a:r>
              <a:rPr lang="en-US" err="1"/>
              <a:t>Boku</a:t>
            </a:r>
            <a:r>
              <a:rPr lang="en-US"/>
              <a:t>, N. et al, 2020. Abstract LBA7 presented at ESMO 2020.</a:t>
            </a:r>
          </a:p>
        </p:txBody>
      </p:sp>
    </p:spTree>
    <p:extLst>
      <p:ext uri="{BB962C8B-B14F-4D97-AF65-F5344CB8AC3E}">
        <p14:creationId xmlns:p14="http://schemas.microsoft.com/office/powerpoint/2010/main" val="398511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en-US"/>
              <a:t>AE: Adverse event. </a:t>
            </a:r>
          </a:p>
          <a:p>
            <a:r>
              <a:rPr lang="en-US" err="1"/>
              <a:t>Boku</a:t>
            </a:r>
            <a:r>
              <a:rPr lang="en-US"/>
              <a:t>, N. et al, 2020. Abstract LBA7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Adverse event summary</a:t>
            </a:r>
          </a:p>
        </p:txBody>
      </p:sp>
      <p:graphicFrame>
        <p:nvGraphicFramePr>
          <p:cNvPr id="5" name="Tabelle 10">
            <a:extLst>
              <a:ext uri="{FF2B5EF4-FFF2-40B4-BE49-F238E27FC236}">
                <a16:creationId xmlns:a16="http://schemas.microsoft.com/office/drawing/2014/main" id="{1B3F524F-D289-4938-AAFC-3FE7C9B7D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37525"/>
              </p:ext>
            </p:extLst>
          </p:nvPr>
        </p:nvGraphicFramePr>
        <p:xfrm>
          <a:off x="417512" y="1954800"/>
          <a:ext cx="11090275" cy="37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3155908826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40798328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3669562167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101028495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403444266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333107382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404967854"/>
                    </a:ext>
                  </a:extLst>
                </a:gridCol>
              </a:tblGrid>
              <a:tr h="360539">
                <a:tc rowSpan="2">
                  <a:txBody>
                    <a:bodyPr/>
                    <a:lstStyle/>
                    <a:p>
                      <a:r>
                        <a:rPr lang="de-DE" sz="1200" b="1"/>
                        <a:t>Patients, N (%)</a:t>
                      </a:r>
                    </a:p>
                  </a:txBody>
                  <a:tcPr marL="18000" marR="18000" marT="18000" marB="18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Nivolumab + Chemotherapy</a:t>
                      </a:r>
                    </a:p>
                    <a:p>
                      <a:pPr algn="ctr"/>
                      <a:r>
                        <a:rPr lang="de-DE" sz="1200" b="1"/>
                        <a:t>(N=359)</a:t>
                      </a:r>
                      <a:r>
                        <a:rPr lang="de-DE" sz="1200" b="1" baseline="30000"/>
                        <a:t>a</a:t>
                      </a:r>
                      <a:endParaRPr lang="de-DE" sz="1200" b="1"/>
                    </a:p>
                  </a:txBody>
                  <a:tcPr marL="18000" marR="18000" marT="18000" marB="18000">
                    <a:solidFill>
                      <a:srgbClr val="2955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Placebo + Chemotherapy</a:t>
                      </a:r>
                    </a:p>
                    <a:p>
                      <a:pPr algn="ctr"/>
                      <a:r>
                        <a:rPr lang="de-DE" sz="1200" b="1"/>
                        <a:t>(N=358)</a:t>
                      </a:r>
                      <a:r>
                        <a:rPr lang="de-DE" sz="1200" b="1" baseline="30000"/>
                        <a:t>a</a:t>
                      </a:r>
                      <a:endParaRPr lang="de-DE" sz="1200" b="1"/>
                    </a:p>
                  </a:txBody>
                  <a:tcPr marL="18000" marR="18000" marT="18000" marB="1800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41008"/>
                  </a:ext>
                </a:extLst>
              </a:tr>
              <a:tr h="196423">
                <a:tc v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marL="18000" marR="18000" marT="18000" marB="18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3-4</a:t>
                      </a:r>
                    </a:p>
                  </a:txBody>
                  <a:tcPr marL="18000" marR="18000" marT="18000" marB="18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5</a:t>
                      </a:r>
                    </a:p>
                  </a:txBody>
                  <a:tcPr marL="18000" marR="18000" marT="18000" marB="18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marL="18000" marR="18000" marT="18000" marB="18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3-4</a:t>
                      </a:r>
                    </a:p>
                  </a:txBody>
                  <a:tcPr marL="18000" marR="18000" marT="18000" marB="18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5</a:t>
                      </a:r>
                    </a:p>
                  </a:txBody>
                  <a:tcPr marL="18000" marR="18000" marT="18000" marB="18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23038"/>
                  </a:ext>
                </a:extLst>
              </a:tr>
              <a:tr h="196423">
                <a:tc gridSpan="7">
                  <a:txBody>
                    <a:bodyPr/>
                    <a:lstStyle/>
                    <a:p>
                      <a:r>
                        <a:rPr lang="de-DE" sz="1200" b="1" err="1"/>
                        <a:t>AEs</a:t>
                      </a:r>
                      <a:r>
                        <a:rPr lang="de-DE" sz="1200" b="1" baseline="30000" err="1"/>
                        <a:t>b</a:t>
                      </a:r>
                      <a:endParaRPr lang="de-DE" sz="1200" b="1"/>
                    </a:p>
                  </a:txBody>
                  <a:tcPr marL="18000" marR="18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150955"/>
                  </a:ext>
                </a:extLst>
              </a:tr>
              <a:tr h="196423">
                <a:tc>
                  <a:txBody>
                    <a:bodyPr/>
                    <a:lstStyle/>
                    <a:p>
                      <a:pPr lvl="1"/>
                      <a:r>
                        <a:rPr lang="de-DE" sz="1200" b="1"/>
                        <a:t>Any AEs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358 (99.7)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249 (69.4)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 (2.2)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357 (99.7)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226 (63.1)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6 (1.7)</a:t>
                      </a:r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3210537120"/>
                  </a:ext>
                </a:extLst>
              </a:tr>
              <a:tr h="196423">
                <a:tc>
                  <a:txBody>
                    <a:bodyPr/>
                    <a:lstStyle/>
                    <a:p>
                      <a:pPr lvl="1"/>
                      <a:r>
                        <a:rPr lang="de-DE" sz="1200" b="1"/>
                        <a:t>Serious AEs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135 (37.6)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103 (28.7)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8 (2.2)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120 (33.5)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89 (24.9)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6 (1.7)</a:t>
                      </a:r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27511538"/>
                  </a:ext>
                </a:extLst>
              </a:tr>
              <a:tr h="360539">
                <a:tc>
                  <a:txBody>
                    <a:bodyPr/>
                    <a:lstStyle/>
                    <a:p>
                      <a:r>
                        <a:rPr lang="de-DE" sz="1200" b="1"/>
                        <a:t>AEs leading to discontinuation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38 (10.6)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19 (5.3)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 (1.4)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26 (7.3)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 (3.4)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(1.1)</a:t>
                      </a:r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891730269"/>
                  </a:ext>
                </a:extLst>
              </a:tr>
              <a:tr h="360539">
                <a:tc>
                  <a:txBody>
                    <a:bodyPr/>
                    <a:lstStyle/>
                    <a:p>
                      <a:r>
                        <a:rPr lang="de-DE" sz="1200" b="1"/>
                        <a:t>AEs leading to dose delay or reduction</a:t>
                      </a:r>
                      <a:endParaRPr lang="de-DE" sz="1200" b="1" err="1"/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314 (87.5)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190 (52.9)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(0.6)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312 (87.2)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170 (47.5)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(0.3)</a:t>
                      </a:r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257968262"/>
                  </a:ext>
                </a:extLst>
              </a:tr>
              <a:tr h="196423">
                <a:tc gridSpan="7">
                  <a:txBody>
                    <a:bodyPr/>
                    <a:lstStyle/>
                    <a:p>
                      <a:endParaRPr lang="de-DE" sz="1200" b="1"/>
                    </a:p>
                  </a:txBody>
                  <a:tcPr marL="18000" marR="18000" marT="18000" marB="1800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83731"/>
                  </a:ext>
                </a:extLst>
              </a:tr>
              <a:tr h="196423">
                <a:tc gridSpan="7">
                  <a:txBody>
                    <a:bodyPr/>
                    <a:lstStyle/>
                    <a:p>
                      <a:r>
                        <a:rPr lang="de-DE" sz="1200" b="1"/>
                        <a:t>Drug-</a:t>
                      </a:r>
                      <a:r>
                        <a:rPr lang="de-DE" sz="1200" b="1" err="1"/>
                        <a:t>related</a:t>
                      </a:r>
                      <a:r>
                        <a:rPr lang="de-DE" sz="1200" b="1"/>
                        <a:t> </a:t>
                      </a:r>
                      <a:r>
                        <a:rPr lang="de-DE" sz="1200" b="1" err="1"/>
                        <a:t>AEs</a:t>
                      </a:r>
                      <a:r>
                        <a:rPr lang="de-DE" sz="1200" b="1" baseline="30000" err="1"/>
                        <a:t>b</a:t>
                      </a:r>
                      <a:endParaRPr lang="de-DE" sz="1200" b="1"/>
                    </a:p>
                  </a:txBody>
                  <a:tcPr marL="18000" marR="18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384384"/>
                  </a:ext>
                </a:extLst>
              </a:tr>
              <a:tr h="196423">
                <a:tc>
                  <a:txBody>
                    <a:bodyPr/>
                    <a:lstStyle/>
                    <a:p>
                      <a:r>
                        <a:rPr lang="de-DE" sz="1200" b="1"/>
                        <a:t>Any AEs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351 (97.8)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205 (57.1)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 (0.8)</a:t>
                      </a:r>
                      <a:r>
                        <a:rPr lang="de-DE" sz="1200" b="1" baseline="30000"/>
                        <a:t>c</a:t>
                      </a:r>
                      <a:endParaRPr lang="de-DE" sz="1200" b="1"/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349 (97.5)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174 (48.6)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(0.6)</a:t>
                      </a:r>
                      <a:r>
                        <a:rPr lang="de-DE" sz="1200" b="1" baseline="30000"/>
                        <a:t>d</a:t>
                      </a:r>
                      <a:endParaRPr lang="de-DE" sz="1200" b="1"/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2117020130"/>
                  </a:ext>
                </a:extLst>
              </a:tr>
              <a:tr h="196423">
                <a:tc>
                  <a:txBody>
                    <a:bodyPr/>
                    <a:lstStyle/>
                    <a:p>
                      <a:r>
                        <a:rPr lang="de-DE" sz="1200" b="1"/>
                        <a:t>Serious AEs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88 (24.5)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66 (18.4)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3 (0.8)</a:t>
                      </a:r>
                      <a:r>
                        <a:rPr lang="de-DE" sz="1200" b="1" baseline="30000"/>
                        <a:t>c</a:t>
                      </a:r>
                      <a:endParaRPr lang="de-DE" sz="1200" b="1"/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51 (14.2)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33 (9.2)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2 (0.6)</a:t>
                      </a:r>
                      <a:r>
                        <a:rPr lang="de-DE" sz="1200" b="1" baseline="30000"/>
                        <a:t>d</a:t>
                      </a:r>
                      <a:endParaRPr lang="de-DE" sz="1200" b="1"/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72875228"/>
                  </a:ext>
                </a:extLst>
              </a:tr>
              <a:tr h="360539">
                <a:tc>
                  <a:txBody>
                    <a:bodyPr/>
                    <a:lstStyle/>
                    <a:p>
                      <a:r>
                        <a:rPr lang="de-DE" sz="1200" b="1"/>
                        <a:t>AEs leading to discontinuation</a:t>
                      </a:r>
                      <a:endParaRPr lang="de-DE" sz="1200" b="1" err="1"/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22 (6.1)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11 (3.1)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3 (0.8)</a:t>
                      </a:r>
                      <a:r>
                        <a:rPr lang="de-DE" sz="1200" b="1" baseline="30000"/>
                        <a:t>c</a:t>
                      </a:r>
                      <a:endParaRPr lang="de-DE" sz="1200" b="1"/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17 (4.7)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 (2.2)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2 (0.6)</a:t>
                      </a:r>
                      <a:r>
                        <a:rPr lang="de-DE" sz="1200" b="1" baseline="30000"/>
                        <a:t>d</a:t>
                      </a:r>
                      <a:endParaRPr lang="de-DE" sz="1200" b="1"/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978875140"/>
                  </a:ext>
                </a:extLst>
              </a:tr>
              <a:tr h="360539">
                <a:tc>
                  <a:txBody>
                    <a:bodyPr/>
                    <a:lstStyle/>
                    <a:p>
                      <a:r>
                        <a:rPr lang="de-DE" sz="1200" b="1"/>
                        <a:t>AEs leading to dose delay or reduction</a:t>
                      </a:r>
                      <a:endParaRPr lang="de-DE" sz="1200" b="1" err="1"/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307 (85.5)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169 (47.1)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291 (81.3)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140 (39.1)</a:t>
                      </a: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marL="1800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3187379570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41ED988-D7BC-4C1A-8496-31A78299A624}"/>
              </a:ext>
            </a:extLst>
          </p:cNvPr>
          <p:cNvSpPr txBox="1"/>
          <p:nvPr/>
        </p:nvSpPr>
        <p:spPr>
          <a:xfrm>
            <a:off x="423101" y="5705349"/>
            <a:ext cx="9562233" cy="707886"/>
          </a:xfrm>
          <a:prstGeom prst="rect">
            <a:avLst/>
          </a:prstGeom>
          <a:noFill/>
        </p:spPr>
        <p:txBody>
          <a:bodyPr wrap="none" lIns="0" tIns="45720" rIns="91440" bIns="45720" rtlCol="0" anchor="t">
            <a:spAutoFit/>
          </a:bodyPr>
          <a:lstStyle/>
          <a:p>
            <a:r>
              <a:rPr lang="de-DE" sz="1000" baseline="30000"/>
              <a:t>a </a:t>
            </a:r>
            <a:r>
              <a:rPr lang="de-DE" sz="1000" err="1"/>
              <a:t>Patients</a:t>
            </a:r>
            <a:r>
              <a:rPr lang="de-DE" sz="1000"/>
              <a:t> </a:t>
            </a:r>
            <a:r>
              <a:rPr lang="de-DE" sz="1000" err="1"/>
              <a:t>who</a:t>
            </a:r>
            <a:r>
              <a:rPr lang="de-DE" sz="1000"/>
              <a:t> </a:t>
            </a:r>
            <a:r>
              <a:rPr lang="de-DE" sz="1000" err="1"/>
              <a:t>received</a:t>
            </a:r>
            <a:r>
              <a:rPr lang="de-DE" sz="1000"/>
              <a:t> </a:t>
            </a:r>
            <a:r>
              <a:rPr lang="de-DE" sz="1000">
                <a:latin typeface="Arial"/>
                <a:cs typeface="Arial"/>
              </a:rPr>
              <a:t>≥1 dose </a:t>
            </a:r>
            <a:r>
              <a:rPr lang="de-DE" sz="1000" err="1">
                <a:latin typeface="Arial"/>
                <a:cs typeface="Arial"/>
              </a:rPr>
              <a:t>of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study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treatment</a:t>
            </a:r>
            <a:r>
              <a:rPr lang="de-DE" sz="1000">
                <a:latin typeface="Arial"/>
                <a:cs typeface="Arial"/>
              </a:rPr>
              <a:t>.</a:t>
            </a:r>
          </a:p>
          <a:p>
            <a:r>
              <a:rPr lang="de-DE" sz="1000" baseline="30000">
                <a:latin typeface="Arial"/>
                <a:cs typeface="Arial"/>
              </a:rPr>
              <a:t>b </a:t>
            </a:r>
            <a:r>
              <a:rPr lang="de-DE" sz="1000">
                <a:latin typeface="Arial"/>
                <a:cs typeface="Arial"/>
              </a:rPr>
              <a:t>AEs </a:t>
            </a:r>
            <a:r>
              <a:rPr lang="de-DE" sz="1000" err="1">
                <a:latin typeface="Arial"/>
                <a:cs typeface="Arial"/>
              </a:rPr>
              <a:t>occuring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from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the</a:t>
            </a:r>
            <a:r>
              <a:rPr lang="de-DE" sz="1000">
                <a:latin typeface="Arial"/>
                <a:cs typeface="Arial"/>
              </a:rPr>
              <a:t> date </a:t>
            </a:r>
            <a:r>
              <a:rPr lang="de-DE" sz="1000" err="1">
                <a:latin typeface="Arial"/>
                <a:cs typeface="Arial"/>
              </a:rPr>
              <a:t>of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initiating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the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study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treatment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to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the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earlier</a:t>
            </a:r>
            <a:r>
              <a:rPr lang="de-DE" sz="1000">
                <a:latin typeface="Arial"/>
                <a:cs typeface="Arial"/>
              </a:rPr>
              <a:t> date </a:t>
            </a:r>
            <a:r>
              <a:rPr lang="de-DE" sz="1000" err="1">
                <a:latin typeface="Arial"/>
                <a:cs typeface="Arial"/>
              </a:rPr>
              <a:t>of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initiating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the</a:t>
            </a:r>
            <a:r>
              <a:rPr lang="de-DE" sz="1000">
                <a:latin typeface="Arial"/>
                <a:cs typeface="Arial"/>
              </a:rPr>
              <a:t> subsequent </a:t>
            </a:r>
            <a:r>
              <a:rPr lang="de-DE" sz="1000" err="1">
                <a:latin typeface="Arial"/>
                <a:cs typeface="Arial"/>
              </a:rPr>
              <a:t>therapy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or</a:t>
            </a:r>
            <a:r>
              <a:rPr lang="de-DE" sz="1000">
                <a:latin typeface="Arial"/>
                <a:cs typeface="Arial"/>
              </a:rPr>
              <a:t> 28 </a:t>
            </a:r>
            <a:r>
              <a:rPr lang="de-DE" sz="1000" err="1">
                <a:latin typeface="Arial"/>
                <a:cs typeface="Arial"/>
              </a:rPr>
              <a:t>days</a:t>
            </a:r>
            <a:r>
              <a:rPr lang="de-DE" sz="1000">
                <a:latin typeface="Arial"/>
                <a:cs typeface="Arial"/>
              </a:rPr>
              <a:t> after </a:t>
            </a:r>
            <a:r>
              <a:rPr lang="de-DE" sz="1000" err="1">
                <a:latin typeface="Arial"/>
                <a:cs typeface="Arial"/>
              </a:rPr>
              <a:t>the</a:t>
            </a:r>
            <a:r>
              <a:rPr lang="de-DE" sz="1000">
                <a:latin typeface="Arial"/>
                <a:cs typeface="Arial"/>
              </a:rPr>
              <a:t> last dose </a:t>
            </a:r>
            <a:r>
              <a:rPr lang="de-DE" sz="1000" err="1">
                <a:latin typeface="Arial"/>
                <a:cs typeface="Arial"/>
              </a:rPr>
              <a:t>of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the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study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treatment</a:t>
            </a:r>
            <a:r>
              <a:rPr lang="de-DE" sz="1000">
                <a:latin typeface="Arial"/>
                <a:cs typeface="Arial"/>
              </a:rPr>
              <a:t>.</a:t>
            </a:r>
          </a:p>
          <a:p>
            <a:r>
              <a:rPr lang="de-DE" sz="1000" baseline="30000">
                <a:latin typeface="Arial"/>
                <a:cs typeface="Arial"/>
              </a:rPr>
              <a:t>c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One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event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each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of</a:t>
            </a:r>
            <a:r>
              <a:rPr lang="de-DE" sz="1000">
                <a:latin typeface="Arial"/>
                <a:cs typeface="Arial"/>
              </a:rPr>
              <a:t> febrile </a:t>
            </a:r>
            <a:r>
              <a:rPr lang="de-DE" sz="1000" err="1">
                <a:latin typeface="Arial"/>
                <a:cs typeface="Arial"/>
              </a:rPr>
              <a:t>neutropenia</a:t>
            </a:r>
            <a:r>
              <a:rPr lang="de-DE" sz="1000">
                <a:latin typeface="Arial"/>
                <a:cs typeface="Arial"/>
              </a:rPr>
              <a:t>, </a:t>
            </a:r>
            <a:r>
              <a:rPr lang="de-DE" sz="1000" err="1">
                <a:latin typeface="Arial"/>
                <a:cs typeface="Arial"/>
              </a:rPr>
              <a:t>hepatic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failure</a:t>
            </a:r>
            <a:r>
              <a:rPr lang="de-DE" sz="1000">
                <a:latin typeface="Arial"/>
                <a:cs typeface="Arial"/>
              </a:rPr>
              <a:t> and </a:t>
            </a:r>
            <a:r>
              <a:rPr lang="de-DE" sz="1000" err="1">
                <a:latin typeface="Arial"/>
                <a:cs typeface="Arial"/>
              </a:rPr>
              <a:t>sudden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death</a:t>
            </a:r>
            <a:r>
              <a:rPr lang="de-DE" sz="1000">
                <a:latin typeface="Arial"/>
                <a:cs typeface="Arial"/>
              </a:rPr>
              <a:t>.</a:t>
            </a:r>
          </a:p>
          <a:p>
            <a:r>
              <a:rPr lang="de-DE" sz="1000" baseline="30000">
                <a:latin typeface="Arial"/>
                <a:cs typeface="Arial"/>
              </a:rPr>
              <a:t>d </a:t>
            </a:r>
            <a:r>
              <a:rPr lang="de-DE" sz="1000" err="1">
                <a:latin typeface="Arial"/>
                <a:cs typeface="Arial"/>
              </a:rPr>
              <a:t>One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event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each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of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sepsis</a:t>
            </a:r>
            <a:r>
              <a:rPr lang="de-DE" sz="1000">
                <a:latin typeface="Arial"/>
                <a:cs typeface="Arial"/>
              </a:rPr>
              <a:t> and </a:t>
            </a:r>
            <a:r>
              <a:rPr lang="de-DE" sz="1000" err="1">
                <a:latin typeface="Arial"/>
                <a:cs typeface="Arial"/>
              </a:rPr>
              <a:t>haemolytic</a:t>
            </a:r>
            <a:r>
              <a:rPr lang="de-DE" sz="1000">
                <a:latin typeface="Arial"/>
                <a:cs typeface="Arial"/>
              </a:rPr>
              <a:t> </a:t>
            </a:r>
            <a:r>
              <a:rPr lang="de-DE" sz="1000" err="1">
                <a:latin typeface="Arial"/>
                <a:cs typeface="Arial"/>
              </a:rPr>
              <a:t>anaemia</a:t>
            </a:r>
            <a:r>
              <a:rPr lang="de-DE" sz="1000">
                <a:latin typeface="Arial"/>
                <a:cs typeface="Arial"/>
              </a:rPr>
              <a:t>.</a:t>
            </a:r>
            <a:endParaRPr lang="de-DE" sz="1000" baseline="30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89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Drug-related adverse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D4C7E-9C41-4540-BAC9-CAEB92A5B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12" y="1323086"/>
            <a:ext cx="10033362" cy="485659"/>
          </a:xfrm>
        </p:spPr>
        <p:txBody>
          <a:bodyPr>
            <a:normAutofit/>
          </a:bodyPr>
          <a:lstStyle/>
          <a:p>
            <a:r>
              <a:rPr lang="en-GB" sz="2000" b="1"/>
              <a:t>Adverse events with potential immunologic </a:t>
            </a:r>
            <a:r>
              <a:rPr lang="en-GB" sz="2000" b="1" err="1"/>
              <a:t>etiology</a:t>
            </a:r>
            <a:endParaRPr lang="en-GB" sz="2000" b="1">
              <a:cs typeface="Arial" panose="020B0604020202020204"/>
            </a:endParaRPr>
          </a:p>
        </p:txBody>
      </p:sp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E2536879-9803-4AA1-AC6D-9346FA401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1978"/>
              </p:ext>
            </p:extLst>
          </p:nvPr>
        </p:nvGraphicFramePr>
        <p:xfrm>
          <a:off x="417512" y="1954213"/>
          <a:ext cx="9739287" cy="327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303">
                  <a:extLst>
                    <a:ext uri="{9D8B030D-6E8A-4147-A177-3AD203B41FA5}">
                      <a16:colId xmlns:a16="http://schemas.microsoft.com/office/drawing/2014/main" val="309034244"/>
                    </a:ext>
                  </a:extLst>
                </a:gridCol>
                <a:gridCol w="1208349">
                  <a:extLst>
                    <a:ext uri="{9D8B030D-6E8A-4147-A177-3AD203B41FA5}">
                      <a16:colId xmlns:a16="http://schemas.microsoft.com/office/drawing/2014/main" val="2585102027"/>
                    </a:ext>
                  </a:extLst>
                </a:gridCol>
                <a:gridCol w="1391327">
                  <a:extLst>
                    <a:ext uri="{9D8B030D-6E8A-4147-A177-3AD203B41FA5}">
                      <a16:colId xmlns:a16="http://schemas.microsoft.com/office/drawing/2014/main" val="2578404398"/>
                    </a:ext>
                  </a:extLst>
                </a:gridCol>
                <a:gridCol w="1391327">
                  <a:extLst>
                    <a:ext uri="{9D8B030D-6E8A-4147-A177-3AD203B41FA5}">
                      <a16:colId xmlns:a16="http://schemas.microsoft.com/office/drawing/2014/main" val="760340017"/>
                    </a:ext>
                  </a:extLst>
                </a:gridCol>
                <a:gridCol w="1391327">
                  <a:extLst>
                    <a:ext uri="{9D8B030D-6E8A-4147-A177-3AD203B41FA5}">
                      <a16:colId xmlns:a16="http://schemas.microsoft.com/office/drawing/2014/main" val="3248024999"/>
                    </a:ext>
                  </a:extLst>
                </a:gridCol>
                <a:gridCol w="1391327">
                  <a:extLst>
                    <a:ext uri="{9D8B030D-6E8A-4147-A177-3AD203B41FA5}">
                      <a16:colId xmlns:a16="http://schemas.microsoft.com/office/drawing/2014/main" val="258802002"/>
                    </a:ext>
                  </a:extLst>
                </a:gridCol>
                <a:gridCol w="1391327">
                  <a:extLst>
                    <a:ext uri="{9D8B030D-6E8A-4147-A177-3AD203B41FA5}">
                      <a16:colId xmlns:a16="http://schemas.microsoft.com/office/drawing/2014/main" val="1094340000"/>
                    </a:ext>
                  </a:extLst>
                </a:gridCol>
              </a:tblGrid>
              <a:tr h="462238">
                <a:tc rowSpan="2">
                  <a:txBody>
                    <a:bodyPr/>
                    <a:lstStyle/>
                    <a:p>
                      <a:r>
                        <a:rPr lang="de-DE" sz="1200" b="1"/>
                        <a:t>Selected Drug-related AEs, N (%)</a:t>
                      </a:r>
                      <a:r>
                        <a:rPr lang="de-DE" sz="1200" b="1" baseline="30000"/>
                        <a:t>a,b</a:t>
                      </a:r>
                      <a:endParaRPr lang="de-DE" sz="1200" b="1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Nivolumab + Chemotherapy</a:t>
                      </a:r>
                    </a:p>
                    <a:p>
                      <a:pPr algn="ctr"/>
                      <a:r>
                        <a:rPr lang="de-DE" sz="1200" b="1"/>
                        <a:t>(N=359)</a:t>
                      </a:r>
                      <a:r>
                        <a:rPr lang="de-DE" sz="1200" b="1" baseline="30000"/>
                        <a:t>c</a:t>
                      </a:r>
                      <a:endParaRPr lang="de-DE" sz="1200" b="1"/>
                    </a:p>
                  </a:txBody>
                  <a:tcPr anchor="ctr">
                    <a:solidFill>
                      <a:srgbClr val="255C8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Placebo + Chemotherapy</a:t>
                      </a:r>
                    </a:p>
                    <a:p>
                      <a:pPr algn="ctr"/>
                      <a:r>
                        <a:rPr lang="de-DE" sz="1200" b="1"/>
                        <a:t>(N=358)</a:t>
                      </a:r>
                      <a:r>
                        <a:rPr lang="de-DE" sz="1200" b="1" baseline="30000"/>
                        <a:t>c</a:t>
                      </a:r>
                      <a:endParaRPr lang="de-DE" sz="1200" b="1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283306"/>
                  </a:ext>
                </a:extLst>
              </a:tr>
              <a:tr h="336018">
                <a:tc v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3-4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3-4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</a:rPr>
                        <a:t>Grade 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978300"/>
                  </a:ext>
                </a:extLst>
              </a:tr>
              <a:tr h="336018">
                <a:tc>
                  <a:txBody>
                    <a:bodyPr/>
                    <a:lstStyle/>
                    <a:p>
                      <a:r>
                        <a:rPr lang="de-DE" sz="1200" b="1"/>
                        <a:t>Endocrine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41 (11.4)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 (2.2)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 (3.4)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433073"/>
                  </a:ext>
                </a:extLst>
              </a:tr>
              <a:tr h="336018">
                <a:tc>
                  <a:txBody>
                    <a:bodyPr/>
                    <a:lstStyle/>
                    <a:p>
                      <a:r>
                        <a:rPr lang="de-DE" sz="1200" b="1"/>
                        <a:t>Gastrointestinal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129 (35.9)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21 (5.9)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113 (31.6)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19 (5.3)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767761"/>
                  </a:ext>
                </a:extLst>
              </a:tr>
              <a:tr h="336018">
                <a:tc>
                  <a:txBody>
                    <a:bodyPr/>
                    <a:lstStyle/>
                    <a:p>
                      <a:r>
                        <a:rPr lang="de-DE" sz="1200" b="1"/>
                        <a:t>Hepatic</a:t>
                      </a:r>
                      <a:endParaRPr lang="de-DE" sz="1200" b="1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83 (12.1)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14 (3.9)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(0.3)</a:t>
                      </a:r>
                      <a:r>
                        <a:rPr lang="de-DE" sz="1200" b="1" baseline="30000"/>
                        <a:t>d</a:t>
                      </a:r>
                      <a:endParaRPr lang="de-DE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68 (19.0)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 (3.4)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412596"/>
                  </a:ext>
                </a:extLst>
              </a:tr>
              <a:tr h="462238">
                <a:tc>
                  <a:txBody>
                    <a:bodyPr/>
                    <a:lstStyle/>
                    <a:p>
                      <a:r>
                        <a:rPr lang="de-DE" sz="1200" b="1"/>
                        <a:t>Hypersensitivity/ Infusion reaction</a:t>
                      </a:r>
                      <a:endParaRPr lang="de-DE" sz="1200" b="1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48 (13.4)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 (3.3)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26 (7.3)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(1.1)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822823"/>
                  </a:ext>
                </a:extLst>
              </a:tr>
              <a:tr h="336018">
                <a:tc>
                  <a:txBody>
                    <a:bodyPr/>
                    <a:lstStyle/>
                    <a:p>
                      <a:r>
                        <a:rPr lang="de-DE" sz="1200" b="1"/>
                        <a:t>Pulmonary</a:t>
                      </a:r>
                      <a:endParaRPr lang="de-DE" sz="1200" b="1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12 (3.3)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(1.1)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7 (2.0)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(0.3)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2946"/>
                  </a:ext>
                </a:extLst>
              </a:tr>
              <a:tr h="336018">
                <a:tc>
                  <a:txBody>
                    <a:bodyPr/>
                    <a:lstStyle/>
                    <a:p>
                      <a:r>
                        <a:rPr lang="de-DE" sz="1200" b="1"/>
                        <a:t>Renal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9 (2.5)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(0.3)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(1.1)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(0.3)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305875"/>
                  </a:ext>
                </a:extLst>
              </a:tr>
              <a:tr h="336018">
                <a:tc>
                  <a:txBody>
                    <a:bodyPr/>
                    <a:lstStyle/>
                    <a:p>
                      <a:r>
                        <a:rPr lang="de-DE" sz="1200" b="1"/>
                        <a:t>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134 (37.3)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14 (3.9)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86 (24.0)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(1.1)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8440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0C3909F-DFA7-4E31-95FC-37A12724FC3A}"/>
              </a:ext>
            </a:extLst>
          </p:cNvPr>
          <p:cNvSpPr txBox="1"/>
          <p:nvPr/>
        </p:nvSpPr>
        <p:spPr>
          <a:xfrm>
            <a:off x="427037" y="5232099"/>
            <a:ext cx="988355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aseline="30000"/>
              <a:t>a </a:t>
            </a:r>
            <a:r>
              <a:rPr lang="de-DE" sz="1000">
                <a:cs typeface="Arial" panose="020B0604020202020204" pitchFamily="34" charset="0"/>
              </a:rPr>
              <a:t>AEs </a:t>
            </a:r>
            <a:r>
              <a:rPr lang="de-DE" sz="1000" err="1">
                <a:cs typeface="Arial" panose="020B0604020202020204" pitchFamily="34" charset="0"/>
              </a:rPr>
              <a:t>occuring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from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the</a:t>
            </a:r>
            <a:r>
              <a:rPr lang="de-DE" sz="1000">
                <a:cs typeface="Arial" panose="020B0604020202020204" pitchFamily="34" charset="0"/>
              </a:rPr>
              <a:t> date </a:t>
            </a:r>
            <a:r>
              <a:rPr lang="de-DE" sz="1000" err="1">
                <a:cs typeface="Arial" panose="020B0604020202020204" pitchFamily="34" charset="0"/>
              </a:rPr>
              <a:t>of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initiating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study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treatment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to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earlier</a:t>
            </a:r>
            <a:r>
              <a:rPr lang="de-DE" sz="1000">
                <a:cs typeface="Arial" panose="020B0604020202020204" pitchFamily="34" charset="0"/>
              </a:rPr>
              <a:t> date </a:t>
            </a:r>
            <a:r>
              <a:rPr lang="de-DE" sz="1000" err="1">
                <a:cs typeface="Arial" panose="020B0604020202020204" pitchFamily="34" charset="0"/>
              </a:rPr>
              <a:t>of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initiating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the</a:t>
            </a:r>
            <a:r>
              <a:rPr lang="de-DE" sz="1000">
                <a:cs typeface="Arial" panose="020B0604020202020204" pitchFamily="34" charset="0"/>
              </a:rPr>
              <a:t> subsequent </a:t>
            </a:r>
            <a:r>
              <a:rPr lang="de-DE" sz="1000" err="1">
                <a:cs typeface="Arial" panose="020B0604020202020204" pitchFamily="34" charset="0"/>
              </a:rPr>
              <a:t>therapy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or</a:t>
            </a:r>
            <a:r>
              <a:rPr lang="de-DE" sz="1000">
                <a:cs typeface="Arial" panose="020B0604020202020204" pitchFamily="34" charset="0"/>
              </a:rPr>
              <a:t> 28 </a:t>
            </a:r>
            <a:r>
              <a:rPr lang="de-DE" sz="1000" err="1">
                <a:cs typeface="Arial" panose="020B0604020202020204" pitchFamily="34" charset="0"/>
              </a:rPr>
              <a:t>days</a:t>
            </a:r>
            <a:r>
              <a:rPr lang="de-DE" sz="1000">
                <a:cs typeface="Arial" panose="020B0604020202020204" pitchFamily="34" charset="0"/>
              </a:rPr>
              <a:t> after </a:t>
            </a:r>
            <a:r>
              <a:rPr lang="de-DE" sz="1000" err="1">
                <a:cs typeface="Arial" panose="020B0604020202020204" pitchFamily="34" charset="0"/>
              </a:rPr>
              <a:t>the</a:t>
            </a:r>
            <a:r>
              <a:rPr lang="de-DE" sz="1000">
                <a:cs typeface="Arial" panose="020B0604020202020204" pitchFamily="34" charset="0"/>
              </a:rPr>
              <a:t> last dose </a:t>
            </a:r>
            <a:r>
              <a:rPr lang="de-DE" sz="1000" err="1">
                <a:cs typeface="Arial" panose="020B0604020202020204" pitchFamily="34" charset="0"/>
              </a:rPr>
              <a:t>of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study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treatment</a:t>
            </a:r>
            <a:r>
              <a:rPr lang="de-DE" sz="1000">
                <a:cs typeface="Arial" panose="020B0604020202020204" pitchFamily="34" charset="0"/>
              </a:rPr>
              <a:t>.</a:t>
            </a:r>
          </a:p>
          <a:p>
            <a:r>
              <a:rPr lang="de-DE" sz="1000" baseline="30000">
                <a:cs typeface="Arial" panose="020B0604020202020204" pitchFamily="34" charset="0"/>
              </a:rPr>
              <a:t>b </a:t>
            </a:r>
            <a:r>
              <a:rPr lang="de-DE" sz="1000">
                <a:cs typeface="Arial" panose="020B0604020202020204" pitchFamily="34" charset="0"/>
              </a:rPr>
              <a:t>Selected Drug-</a:t>
            </a:r>
            <a:r>
              <a:rPr lang="de-DE" sz="1000" err="1">
                <a:cs typeface="Arial" panose="020B0604020202020204" pitchFamily="34" charset="0"/>
              </a:rPr>
              <a:t>related</a:t>
            </a:r>
            <a:r>
              <a:rPr lang="de-DE" sz="1000">
                <a:cs typeface="Arial" panose="020B0604020202020204" pitchFamily="34" charset="0"/>
              </a:rPr>
              <a:t> AEs </a:t>
            </a:r>
            <a:r>
              <a:rPr lang="de-DE" sz="1000" err="1">
                <a:cs typeface="Arial" panose="020B0604020202020204" pitchFamily="34" charset="0"/>
              </a:rPr>
              <a:t>are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those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with</a:t>
            </a:r>
            <a:r>
              <a:rPr lang="de-DE" sz="1000">
                <a:cs typeface="Arial" panose="020B0604020202020204" pitchFamily="34" charset="0"/>
              </a:rPr>
              <a:t> potential </a:t>
            </a:r>
            <a:r>
              <a:rPr lang="de-DE" sz="1000" err="1">
                <a:cs typeface="Arial" panose="020B0604020202020204" pitchFamily="34" charset="0"/>
              </a:rPr>
              <a:t>immunologie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etiology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that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require</a:t>
            </a:r>
            <a:r>
              <a:rPr lang="de-DE" sz="1000">
                <a:cs typeface="Arial" panose="020B0604020202020204" pitchFamily="34" charset="0"/>
              </a:rPr>
              <a:t> frequent </a:t>
            </a:r>
            <a:r>
              <a:rPr lang="de-DE" sz="1000" err="1">
                <a:cs typeface="Arial" panose="020B0604020202020204" pitchFamily="34" charset="0"/>
              </a:rPr>
              <a:t>monitoring</a:t>
            </a:r>
            <a:r>
              <a:rPr lang="de-DE" sz="1000">
                <a:cs typeface="Arial" panose="020B0604020202020204" pitchFamily="34" charset="0"/>
              </a:rPr>
              <a:t>/</a:t>
            </a:r>
            <a:r>
              <a:rPr lang="de-DE" sz="1000" err="1">
                <a:cs typeface="Arial" panose="020B0604020202020204" pitchFamily="34" charset="0"/>
              </a:rPr>
              <a:t>intervention</a:t>
            </a:r>
            <a:r>
              <a:rPr lang="de-DE" sz="1000">
                <a:cs typeface="Arial" panose="020B0604020202020204" pitchFamily="34" charset="0"/>
              </a:rPr>
              <a:t>. </a:t>
            </a:r>
            <a:endParaRPr lang="de-DE" sz="1000" baseline="30000">
              <a:cs typeface="Arial" panose="020B0604020202020204" pitchFamily="34" charset="0"/>
            </a:endParaRPr>
          </a:p>
          <a:p>
            <a:r>
              <a:rPr lang="de-DE" sz="1000" baseline="30000">
                <a:cs typeface="Arial" panose="020B0604020202020204" pitchFamily="34" charset="0"/>
              </a:rPr>
              <a:t>c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Patients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who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received</a:t>
            </a:r>
            <a:r>
              <a:rPr lang="de-DE" sz="1000">
                <a:cs typeface="Arial" panose="020B0604020202020204" pitchFamily="34" charset="0"/>
              </a:rPr>
              <a:t> ≥1 dose </a:t>
            </a:r>
            <a:r>
              <a:rPr lang="de-DE" sz="1000" err="1">
                <a:cs typeface="Arial" panose="020B0604020202020204" pitchFamily="34" charset="0"/>
              </a:rPr>
              <a:t>of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study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treatment</a:t>
            </a:r>
            <a:r>
              <a:rPr lang="de-DE" sz="1000">
                <a:cs typeface="Arial" panose="020B0604020202020204" pitchFamily="34" charset="0"/>
              </a:rPr>
              <a:t>.</a:t>
            </a:r>
          </a:p>
          <a:p>
            <a:r>
              <a:rPr lang="de-DE" sz="1000" baseline="30000">
                <a:cs typeface="Arial" panose="020B0604020202020204" pitchFamily="34" charset="0"/>
              </a:rPr>
              <a:t>d </a:t>
            </a:r>
            <a:r>
              <a:rPr lang="de-DE" sz="1000" err="1">
                <a:cs typeface="Arial" panose="020B0604020202020204" pitchFamily="34" charset="0"/>
              </a:rPr>
              <a:t>One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event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of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hepatic</a:t>
            </a:r>
            <a:r>
              <a:rPr lang="de-DE" sz="1000">
                <a:cs typeface="Arial" panose="020B0604020202020204" pitchFamily="34" charset="0"/>
              </a:rPr>
              <a:t> </a:t>
            </a:r>
            <a:r>
              <a:rPr lang="de-DE" sz="1000" err="1">
                <a:cs typeface="Arial" panose="020B0604020202020204" pitchFamily="34" charset="0"/>
              </a:rPr>
              <a:t>failure</a:t>
            </a:r>
            <a:r>
              <a:rPr lang="de-DE" sz="1000">
                <a:cs typeface="Arial" panose="020B0604020202020204" pitchFamily="34" charset="0"/>
              </a:rPr>
              <a:t>..</a:t>
            </a:r>
            <a:endParaRPr lang="de-DE" sz="1000" baseline="30000"/>
          </a:p>
          <a:p>
            <a:endParaRPr lang="de-DE" sz="1000">
              <a:cs typeface="Arial" panose="020B0604020202020204" pitchFamily="34" charset="0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C6E8D24A-7B55-4B26-B2F0-C17B3C41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73768"/>
            <a:ext cx="8564817" cy="365125"/>
          </a:xfrm>
        </p:spPr>
        <p:txBody>
          <a:bodyPr/>
          <a:lstStyle/>
          <a:p>
            <a:r>
              <a:rPr lang="en-US"/>
              <a:t>AE: Adverse event. </a:t>
            </a:r>
          </a:p>
          <a:p>
            <a:r>
              <a:rPr lang="en-US" err="1"/>
              <a:t>Boku</a:t>
            </a:r>
            <a:r>
              <a:rPr lang="en-US"/>
              <a:t>, N. et al, 2020. Abstract LBA7 presented at ESMO 2020.</a:t>
            </a:r>
          </a:p>
        </p:txBody>
      </p:sp>
    </p:spTree>
    <p:extLst>
      <p:ext uri="{BB962C8B-B14F-4D97-AF65-F5344CB8AC3E}">
        <p14:creationId xmlns:p14="http://schemas.microsoft.com/office/powerpoint/2010/main" val="279308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ATTRACTION-4 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4E4F4E"/>
                </a:solidFill>
              </a:rPr>
              <a:t>PFS: Progression free survival. OS: Overall survival. </a:t>
            </a:r>
          </a:p>
          <a:p>
            <a:pPr>
              <a:defRPr/>
            </a:pPr>
            <a:r>
              <a:rPr lang="de-DE">
                <a:solidFill>
                  <a:srgbClr val="4E4F4E"/>
                </a:solidFill>
              </a:rPr>
              <a:t>Boku, N. et al, 2020. Abstract LBA7 presented at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4E4F4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ESMO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60ABE-77CB-46F9-9323-A3E2BC22F7DC}"/>
              </a:ext>
            </a:extLst>
          </p:cNvPr>
          <p:cNvSpPr txBox="1"/>
          <p:nvPr/>
        </p:nvSpPr>
        <p:spPr>
          <a:xfrm>
            <a:off x="416041" y="1812905"/>
            <a:ext cx="10408641" cy="372409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Nivolumab plus chemotherapy demonstrated a statistically significant improvement in PFS, but not in OS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Higher overall response rates and more durable response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The pre-specified objective of the phase 3 part of ATTRACTION-4 was achieved, showing clinically meaningful efficacy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Nivolumab plus chemotherapy demonstrated a manageable safety profile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b="1"/>
              <a:t>Nivolumab plus chemotherapy could be considered a new first-line treatment option in unresectable advanced or recurrent gastric/gastroesophageal cancer</a:t>
            </a:r>
          </a:p>
        </p:txBody>
      </p:sp>
    </p:spTree>
    <p:extLst>
      <p:ext uri="{BB962C8B-B14F-4D97-AF65-F5344CB8AC3E}">
        <p14:creationId xmlns:p14="http://schemas.microsoft.com/office/powerpoint/2010/main" val="4538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C59A-6748-4851-8FEF-3E7DD42B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 – GI cancers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E411E-E2BF-4D2E-BF6C-10AE6093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GI: Gastrointestinal. GC: Gastric cancer. GEJC: Gastroesophageal junction cancer. EAC: esophageal adenocarcinoma.1L: First line.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B044A19-2D40-4E20-B892-789EE879D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40773"/>
              </p:ext>
            </p:extLst>
          </p:nvPr>
        </p:nvGraphicFramePr>
        <p:xfrm>
          <a:off x="410908" y="1815182"/>
          <a:ext cx="10672154" cy="259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66">
                  <a:extLst>
                    <a:ext uri="{9D8B030D-6E8A-4147-A177-3AD203B41FA5}">
                      <a16:colId xmlns:a16="http://schemas.microsoft.com/office/drawing/2014/main" val="2369725370"/>
                    </a:ext>
                  </a:extLst>
                </a:gridCol>
                <a:gridCol w="9303788">
                  <a:extLst>
                    <a:ext uri="{9D8B030D-6E8A-4147-A177-3AD203B41FA5}">
                      <a16:colId xmlns:a16="http://schemas.microsoft.com/office/drawing/2014/main" val="3851562108"/>
                    </a:ext>
                  </a:extLst>
                </a:gridCol>
              </a:tblGrid>
              <a:tr h="518228">
                <a:tc>
                  <a:txBody>
                    <a:bodyPr/>
                    <a:lstStyle/>
                    <a:p>
                      <a:r>
                        <a:rPr lang="en-US" sz="1200"/>
                        <a:t>Slide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Study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88175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 b="1"/>
                        <a:t>5-11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CheckMate 649: </a:t>
                      </a:r>
                      <a:r>
                        <a:rPr lang="en-US" sz="1200" b="0"/>
                        <a:t>Nivolumab plus chemotherapy versus chemotherapy as 1L treatment for advanced gastric cancer/gastroesophageal junction cancer (GC/GEJC)/esophageal adenocarcinoma (EAC): first results</a:t>
                      </a:r>
                      <a:endParaRPr lang="en-US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117919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 b="1"/>
                        <a:t>12-19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ATTRACTION-4: </a:t>
                      </a:r>
                      <a:r>
                        <a:rPr lang="en-US" sz="1200" b="0"/>
                        <a:t>Nivolumab plus chemotherapy versus chemotherapy alone in patients with previously untreated advanced or recurrent gastric/gastroesophageal junction (G/GEJ) cancer</a:t>
                      </a:r>
                      <a:endParaRPr lang="en-US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187361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 b="1"/>
                        <a:t>20-27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KEYNOTE-590: </a:t>
                      </a:r>
                      <a:r>
                        <a:rPr lang="en-US" sz="1200" b="0"/>
                        <a:t>Pembrolizumab plus chemotherapy versus chemotherapy as first-line therapy in patients with advanced esophageal cancer. </a:t>
                      </a:r>
                      <a:endParaRPr lang="en-US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257182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 b="1"/>
                        <a:t>28-36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New wave PD-1 inhibitors</a:t>
                      </a:r>
                      <a:r>
                        <a:rPr lang="en-US" sz="1200"/>
                        <a:t>: Investigation of PD-L1 expression and tislelizumab efficacy in gastroesophageal adenocarcinoma using a novel tumor and immune cell score with VENTANA PD-L1 (SP263) assay and combined positive score (CPS)</a:t>
                      </a:r>
                      <a:endParaRPr lang="en-US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0584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7CBF4B-E628-4031-ADFF-BBE438077A4F}"/>
              </a:ext>
            </a:extLst>
          </p:cNvPr>
          <p:cNvSpPr/>
          <p:nvPr/>
        </p:nvSpPr>
        <p:spPr>
          <a:xfrm>
            <a:off x="407988" y="1385021"/>
            <a:ext cx="10680699" cy="42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b="1">
                <a:solidFill>
                  <a:schemeClr val="tx1"/>
                </a:solidFill>
              </a:rPr>
              <a:t>GI cancers</a:t>
            </a:r>
          </a:p>
        </p:txBody>
      </p:sp>
    </p:spTree>
    <p:extLst>
      <p:ext uri="{BB962C8B-B14F-4D97-AF65-F5344CB8AC3E}">
        <p14:creationId xmlns:p14="http://schemas.microsoft.com/office/powerpoint/2010/main" val="254080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709739"/>
            <a:ext cx="5543549" cy="1863972"/>
          </a:xfrm>
        </p:spPr>
        <p:txBody>
          <a:bodyPr/>
          <a:lstStyle/>
          <a:p>
            <a:r>
              <a:rPr lang="en-US"/>
              <a:t>KEYNOTE-590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879" y="3870517"/>
            <a:ext cx="5543549" cy="1500187"/>
          </a:xfrm>
        </p:spPr>
        <p:txBody>
          <a:bodyPr/>
          <a:lstStyle/>
          <a:p>
            <a:r>
              <a:rPr lang="en-US"/>
              <a:t>PD-1i plus chemotherapy vs chemotherapy in advanced esophageal or esophagogastric junction cancer: Pembrolizumab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29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EAC: Esophageal adenocarcinoma. ESCC: Esophageal squamous cell carcinoma. EGJ: Esophageogastric junction. IV: Intravenous. Q3W: Every 3 weeks. R: Randomized. RECIST: Response Evaluation Criteria in Solid Tumors . OS: Overall survival. PFS: Progression free survival. ORR: Objective response rate. ECOG: Eastern Cooperative Oncology Group.</a:t>
            </a:r>
          </a:p>
          <a:p>
            <a:r>
              <a:rPr lang="en-US"/>
              <a:t>Kato, K.</a:t>
            </a:r>
            <a:r>
              <a:rPr lang="en-GB"/>
              <a:t> et al, 2020. </a:t>
            </a:r>
            <a:r>
              <a:rPr lang="en-GB" b="1"/>
              <a:t>A</a:t>
            </a:r>
            <a:r>
              <a:rPr lang="en-GB"/>
              <a:t>bstract LBA8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KEYNOTE-590: Study design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0B928A8-A68A-4FD9-8C36-0D15A0E9EE88}"/>
              </a:ext>
            </a:extLst>
          </p:cNvPr>
          <p:cNvSpPr txBox="1"/>
          <p:nvPr/>
        </p:nvSpPr>
        <p:spPr>
          <a:xfrm>
            <a:off x="4300882" y="10830753"/>
            <a:ext cx="7340256" cy="13907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50" spc="-140">
                <a:solidFill>
                  <a:srgbClr val="F28A28"/>
                </a:solidFill>
                <a:latin typeface="Times New Roman"/>
                <a:cs typeface="Times New Roman"/>
              </a:rPr>
              <a:t>,..</a:t>
            </a:r>
            <a:endParaRPr sz="1450">
              <a:latin typeface="Times New Roman"/>
              <a:cs typeface="Times New Roman"/>
            </a:endParaRPr>
          </a:p>
          <a:p>
            <a:pPr marL="276860" indent="-14986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77495" algn="l"/>
              </a:tabLst>
            </a:pPr>
            <a:r>
              <a:rPr sz="1550" b="1" spc="50">
                <a:solidFill>
                  <a:srgbClr val="030303"/>
                </a:solidFill>
                <a:latin typeface="Arial"/>
                <a:cs typeface="Arial"/>
              </a:rPr>
              <a:t>Dual-Primary </a:t>
            </a:r>
            <a:r>
              <a:rPr sz="1550" b="1" spc="60">
                <a:solidFill>
                  <a:srgbClr val="030303"/>
                </a:solidFill>
                <a:latin typeface="Arial"/>
                <a:cs typeface="Arial"/>
              </a:rPr>
              <a:t>endpoints: </a:t>
            </a:r>
            <a:r>
              <a:rPr sz="1550" b="1" spc="85">
                <a:solidFill>
                  <a:srgbClr val="030303"/>
                </a:solidFill>
                <a:latin typeface="Arial"/>
                <a:cs typeface="Arial"/>
              </a:rPr>
              <a:t>OS </a:t>
            </a:r>
            <a:r>
              <a:rPr sz="1550" b="1" spc="80">
                <a:solidFill>
                  <a:srgbClr val="030303"/>
                </a:solidFill>
                <a:latin typeface="Arial"/>
                <a:cs typeface="Arial"/>
              </a:rPr>
              <a:t>and </a:t>
            </a:r>
            <a:r>
              <a:rPr sz="1550" b="1" spc="65">
                <a:solidFill>
                  <a:srgbClr val="030303"/>
                </a:solidFill>
                <a:latin typeface="Arial"/>
                <a:cs typeface="Arial"/>
              </a:rPr>
              <a:t>PFS (RECIST </a:t>
            </a:r>
            <a:r>
              <a:rPr sz="1550" b="1" spc="50">
                <a:solidFill>
                  <a:srgbClr val="030303"/>
                </a:solidFill>
                <a:latin typeface="Arial"/>
                <a:cs typeface="Arial"/>
              </a:rPr>
              <a:t>v1.1, investigator)</a:t>
            </a:r>
            <a:endParaRPr sz="1550">
              <a:latin typeface="Arial"/>
              <a:cs typeface="Arial"/>
            </a:endParaRPr>
          </a:p>
          <a:p>
            <a:pPr marL="278130" indent="-15113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78765" algn="l"/>
              </a:tabLst>
            </a:pPr>
            <a:r>
              <a:rPr sz="1550" b="1" spc="55">
                <a:solidFill>
                  <a:srgbClr val="030303"/>
                </a:solidFill>
                <a:latin typeface="Arial"/>
                <a:cs typeface="Arial"/>
              </a:rPr>
              <a:t>Secondary </a:t>
            </a:r>
            <a:r>
              <a:rPr sz="1550" b="1" spc="60">
                <a:solidFill>
                  <a:srgbClr val="030303"/>
                </a:solidFill>
                <a:latin typeface="Arial"/>
                <a:cs typeface="Arial"/>
              </a:rPr>
              <a:t>endpoint: </a:t>
            </a:r>
            <a:r>
              <a:rPr sz="1550" b="1" spc="90">
                <a:solidFill>
                  <a:srgbClr val="030303"/>
                </a:solidFill>
                <a:latin typeface="Arial"/>
                <a:cs typeface="Arial"/>
              </a:rPr>
              <a:t>ORR </a:t>
            </a:r>
            <a:r>
              <a:rPr sz="1550" b="1" spc="65">
                <a:solidFill>
                  <a:srgbClr val="030303"/>
                </a:solidFill>
                <a:latin typeface="Arial"/>
                <a:cs typeface="Arial"/>
              </a:rPr>
              <a:t>(RECIST </a:t>
            </a:r>
            <a:r>
              <a:rPr sz="1550" b="1" spc="50">
                <a:solidFill>
                  <a:srgbClr val="030303"/>
                </a:solidFill>
                <a:latin typeface="Arial"/>
                <a:cs typeface="Arial"/>
              </a:rPr>
              <a:t>v1.1,</a:t>
            </a:r>
            <a:r>
              <a:rPr sz="1550" b="1" spc="3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50">
                <a:solidFill>
                  <a:srgbClr val="030303"/>
                </a:solidFill>
                <a:latin typeface="Arial"/>
                <a:cs typeface="Arial"/>
              </a:rPr>
              <a:t>investigator)</a:t>
            </a:r>
            <a:endParaRPr sz="1550">
              <a:latin typeface="Arial"/>
              <a:cs typeface="Arial"/>
            </a:endParaRPr>
          </a:p>
          <a:p>
            <a:pPr marL="280670" indent="-15367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81305" algn="l"/>
              </a:tabLst>
            </a:pPr>
            <a:r>
              <a:rPr sz="1550" b="1" spc="-5">
                <a:solidFill>
                  <a:srgbClr val="030303"/>
                </a:solidFill>
                <a:latin typeface="Arial"/>
                <a:cs typeface="Arial"/>
              </a:rPr>
              <a:t>Tumor</a:t>
            </a:r>
            <a:r>
              <a:rPr sz="1550" b="1" spc="1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20">
                <a:solidFill>
                  <a:srgbClr val="030303"/>
                </a:solidFill>
                <a:latin typeface="Arial"/>
                <a:cs typeface="Arial"/>
              </a:rPr>
              <a:t>response</a:t>
            </a:r>
            <a:r>
              <a:rPr sz="1550" b="1" spc="6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20">
                <a:solidFill>
                  <a:srgbClr val="030303"/>
                </a:solidFill>
                <a:latin typeface="Arial"/>
                <a:cs typeface="Arial"/>
              </a:rPr>
              <a:t>assessed</a:t>
            </a:r>
            <a:r>
              <a:rPr sz="1550" b="1" spc="-3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60">
                <a:solidFill>
                  <a:srgbClr val="030303"/>
                </a:solidFill>
                <a:latin typeface="Arial"/>
                <a:cs typeface="Arial"/>
              </a:rPr>
              <a:t>at</a:t>
            </a:r>
            <a:r>
              <a:rPr sz="1550" b="1" spc="-5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35">
                <a:solidFill>
                  <a:srgbClr val="030303"/>
                </a:solidFill>
                <a:latin typeface="Arial"/>
                <a:cs typeface="Arial"/>
              </a:rPr>
              <a:t>week</a:t>
            </a:r>
            <a:r>
              <a:rPr sz="1550" b="1" spc="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70">
                <a:solidFill>
                  <a:srgbClr val="030303"/>
                </a:solidFill>
                <a:latin typeface="Arial"/>
                <a:cs typeface="Arial"/>
              </a:rPr>
              <a:t>9</a:t>
            </a:r>
            <a:r>
              <a:rPr sz="1550" b="1" spc="-8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40">
                <a:solidFill>
                  <a:srgbClr val="030303"/>
                </a:solidFill>
                <a:latin typeface="Arial"/>
                <a:cs typeface="Arial"/>
              </a:rPr>
              <a:t>then</a:t>
            </a:r>
            <a:r>
              <a:rPr sz="1550" b="1" spc="-2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55">
                <a:solidFill>
                  <a:srgbClr val="030303"/>
                </a:solidFill>
                <a:latin typeface="Arial"/>
                <a:cs typeface="Arial"/>
              </a:rPr>
              <a:t>Q9W</a:t>
            </a:r>
            <a:r>
              <a:rPr sz="1550" b="1" spc="3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20">
                <a:solidFill>
                  <a:srgbClr val="030303"/>
                </a:solidFill>
                <a:latin typeface="Arial"/>
                <a:cs typeface="Arial"/>
              </a:rPr>
              <a:t>(RECIST</a:t>
            </a:r>
            <a:r>
              <a:rPr sz="1550" b="1" spc="3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30">
                <a:solidFill>
                  <a:srgbClr val="030303"/>
                </a:solidFill>
                <a:latin typeface="Arial"/>
                <a:cs typeface="Arial"/>
              </a:rPr>
              <a:t>v1.1,</a:t>
            </a:r>
            <a:r>
              <a:rPr sz="1550" b="1" spc="-12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550" b="1" spc="10">
                <a:solidFill>
                  <a:srgbClr val="030303"/>
                </a:solidFill>
                <a:latin typeface="Arial"/>
                <a:cs typeface="Arial"/>
              </a:rPr>
              <a:t>investigator)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A63E7C-9345-4351-A518-47497DB204AF}"/>
              </a:ext>
            </a:extLst>
          </p:cNvPr>
          <p:cNvSpPr/>
          <p:nvPr/>
        </p:nvSpPr>
        <p:spPr>
          <a:xfrm>
            <a:off x="400298" y="2627019"/>
            <a:ext cx="3734810" cy="1926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/>
              <a:t>Key </a:t>
            </a:r>
            <a:r>
              <a:rPr lang="de-DE" sz="1400" u="sng" err="1"/>
              <a:t>Eligibility</a:t>
            </a:r>
            <a:r>
              <a:rPr lang="de-DE" sz="1400" u="sng"/>
              <a:t> </a:t>
            </a:r>
            <a:r>
              <a:rPr lang="de-DE" sz="1400" u="sng" err="1"/>
              <a:t>Criteria</a:t>
            </a:r>
            <a:endParaRPr lang="de-DE" sz="1400" u="sng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/>
              <a:t>Locally</a:t>
            </a:r>
            <a:r>
              <a:rPr lang="de-DE" sz="1400"/>
              <a:t> </a:t>
            </a:r>
            <a:r>
              <a:rPr lang="de-DE" sz="1400" err="1"/>
              <a:t>advanced</a:t>
            </a:r>
            <a:r>
              <a:rPr lang="de-DE" sz="1400"/>
              <a:t> </a:t>
            </a:r>
            <a:r>
              <a:rPr lang="de-DE" sz="1400" err="1"/>
              <a:t>unresectable</a:t>
            </a:r>
            <a:r>
              <a:rPr lang="de-DE" sz="1400"/>
              <a:t> </a:t>
            </a:r>
            <a:r>
              <a:rPr lang="de-DE" sz="1400" err="1"/>
              <a:t>or</a:t>
            </a:r>
            <a:r>
              <a:rPr lang="de-DE" sz="1400"/>
              <a:t> </a:t>
            </a:r>
            <a:r>
              <a:rPr lang="de-DE" sz="1400" err="1"/>
              <a:t>metastatic</a:t>
            </a:r>
            <a:r>
              <a:rPr lang="de-DE" sz="1400"/>
              <a:t> EAC </a:t>
            </a:r>
            <a:r>
              <a:rPr lang="de-DE" sz="1400" err="1"/>
              <a:t>or</a:t>
            </a:r>
            <a:r>
              <a:rPr lang="de-DE" sz="1400"/>
              <a:t> ESCC </a:t>
            </a:r>
            <a:r>
              <a:rPr lang="de-DE" sz="1400" err="1"/>
              <a:t>or</a:t>
            </a:r>
            <a:r>
              <a:rPr lang="de-DE" sz="1400"/>
              <a:t> </a:t>
            </a:r>
            <a:r>
              <a:rPr lang="de-DE" sz="1400" err="1"/>
              <a:t>advanced</a:t>
            </a:r>
            <a:r>
              <a:rPr lang="de-DE" sz="1400"/>
              <a:t>/</a:t>
            </a:r>
            <a:r>
              <a:rPr lang="de-DE" sz="1400" err="1"/>
              <a:t>metastatic</a:t>
            </a:r>
            <a:r>
              <a:rPr lang="de-DE" sz="1400"/>
              <a:t> EGJ Siewert type 1 </a:t>
            </a:r>
            <a:r>
              <a:rPr lang="de-DE" sz="1400" err="1"/>
              <a:t>adenocarcinoma</a:t>
            </a:r>
            <a:endParaRPr lang="de-D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Treatment naive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ECOG PS 0 </a:t>
            </a:r>
            <a:r>
              <a:rPr lang="de-DE" sz="1400" err="1"/>
              <a:t>or</a:t>
            </a:r>
            <a:r>
              <a:rPr lang="de-DE" sz="1400"/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/>
              <a:t>Measurable</a:t>
            </a:r>
            <a:endParaRPr lang="de-DE" sz="14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C83658-0FEA-4F1B-8AFA-CC072E9615DA}"/>
              </a:ext>
            </a:extLst>
          </p:cNvPr>
          <p:cNvSpPr/>
          <p:nvPr/>
        </p:nvSpPr>
        <p:spPr>
          <a:xfrm>
            <a:off x="407988" y="4660573"/>
            <a:ext cx="3734810" cy="13512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u="sng" err="1"/>
              <a:t>Stratification</a:t>
            </a:r>
            <a:r>
              <a:rPr lang="de-DE" sz="1400" u="sng"/>
              <a:t> </a:t>
            </a:r>
            <a:r>
              <a:rPr lang="de-DE" sz="1400" u="sng" err="1"/>
              <a:t>Factors</a:t>
            </a:r>
            <a:endParaRPr lang="de-DE" sz="1400" u="sng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Asia </a:t>
            </a:r>
            <a:r>
              <a:rPr lang="de-DE" sz="1400" err="1"/>
              <a:t>vs</a:t>
            </a:r>
            <a:r>
              <a:rPr lang="de-DE" sz="1400"/>
              <a:t> Non-Asia </a:t>
            </a:r>
            <a:r>
              <a:rPr lang="de-DE" sz="1400" err="1"/>
              <a:t>region</a:t>
            </a:r>
            <a:endParaRPr lang="de-D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ESCC </a:t>
            </a:r>
            <a:r>
              <a:rPr lang="de-DE" sz="1400" err="1"/>
              <a:t>vs</a:t>
            </a:r>
            <a:r>
              <a:rPr lang="de-DE" sz="1400"/>
              <a:t> EAC</a:t>
            </a:r>
            <a:endParaRPr lang="de-DE" sz="1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ECOG PS 0 </a:t>
            </a:r>
            <a:r>
              <a:rPr lang="de-DE" sz="1400" err="1"/>
              <a:t>vs</a:t>
            </a:r>
            <a:r>
              <a:rPr lang="de-DE" sz="1400"/>
              <a:t> 1</a:t>
            </a:r>
            <a:endParaRPr lang="de-DE" sz="1400"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7A0EA9-2157-4973-8FC8-FE25A31172F0}"/>
              </a:ext>
            </a:extLst>
          </p:cNvPr>
          <p:cNvGrpSpPr/>
          <p:nvPr/>
        </p:nvGrpSpPr>
        <p:grpSpPr>
          <a:xfrm>
            <a:off x="5633894" y="2329694"/>
            <a:ext cx="5097618" cy="2455684"/>
            <a:chOff x="5519594" y="2472569"/>
            <a:chExt cx="5097618" cy="2455684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3E5789D-3872-44AC-A40E-1C6D0807EE40}"/>
                </a:ext>
              </a:extLst>
            </p:cNvPr>
            <p:cNvSpPr/>
            <p:nvPr/>
          </p:nvSpPr>
          <p:spPr>
            <a:xfrm>
              <a:off x="5519594" y="3876282"/>
              <a:ext cx="5097618" cy="10519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err="1"/>
                <a:t>Placebo</a:t>
              </a:r>
              <a:r>
                <a:rPr lang="de-DE" sz="1400" baseline="30000" err="1"/>
                <a:t>a</a:t>
              </a:r>
              <a:endParaRPr lang="de-DE" sz="1400" baseline="30000"/>
            </a:p>
            <a:p>
              <a:pPr algn="ctr"/>
              <a:r>
                <a:rPr lang="de-DE" sz="1400"/>
                <a:t>+</a:t>
              </a:r>
              <a:r>
                <a:rPr lang="de-DE" sz="1400" err="1"/>
                <a:t>Chemotherapy</a:t>
              </a:r>
              <a:endParaRPr lang="de-DE" sz="1400"/>
            </a:p>
            <a:p>
              <a:pPr algn="ctr"/>
              <a:r>
                <a:rPr lang="de-DE" sz="1400"/>
                <a:t>5-Fu 800 mg/m² IV </a:t>
              </a:r>
              <a:r>
                <a:rPr lang="de-DE" sz="1400" err="1"/>
                <a:t>for</a:t>
              </a:r>
              <a:r>
                <a:rPr lang="de-DE" sz="1400"/>
                <a:t> </a:t>
              </a:r>
              <a:r>
                <a:rPr lang="de-DE" sz="1400" err="1"/>
                <a:t>days</a:t>
              </a:r>
              <a:r>
                <a:rPr lang="de-DE" sz="1400"/>
                <a:t> 1-5 Q3W </a:t>
              </a:r>
              <a:r>
                <a:rPr lang="de-DE" sz="1400" err="1"/>
                <a:t>for</a:t>
              </a:r>
              <a:r>
                <a:rPr lang="de-DE" sz="1400"/>
                <a:t> </a:t>
              </a:r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≤35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cycles</a:t>
              </a:r>
              <a:endParaRPr lang="de-DE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+ Cisplatin 80 mg/m² IV Q3W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 ≤6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cycles</a:t>
              </a:r>
              <a:endParaRPr lang="de-DE" sz="140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80BF3FE-45C4-4381-A3A3-596F893B1D9B}"/>
                </a:ext>
              </a:extLst>
            </p:cNvPr>
            <p:cNvSpPr/>
            <p:nvPr/>
          </p:nvSpPr>
          <p:spPr>
            <a:xfrm>
              <a:off x="5519594" y="2472569"/>
              <a:ext cx="5097618" cy="1301963"/>
            </a:xfrm>
            <a:prstGeom prst="rect">
              <a:avLst/>
            </a:prstGeom>
            <a:solidFill>
              <a:srgbClr val="404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err="1"/>
                <a:t>Pembrolizumab</a:t>
              </a:r>
              <a:r>
                <a:rPr lang="de-DE" sz="1400"/>
                <a:t> 200 mg IV Q3W </a:t>
              </a:r>
              <a:r>
                <a:rPr lang="de-DE" sz="1400" err="1"/>
                <a:t>for</a:t>
              </a:r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 ≤35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cycles</a:t>
              </a:r>
              <a:endParaRPr lang="de-DE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/>
                <a:t> +</a:t>
              </a:r>
            </a:p>
            <a:p>
              <a:pPr algn="ctr"/>
              <a:r>
                <a:rPr lang="de-DE" sz="1400" err="1"/>
                <a:t>Chemotherapy</a:t>
              </a:r>
              <a:endParaRPr lang="de-DE" sz="1400"/>
            </a:p>
            <a:p>
              <a:pPr algn="ctr"/>
              <a:r>
                <a:rPr lang="de-DE" sz="1400"/>
                <a:t>5-FU 800 mg/m² IV </a:t>
              </a:r>
              <a:r>
                <a:rPr lang="de-DE" sz="1400" err="1"/>
                <a:t>for</a:t>
              </a:r>
              <a:r>
                <a:rPr lang="de-DE" sz="1400"/>
                <a:t> </a:t>
              </a:r>
              <a:r>
                <a:rPr lang="de-DE" sz="1400" err="1"/>
                <a:t>days</a:t>
              </a:r>
              <a:r>
                <a:rPr lang="de-DE" sz="1400"/>
                <a:t> 1-5 Q3W </a:t>
              </a:r>
              <a:r>
                <a:rPr lang="de-DE" sz="1400" err="1"/>
                <a:t>for</a:t>
              </a:r>
              <a:r>
                <a:rPr lang="de-DE" sz="1400"/>
                <a:t> </a:t>
              </a:r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≤35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cycles</a:t>
              </a:r>
              <a:endParaRPr lang="de-DE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+ Cisplatin 80 mg/m² IV Q3W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 ≤6 </a:t>
              </a:r>
              <a:r>
                <a:rPr lang="de-DE" sz="1400" err="1">
                  <a:latin typeface="Arial" panose="020B0604020202020204" pitchFamily="34" charset="0"/>
                  <a:cs typeface="Arial" panose="020B0604020202020204" pitchFamily="34" charset="0"/>
                </a:rPr>
                <a:t>cycles</a:t>
              </a:r>
              <a:endParaRPr lang="de-DE" sz="1400"/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158E2104-DE14-45AA-9FD7-535247A33FA1}"/>
              </a:ext>
            </a:extLst>
          </p:cNvPr>
          <p:cNvSpPr/>
          <p:nvPr/>
        </p:nvSpPr>
        <p:spPr>
          <a:xfrm>
            <a:off x="5211728" y="5097171"/>
            <a:ext cx="5518564" cy="9105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00000"/>
              </a:lnSpc>
              <a:spcBef>
                <a:spcPts val="765"/>
              </a:spcBef>
            </a:pPr>
            <a:r>
              <a:rPr lang="en-US" sz="1200" b="1" spc="50">
                <a:solidFill>
                  <a:schemeClr val="tx1"/>
                </a:solidFill>
                <a:cs typeface="Arial"/>
              </a:rPr>
              <a:t>Dual-Primary </a:t>
            </a:r>
            <a:r>
              <a:rPr lang="en-US" sz="1200" b="1" spc="60">
                <a:solidFill>
                  <a:schemeClr val="tx1"/>
                </a:solidFill>
                <a:cs typeface="Arial"/>
              </a:rPr>
              <a:t>endpoints: </a:t>
            </a:r>
            <a:r>
              <a:rPr lang="en-US" sz="1200" spc="85">
                <a:solidFill>
                  <a:schemeClr val="tx1"/>
                </a:solidFill>
                <a:cs typeface="Arial"/>
              </a:rPr>
              <a:t>OS </a:t>
            </a:r>
            <a:r>
              <a:rPr lang="en-US" sz="1200" spc="80">
                <a:solidFill>
                  <a:schemeClr val="tx1"/>
                </a:solidFill>
                <a:cs typeface="Arial"/>
              </a:rPr>
              <a:t>and </a:t>
            </a:r>
            <a:r>
              <a:rPr lang="en-US" sz="1200" spc="65">
                <a:solidFill>
                  <a:schemeClr val="tx1"/>
                </a:solidFill>
                <a:cs typeface="Arial"/>
              </a:rPr>
              <a:t>PFS (RECIST </a:t>
            </a:r>
            <a:r>
              <a:rPr lang="en-US" sz="1200" spc="50">
                <a:solidFill>
                  <a:schemeClr val="tx1"/>
                </a:solidFill>
                <a:cs typeface="Arial"/>
              </a:rPr>
              <a:t>v1.1, investigator)</a:t>
            </a:r>
            <a:endParaRPr lang="en-US" sz="1200">
              <a:solidFill>
                <a:schemeClr val="tx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tabLst>
                <a:tab pos="278765" algn="l"/>
              </a:tabLst>
            </a:pPr>
            <a:r>
              <a:rPr lang="en-US" sz="1200" b="1" spc="55">
                <a:solidFill>
                  <a:schemeClr val="tx1"/>
                </a:solidFill>
                <a:cs typeface="Arial"/>
              </a:rPr>
              <a:t>Secondary </a:t>
            </a:r>
            <a:r>
              <a:rPr lang="en-US" sz="1200" b="1" spc="60">
                <a:solidFill>
                  <a:schemeClr val="tx1"/>
                </a:solidFill>
                <a:cs typeface="Arial"/>
              </a:rPr>
              <a:t>endpoint: </a:t>
            </a:r>
            <a:r>
              <a:rPr lang="en-US" sz="1200" spc="90">
                <a:solidFill>
                  <a:schemeClr val="tx1"/>
                </a:solidFill>
                <a:cs typeface="Arial"/>
              </a:rPr>
              <a:t>ORR </a:t>
            </a:r>
            <a:r>
              <a:rPr lang="en-US" sz="1200" spc="65">
                <a:solidFill>
                  <a:schemeClr val="tx1"/>
                </a:solidFill>
                <a:cs typeface="Arial"/>
              </a:rPr>
              <a:t>(RECIST </a:t>
            </a:r>
            <a:r>
              <a:rPr lang="en-US" sz="1200" spc="50">
                <a:solidFill>
                  <a:schemeClr val="tx1"/>
                </a:solidFill>
                <a:cs typeface="Arial"/>
              </a:rPr>
              <a:t>v1.1,</a:t>
            </a:r>
            <a:r>
              <a:rPr lang="en-US" sz="1200" spc="35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50">
                <a:solidFill>
                  <a:schemeClr val="tx1"/>
                </a:solidFill>
                <a:cs typeface="Arial"/>
              </a:rPr>
              <a:t>investigator)</a:t>
            </a:r>
            <a:endParaRPr lang="en-US" sz="1200">
              <a:solidFill>
                <a:schemeClr val="tx1"/>
              </a:solidFill>
              <a:cs typeface="Arial"/>
            </a:endParaRPr>
          </a:p>
          <a:p>
            <a:pPr marL="280670" indent="-15367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81305" algn="l"/>
              </a:tabLst>
            </a:pPr>
            <a:r>
              <a:rPr lang="en-US" sz="1200" spc="-5">
                <a:solidFill>
                  <a:schemeClr val="tx1"/>
                </a:solidFill>
                <a:cs typeface="Arial"/>
              </a:rPr>
              <a:t>Tumor</a:t>
            </a:r>
            <a:r>
              <a:rPr lang="en-US" sz="1200" spc="15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20">
                <a:solidFill>
                  <a:schemeClr val="tx1"/>
                </a:solidFill>
                <a:cs typeface="Arial"/>
              </a:rPr>
              <a:t>response</a:t>
            </a:r>
            <a:r>
              <a:rPr lang="en-US" sz="1200" spc="6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20">
                <a:solidFill>
                  <a:schemeClr val="tx1"/>
                </a:solidFill>
                <a:cs typeface="Arial"/>
              </a:rPr>
              <a:t>assessed</a:t>
            </a:r>
            <a:r>
              <a:rPr lang="en-US" sz="1200" spc="-3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60">
                <a:solidFill>
                  <a:schemeClr val="tx1"/>
                </a:solidFill>
                <a:cs typeface="Arial"/>
              </a:rPr>
              <a:t>at</a:t>
            </a:r>
            <a:r>
              <a:rPr lang="en-US" sz="1200" spc="-55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35">
                <a:solidFill>
                  <a:schemeClr val="tx1"/>
                </a:solidFill>
                <a:cs typeface="Arial"/>
              </a:rPr>
              <a:t>week</a:t>
            </a:r>
            <a:r>
              <a:rPr lang="en-US" sz="1200" spc="5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70">
                <a:solidFill>
                  <a:schemeClr val="tx1"/>
                </a:solidFill>
                <a:cs typeface="Arial"/>
              </a:rPr>
              <a:t>9</a:t>
            </a:r>
            <a:r>
              <a:rPr lang="en-US" sz="1200" spc="-85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40">
                <a:solidFill>
                  <a:schemeClr val="tx1"/>
                </a:solidFill>
                <a:cs typeface="Arial"/>
              </a:rPr>
              <a:t>then</a:t>
            </a:r>
            <a:r>
              <a:rPr lang="en-US" sz="1200" spc="-2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55">
                <a:solidFill>
                  <a:schemeClr val="tx1"/>
                </a:solidFill>
                <a:cs typeface="Arial"/>
              </a:rPr>
              <a:t>Q9W</a:t>
            </a:r>
            <a:r>
              <a:rPr lang="en-US" sz="1200" spc="3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20">
                <a:solidFill>
                  <a:schemeClr val="tx1"/>
                </a:solidFill>
                <a:cs typeface="Arial"/>
              </a:rPr>
              <a:t>(RECIST</a:t>
            </a:r>
            <a:r>
              <a:rPr lang="en-US" sz="1200" spc="35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30">
                <a:solidFill>
                  <a:schemeClr val="tx1"/>
                </a:solidFill>
                <a:cs typeface="Arial"/>
              </a:rPr>
              <a:t>v1.1,</a:t>
            </a:r>
            <a:r>
              <a:rPr lang="en-US" sz="1200" spc="-12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spc="10">
                <a:solidFill>
                  <a:schemeClr val="tx1"/>
                </a:solidFill>
                <a:cs typeface="Arial"/>
              </a:rPr>
              <a:t>investigator)</a:t>
            </a:r>
            <a:endParaRPr lang="en-US" sz="1200">
              <a:solidFill>
                <a:schemeClr val="tx1"/>
              </a:solidFill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6D31B-7DE3-4053-A8B0-654DD9C5BB06}"/>
              </a:ext>
            </a:extLst>
          </p:cNvPr>
          <p:cNvSpPr txBox="1"/>
          <p:nvPr/>
        </p:nvSpPr>
        <p:spPr>
          <a:xfrm>
            <a:off x="417512" y="1316955"/>
            <a:ext cx="10623535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b="1"/>
              <a:t>Phase 3 study of chemotherapy + pembrolizumab vs chemotherapy + placebo as first-line therapy for patients with advanced esophageal or esophagogastric junction cancer</a:t>
            </a:r>
            <a:endParaRPr lang="en-US" b="1">
              <a:cs typeface="Arial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14764C8-40A9-4C74-A888-456AA026F0E8}"/>
              </a:ext>
            </a:extLst>
          </p:cNvPr>
          <p:cNvCxnSpPr>
            <a:cxnSpLocks/>
            <a:stCxn id="4" idx="3"/>
            <a:endCxn id="26" idx="1"/>
          </p:cNvCxnSpPr>
          <p:nvPr/>
        </p:nvCxnSpPr>
        <p:spPr>
          <a:xfrm flipV="1">
            <a:off x="4135108" y="2980676"/>
            <a:ext cx="1498786" cy="60950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DDCE1A7-2677-4805-AD38-B3185BD6CC1D}"/>
              </a:ext>
            </a:extLst>
          </p:cNvPr>
          <p:cNvCxnSpPr>
            <a:cxnSpLocks/>
            <a:stCxn id="4" idx="3"/>
            <a:endCxn id="24" idx="1"/>
          </p:cNvCxnSpPr>
          <p:nvPr/>
        </p:nvCxnSpPr>
        <p:spPr>
          <a:xfrm>
            <a:off x="4135108" y="3590180"/>
            <a:ext cx="1498786" cy="66921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D08B1FC-9FDC-4698-8025-F8838044929C}"/>
              </a:ext>
            </a:extLst>
          </p:cNvPr>
          <p:cNvSpPr/>
          <p:nvPr/>
        </p:nvSpPr>
        <p:spPr>
          <a:xfrm>
            <a:off x="4490860" y="3236910"/>
            <a:ext cx="772723" cy="7065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R</a:t>
            </a:r>
          </a:p>
          <a:p>
            <a:pPr algn="ctr"/>
            <a:r>
              <a:rPr lang="de-DE" sz="1200"/>
              <a:t>(1:1)</a:t>
            </a:r>
          </a:p>
        </p:txBody>
      </p:sp>
    </p:spTree>
    <p:extLst>
      <p:ext uri="{BB962C8B-B14F-4D97-AF65-F5344CB8AC3E}">
        <p14:creationId xmlns:p14="http://schemas.microsoft.com/office/powerpoint/2010/main" val="51926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C6E1D-5D01-4C81-92DA-D8B34235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66" y="984611"/>
            <a:ext cx="5543550" cy="823912"/>
          </a:xfrm>
        </p:spPr>
        <p:txBody>
          <a:bodyPr/>
          <a:lstStyle/>
          <a:p>
            <a:r>
              <a:rPr lang="en-GB" sz="2000">
                <a:solidFill>
                  <a:schemeClr val="tx1"/>
                </a:solidFill>
                <a:latin typeface="+mj-lt"/>
              </a:rPr>
              <a:t>ESCC PD-L1 CPS </a:t>
            </a:r>
            <a:r>
              <a:rPr lang="en-GB" sz="20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≥</a:t>
            </a:r>
            <a:r>
              <a:rPr lang="en-GB" sz="200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F2A6D-A9D8-4737-A661-7CE586D6D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114" y="981317"/>
            <a:ext cx="5543551" cy="823912"/>
          </a:xfrm>
        </p:spPr>
        <p:txBody>
          <a:bodyPr/>
          <a:lstStyle/>
          <a:p>
            <a:r>
              <a:rPr lang="en-GB" sz="2000">
                <a:solidFill>
                  <a:schemeClr val="tx1"/>
                </a:solidFill>
              </a:rPr>
              <a:t>All ESCC patients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E0FA44-1DB5-45B7-9638-DCFA22F78C75}"/>
              </a:ext>
            </a:extLst>
          </p:cNvPr>
          <p:cNvGrpSpPr/>
          <p:nvPr/>
        </p:nvGrpSpPr>
        <p:grpSpPr>
          <a:xfrm>
            <a:off x="1177239" y="2564652"/>
            <a:ext cx="3900796" cy="2897479"/>
            <a:chOff x="747878" y="2412252"/>
            <a:chExt cx="3900796" cy="28974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94C051-3C5B-4CB0-9E83-A68A8E6C5892}"/>
                </a:ext>
              </a:extLst>
            </p:cNvPr>
            <p:cNvGrpSpPr/>
            <p:nvPr/>
          </p:nvGrpSpPr>
          <p:grpSpPr>
            <a:xfrm>
              <a:off x="747878" y="2412252"/>
              <a:ext cx="3836041" cy="2897479"/>
              <a:chOff x="6209280" y="1778000"/>
              <a:chExt cx="5645065" cy="2713052"/>
            </a:xfrm>
          </p:grpSpPr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88D6F13D-B901-4212-94B7-4848EC288D77}"/>
                  </a:ext>
                </a:extLst>
              </p:cNvPr>
              <p:cNvSpPr txBox="1"/>
              <p:nvPr/>
            </p:nvSpPr>
            <p:spPr>
              <a:xfrm>
                <a:off x="6209280" y="2050734"/>
                <a:ext cx="271752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OS</a:t>
                </a:r>
                <a:r>
                  <a:rPr lang="de-DE" sz="12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200" baseline="25000">
                  <a:cs typeface="Trebuchet MS"/>
                </a:endParaRPr>
              </a:p>
            </p:txBody>
          </p:sp>
          <p:sp>
            <p:nvSpPr>
              <p:cNvPr id="15" name="object 53">
                <a:extLst>
                  <a:ext uri="{FF2B5EF4-FFF2-40B4-BE49-F238E27FC236}">
                    <a16:creationId xmlns:a16="http://schemas.microsoft.com/office/drawing/2014/main" id="{FB887B96-C73E-4BE3-A9C7-29280F56CA0F}"/>
                  </a:ext>
                </a:extLst>
              </p:cNvPr>
              <p:cNvSpPr txBox="1"/>
              <p:nvPr/>
            </p:nvSpPr>
            <p:spPr>
              <a:xfrm>
                <a:off x="8646655" y="4279715"/>
                <a:ext cx="1952292" cy="211337"/>
              </a:xfrm>
              <a:prstGeom prst="rect">
                <a:avLst/>
              </a:prstGeom>
            </p:spPr>
            <p:txBody>
              <a:bodyPr vert="horz" wrap="square" lIns="0" tIns="40640" rIns="0" bIns="0" rtlCol="0" anchor="t">
                <a:spAutoFit/>
              </a:bodyPr>
              <a:lstStyle/>
              <a:p>
                <a:pPr marL="15875">
                  <a:spcBef>
                    <a:spcPts val="270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Time (months)</a:t>
                </a:r>
                <a:endParaRPr sz="1200">
                  <a:cs typeface="Trebuchet MS"/>
                </a:endParaRPr>
              </a:p>
            </p:txBody>
          </p:sp>
          <p:cxnSp>
            <p:nvCxnSpPr>
              <p:cNvPr id="16" name="Gerade Verbindung 120">
                <a:extLst>
                  <a:ext uri="{FF2B5EF4-FFF2-40B4-BE49-F238E27FC236}">
                    <a16:creationId xmlns:a16="http://schemas.microsoft.com/office/drawing/2014/main" id="{66CACCBF-F631-498C-A5AF-9A4138A69114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21">
                <a:extLst>
                  <a:ext uri="{FF2B5EF4-FFF2-40B4-BE49-F238E27FC236}">
                    <a16:creationId xmlns:a16="http://schemas.microsoft.com/office/drawing/2014/main" id="{B5E7AF3C-801A-4FE1-9671-7A3457E623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22">
                <a:extLst>
                  <a:ext uri="{FF2B5EF4-FFF2-40B4-BE49-F238E27FC236}">
                    <a16:creationId xmlns:a16="http://schemas.microsoft.com/office/drawing/2014/main" id="{E190629F-3F6D-4192-AEB6-95B6B91E22DC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23">
                <a:extLst>
                  <a:ext uri="{FF2B5EF4-FFF2-40B4-BE49-F238E27FC236}">
                    <a16:creationId xmlns:a16="http://schemas.microsoft.com/office/drawing/2014/main" id="{206C9090-A8D7-4744-B671-F9E0694896FE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24">
                <a:extLst>
                  <a:ext uri="{FF2B5EF4-FFF2-40B4-BE49-F238E27FC236}">
                    <a16:creationId xmlns:a16="http://schemas.microsoft.com/office/drawing/2014/main" id="{6DAECE7E-B068-43C8-A336-4BA57D8603CE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125">
                <a:extLst>
                  <a:ext uri="{FF2B5EF4-FFF2-40B4-BE49-F238E27FC236}">
                    <a16:creationId xmlns:a16="http://schemas.microsoft.com/office/drawing/2014/main" id="{5B918533-FEC9-45A3-9D83-C67E6B51BDEB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bject 51">
                <a:extLst>
                  <a:ext uri="{FF2B5EF4-FFF2-40B4-BE49-F238E27FC236}">
                    <a16:creationId xmlns:a16="http://schemas.microsoft.com/office/drawing/2014/main" id="{E5E88208-1567-44F7-913A-C1841DF8155B}"/>
                  </a:ext>
                </a:extLst>
              </p:cNvPr>
              <p:cNvSpPr txBox="1"/>
              <p:nvPr/>
            </p:nvSpPr>
            <p:spPr>
              <a:xfrm>
                <a:off x="6354569" y="1778000"/>
                <a:ext cx="409998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3" name="object 51">
                <a:extLst>
                  <a:ext uri="{FF2B5EF4-FFF2-40B4-BE49-F238E27FC236}">
                    <a16:creationId xmlns:a16="http://schemas.microsoft.com/office/drawing/2014/main" id="{C9D6345D-7DEF-4136-943D-A4722ACA0380}"/>
                  </a:ext>
                </a:extLst>
              </p:cNvPr>
              <p:cNvSpPr txBox="1"/>
              <p:nvPr/>
            </p:nvSpPr>
            <p:spPr>
              <a:xfrm>
                <a:off x="6457294" y="222169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4" name="object 51">
                <a:extLst>
                  <a:ext uri="{FF2B5EF4-FFF2-40B4-BE49-F238E27FC236}">
                    <a16:creationId xmlns:a16="http://schemas.microsoft.com/office/drawing/2014/main" id="{6270B7F3-70B2-424C-9646-5218E4FA5E82}"/>
                  </a:ext>
                </a:extLst>
              </p:cNvPr>
              <p:cNvSpPr txBox="1"/>
              <p:nvPr/>
            </p:nvSpPr>
            <p:spPr>
              <a:xfrm>
                <a:off x="6457294" y="2665388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5" name="object 51">
                <a:extLst>
                  <a:ext uri="{FF2B5EF4-FFF2-40B4-BE49-F238E27FC236}">
                    <a16:creationId xmlns:a16="http://schemas.microsoft.com/office/drawing/2014/main" id="{6C9CFF28-D163-4876-83AE-ABF734B77DBD}"/>
                  </a:ext>
                </a:extLst>
              </p:cNvPr>
              <p:cNvSpPr txBox="1"/>
              <p:nvPr/>
            </p:nvSpPr>
            <p:spPr>
              <a:xfrm>
                <a:off x="6457294" y="3100415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6" name="object 51">
                <a:extLst>
                  <a:ext uri="{FF2B5EF4-FFF2-40B4-BE49-F238E27FC236}">
                    <a16:creationId xmlns:a16="http://schemas.microsoft.com/office/drawing/2014/main" id="{CA7F5A6A-3F0D-4EC5-B0DD-0CD06AB052A7}"/>
                  </a:ext>
                </a:extLst>
              </p:cNvPr>
              <p:cNvSpPr txBox="1"/>
              <p:nvPr/>
            </p:nvSpPr>
            <p:spPr>
              <a:xfrm>
                <a:off x="6457294" y="3540531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7" name="object 51">
                <a:extLst>
                  <a:ext uri="{FF2B5EF4-FFF2-40B4-BE49-F238E27FC236}">
                    <a16:creationId xmlns:a16="http://schemas.microsoft.com/office/drawing/2014/main" id="{EF7E0D0A-F5F0-4389-8402-536FB3B33E74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28" name="object 51">
                <a:extLst>
                  <a:ext uri="{FF2B5EF4-FFF2-40B4-BE49-F238E27FC236}">
                    <a16:creationId xmlns:a16="http://schemas.microsoft.com/office/drawing/2014/main" id="{530AFA35-CE95-4F73-8E9E-F812FC5BF3F4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29" name="Gerade Verbindung 133">
                <a:extLst>
                  <a:ext uri="{FF2B5EF4-FFF2-40B4-BE49-F238E27FC236}">
                    <a16:creationId xmlns:a16="http://schemas.microsoft.com/office/drawing/2014/main" id="{C9A4DA3E-0A29-4A99-8398-01D23D3337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134">
                <a:extLst>
                  <a:ext uri="{FF2B5EF4-FFF2-40B4-BE49-F238E27FC236}">
                    <a16:creationId xmlns:a16="http://schemas.microsoft.com/office/drawing/2014/main" id="{C430ECCC-169B-420C-8ED2-B59295CF05AF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135">
                <a:extLst>
                  <a:ext uri="{FF2B5EF4-FFF2-40B4-BE49-F238E27FC236}">
                    <a16:creationId xmlns:a16="http://schemas.microsoft.com/office/drawing/2014/main" id="{2669C5E6-29F2-44A9-A6CB-38387A54E378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bject 51">
                <a:extLst>
                  <a:ext uri="{FF2B5EF4-FFF2-40B4-BE49-F238E27FC236}">
                    <a16:creationId xmlns:a16="http://schemas.microsoft.com/office/drawing/2014/main" id="{EBF80141-5BDA-438E-86A7-099C3F42072D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3" name="object 51">
                <a:extLst>
                  <a:ext uri="{FF2B5EF4-FFF2-40B4-BE49-F238E27FC236}">
                    <a16:creationId xmlns:a16="http://schemas.microsoft.com/office/drawing/2014/main" id="{9DA9E749-9400-4479-95E8-049CEB4DAC7C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4" name="object 51">
                <a:extLst>
                  <a:ext uri="{FF2B5EF4-FFF2-40B4-BE49-F238E27FC236}">
                    <a16:creationId xmlns:a16="http://schemas.microsoft.com/office/drawing/2014/main" id="{105813FA-0531-4D06-8B29-C614ECF6235D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5" name="object 51">
                <a:extLst>
                  <a:ext uri="{FF2B5EF4-FFF2-40B4-BE49-F238E27FC236}">
                    <a16:creationId xmlns:a16="http://schemas.microsoft.com/office/drawing/2014/main" id="{5B82F597-EF09-4B90-9C33-FFA5A6322563}"/>
                  </a:ext>
                </a:extLst>
              </p:cNvPr>
              <p:cNvSpPr txBox="1"/>
              <p:nvPr/>
            </p:nvSpPr>
            <p:spPr>
              <a:xfrm>
                <a:off x="8392037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6" name="object 51">
                <a:extLst>
                  <a:ext uri="{FF2B5EF4-FFF2-40B4-BE49-F238E27FC236}">
                    <a16:creationId xmlns:a16="http://schemas.microsoft.com/office/drawing/2014/main" id="{03394F8B-1F2B-4BBF-929A-63BF0021C519}"/>
                  </a:ext>
                </a:extLst>
              </p:cNvPr>
              <p:cNvSpPr txBox="1"/>
              <p:nvPr/>
            </p:nvSpPr>
            <p:spPr>
              <a:xfrm>
                <a:off x="8814583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37" name="Gerade Verbindung 152">
                <a:extLst>
                  <a:ext uri="{FF2B5EF4-FFF2-40B4-BE49-F238E27FC236}">
                    <a16:creationId xmlns:a16="http://schemas.microsoft.com/office/drawing/2014/main" id="{C2AF0277-A7E6-486D-9463-BE9F2E9FD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153">
                <a:extLst>
                  <a:ext uri="{FF2B5EF4-FFF2-40B4-BE49-F238E27FC236}">
                    <a16:creationId xmlns:a16="http://schemas.microsoft.com/office/drawing/2014/main" id="{15B6270B-E4E6-411B-823D-6E79B60DD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154">
                <a:extLst>
                  <a:ext uri="{FF2B5EF4-FFF2-40B4-BE49-F238E27FC236}">
                    <a16:creationId xmlns:a16="http://schemas.microsoft.com/office/drawing/2014/main" id="{71A49028-CF88-41C3-AFDC-AAEB9ACD8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155">
                <a:extLst>
                  <a:ext uri="{FF2B5EF4-FFF2-40B4-BE49-F238E27FC236}">
                    <a16:creationId xmlns:a16="http://schemas.microsoft.com/office/drawing/2014/main" id="{9BE62AAF-AE07-4029-812B-DCDD0CA7A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156">
                <a:extLst>
                  <a:ext uri="{FF2B5EF4-FFF2-40B4-BE49-F238E27FC236}">
                    <a16:creationId xmlns:a16="http://schemas.microsoft.com/office/drawing/2014/main" id="{B0EAAAE5-1FA8-4D9D-BAC6-976E7952E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157">
                <a:extLst>
                  <a:ext uri="{FF2B5EF4-FFF2-40B4-BE49-F238E27FC236}">
                    <a16:creationId xmlns:a16="http://schemas.microsoft.com/office/drawing/2014/main" id="{842F4425-6340-411C-B105-3353EAF161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158">
                <a:extLst>
                  <a:ext uri="{FF2B5EF4-FFF2-40B4-BE49-F238E27FC236}">
                    <a16:creationId xmlns:a16="http://schemas.microsoft.com/office/drawing/2014/main" id="{FA78442A-759A-41EC-9272-616B565D9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159">
                <a:extLst>
                  <a:ext uri="{FF2B5EF4-FFF2-40B4-BE49-F238E27FC236}">
                    <a16:creationId xmlns:a16="http://schemas.microsoft.com/office/drawing/2014/main" id="{8827FB4B-F630-410B-9FDC-251E7CDFCE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160">
                <a:extLst>
                  <a:ext uri="{FF2B5EF4-FFF2-40B4-BE49-F238E27FC236}">
                    <a16:creationId xmlns:a16="http://schemas.microsoft.com/office/drawing/2014/main" id="{6BCF317E-B6EF-407E-9C5B-233D07BBEA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8F889C89-B10A-4619-8D3E-92F9A8D39760}"/>
                  </a:ext>
                </a:extLst>
              </p:cNvPr>
              <p:cNvSpPr txBox="1"/>
              <p:nvPr/>
            </p:nvSpPr>
            <p:spPr>
              <a:xfrm>
                <a:off x="9237067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7" name="object 51">
                <a:extLst>
                  <a:ext uri="{FF2B5EF4-FFF2-40B4-BE49-F238E27FC236}">
                    <a16:creationId xmlns:a16="http://schemas.microsoft.com/office/drawing/2014/main" id="{D03AF714-A2CC-4739-A1FF-93BFC23FD38F}"/>
                  </a:ext>
                </a:extLst>
              </p:cNvPr>
              <p:cNvSpPr txBox="1"/>
              <p:nvPr/>
            </p:nvSpPr>
            <p:spPr>
              <a:xfrm>
                <a:off x="9670406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8" name="object 51">
                <a:extLst>
                  <a:ext uri="{FF2B5EF4-FFF2-40B4-BE49-F238E27FC236}">
                    <a16:creationId xmlns:a16="http://schemas.microsoft.com/office/drawing/2014/main" id="{87357E03-4A58-4DAA-9FBC-A726531D2E3F}"/>
                  </a:ext>
                </a:extLst>
              </p:cNvPr>
              <p:cNvSpPr txBox="1"/>
              <p:nvPr/>
            </p:nvSpPr>
            <p:spPr>
              <a:xfrm>
                <a:off x="10093022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9" name="object 51">
                <a:extLst>
                  <a:ext uri="{FF2B5EF4-FFF2-40B4-BE49-F238E27FC236}">
                    <a16:creationId xmlns:a16="http://schemas.microsoft.com/office/drawing/2014/main" id="{C17C99EB-8523-4EB9-93D8-FCDB9F30DEAC}"/>
                  </a:ext>
                </a:extLst>
              </p:cNvPr>
              <p:cNvSpPr txBox="1"/>
              <p:nvPr/>
            </p:nvSpPr>
            <p:spPr>
              <a:xfrm>
                <a:off x="1050972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50" name="object 51">
                <a:extLst>
                  <a:ext uri="{FF2B5EF4-FFF2-40B4-BE49-F238E27FC236}">
                    <a16:creationId xmlns:a16="http://schemas.microsoft.com/office/drawing/2014/main" id="{69494CB4-616E-488A-A358-758AAFF10C47}"/>
                  </a:ext>
                </a:extLst>
              </p:cNvPr>
              <p:cNvSpPr txBox="1"/>
              <p:nvPr/>
            </p:nvSpPr>
            <p:spPr>
              <a:xfrm>
                <a:off x="10943730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51" name="object 51">
                <a:extLst>
                  <a:ext uri="{FF2B5EF4-FFF2-40B4-BE49-F238E27FC236}">
                    <a16:creationId xmlns:a16="http://schemas.microsoft.com/office/drawing/2014/main" id="{C06C864F-C6EC-49CF-80B6-5FE4563354A8}"/>
                  </a:ext>
                </a:extLst>
              </p:cNvPr>
              <p:cNvSpPr txBox="1"/>
              <p:nvPr/>
            </p:nvSpPr>
            <p:spPr>
              <a:xfrm>
                <a:off x="1136309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1000">
                  <a:cs typeface="Trebuchet MS"/>
                </a:endParaRPr>
              </a:p>
            </p:txBody>
          </p:sp>
        </p:grpSp>
        <p:cxnSp>
          <p:nvCxnSpPr>
            <p:cNvPr id="53" name="Gerade Verbindung 160">
              <a:extLst>
                <a:ext uri="{FF2B5EF4-FFF2-40B4-BE49-F238E27FC236}">
                  <a16:creationId xmlns:a16="http://schemas.microsoft.com/office/drawing/2014/main" id="{EC7E9287-8EC2-4907-BD94-C07CD10C72AB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24">
              <a:extLst>
                <a:ext uri="{FF2B5EF4-FFF2-40B4-BE49-F238E27FC236}">
                  <a16:creationId xmlns:a16="http://schemas.microsoft.com/office/drawing/2014/main" id="{80CC67C1-FD49-42CB-9B13-E323028C4EF7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24">
              <a:extLst>
                <a:ext uri="{FF2B5EF4-FFF2-40B4-BE49-F238E27FC236}">
                  <a16:creationId xmlns:a16="http://schemas.microsoft.com/office/drawing/2014/main" id="{5D7DB7FF-545E-4B75-B884-098CC7F7E337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24">
              <a:extLst>
                <a:ext uri="{FF2B5EF4-FFF2-40B4-BE49-F238E27FC236}">
                  <a16:creationId xmlns:a16="http://schemas.microsoft.com/office/drawing/2014/main" id="{6D2A655E-3719-4994-A9A1-77660FA52D62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24">
              <a:extLst>
                <a:ext uri="{FF2B5EF4-FFF2-40B4-BE49-F238E27FC236}">
                  <a16:creationId xmlns:a16="http://schemas.microsoft.com/office/drawing/2014/main" id="{E6F5E171-9F6B-4063-AB5F-D2045A0F852C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24">
              <a:extLst>
                <a:ext uri="{FF2B5EF4-FFF2-40B4-BE49-F238E27FC236}">
                  <a16:creationId xmlns:a16="http://schemas.microsoft.com/office/drawing/2014/main" id="{FC3CA09D-1BE3-49DB-BBBA-AD39B007510C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91FA3C39-ECBF-4E71-B316-A1279B995C33}"/>
                </a:ext>
              </a:extLst>
            </p:cNvPr>
            <p:cNvSpPr txBox="1"/>
            <p:nvPr/>
          </p:nvSpPr>
          <p:spPr>
            <a:xfrm>
              <a:off x="911360" y="4538621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62" name="object 51">
              <a:extLst>
                <a:ext uri="{FF2B5EF4-FFF2-40B4-BE49-F238E27FC236}">
                  <a16:creationId xmlns:a16="http://schemas.microsoft.com/office/drawing/2014/main" id="{95690AF9-0386-4D7C-8D4E-0A58CC385F1F}"/>
                </a:ext>
              </a:extLst>
            </p:cNvPr>
            <p:cNvSpPr txBox="1"/>
            <p:nvPr/>
          </p:nvSpPr>
          <p:spPr>
            <a:xfrm>
              <a:off x="911360" y="4082049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63" name="object 51">
              <a:extLst>
                <a:ext uri="{FF2B5EF4-FFF2-40B4-BE49-F238E27FC236}">
                  <a16:creationId xmlns:a16="http://schemas.microsoft.com/office/drawing/2014/main" id="{0DCA2F75-A146-4BEC-AEE0-024DFE644D88}"/>
                </a:ext>
              </a:extLst>
            </p:cNvPr>
            <p:cNvSpPr txBox="1"/>
            <p:nvPr/>
          </p:nvSpPr>
          <p:spPr>
            <a:xfrm>
              <a:off x="911360" y="3612205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64" name="object 51">
              <a:extLst>
                <a:ext uri="{FF2B5EF4-FFF2-40B4-BE49-F238E27FC236}">
                  <a16:creationId xmlns:a16="http://schemas.microsoft.com/office/drawing/2014/main" id="{1D9E6172-076E-4C63-B9BD-E881BADF8407}"/>
                </a:ext>
              </a:extLst>
            </p:cNvPr>
            <p:cNvSpPr txBox="1"/>
            <p:nvPr/>
          </p:nvSpPr>
          <p:spPr>
            <a:xfrm>
              <a:off x="911360" y="314848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65" name="object 51">
              <a:extLst>
                <a:ext uri="{FF2B5EF4-FFF2-40B4-BE49-F238E27FC236}">
                  <a16:creationId xmlns:a16="http://schemas.microsoft.com/office/drawing/2014/main" id="{6101DF63-66A5-4198-BD9A-DE9CABAF4E3A}"/>
                </a:ext>
              </a:extLst>
            </p:cNvPr>
            <p:cNvSpPr txBox="1"/>
            <p:nvPr/>
          </p:nvSpPr>
          <p:spPr>
            <a:xfrm>
              <a:off x="911360" y="267620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66" name="object 51">
              <a:extLst>
                <a:ext uri="{FF2B5EF4-FFF2-40B4-BE49-F238E27FC236}">
                  <a16:creationId xmlns:a16="http://schemas.microsoft.com/office/drawing/2014/main" id="{14F9E44A-3279-4B62-8872-1BFCB4CFF6A5}"/>
                </a:ext>
              </a:extLst>
            </p:cNvPr>
            <p:cNvSpPr txBox="1"/>
            <p:nvPr/>
          </p:nvSpPr>
          <p:spPr>
            <a:xfrm>
              <a:off x="4488700" y="4904904"/>
              <a:ext cx="15997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22C9585-CABB-47F4-A17C-7F92347DB7C1}"/>
              </a:ext>
            </a:extLst>
          </p:cNvPr>
          <p:cNvGrpSpPr/>
          <p:nvPr/>
        </p:nvGrpSpPr>
        <p:grpSpPr>
          <a:xfrm>
            <a:off x="6911458" y="2565981"/>
            <a:ext cx="3900796" cy="2897479"/>
            <a:chOff x="747878" y="2412252"/>
            <a:chExt cx="3900796" cy="289747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42BB1CA-DF20-4DFC-9295-26B68505D64F}"/>
                </a:ext>
              </a:extLst>
            </p:cNvPr>
            <p:cNvGrpSpPr/>
            <p:nvPr/>
          </p:nvGrpSpPr>
          <p:grpSpPr>
            <a:xfrm>
              <a:off x="747878" y="2412252"/>
              <a:ext cx="3836041" cy="2897479"/>
              <a:chOff x="6209280" y="1778000"/>
              <a:chExt cx="5645065" cy="2713052"/>
            </a:xfrm>
          </p:grpSpPr>
          <p:sp>
            <p:nvSpPr>
              <p:cNvPr id="82" name="object 8">
                <a:extLst>
                  <a:ext uri="{FF2B5EF4-FFF2-40B4-BE49-F238E27FC236}">
                    <a16:creationId xmlns:a16="http://schemas.microsoft.com/office/drawing/2014/main" id="{A3F5122E-CC3C-4B53-8B21-26F3B5B2E9E1}"/>
                  </a:ext>
                </a:extLst>
              </p:cNvPr>
              <p:cNvSpPr txBox="1"/>
              <p:nvPr/>
            </p:nvSpPr>
            <p:spPr>
              <a:xfrm>
                <a:off x="6209280" y="2050734"/>
                <a:ext cx="271752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OS</a:t>
                </a:r>
                <a:r>
                  <a:rPr lang="de-DE" sz="12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200" baseline="25000">
                  <a:cs typeface="Trebuchet MS"/>
                </a:endParaRPr>
              </a:p>
            </p:txBody>
          </p:sp>
          <p:sp>
            <p:nvSpPr>
              <p:cNvPr id="83" name="object 53">
                <a:extLst>
                  <a:ext uri="{FF2B5EF4-FFF2-40B4-BE49-F238E27FC236}">
                    <a16:creationId xmlns:a16="http://schemas.microsoft.com/office/drawing/2014/main" id="{265F9E08-58D4-47CE-AD5B-7F979ED7977B}"/>
                  </a:ext>
                </a:extLst>
              </p:cNvPr>
              <p:cNvSpPr txBox="1"/>
              <p:nvPr/>
            </p:nvSpPr>
            <p:spPr>
              <a:xfrm>
                <a:off x="8646655" y="4279715"/>
                <a:ext cx="1569715" cy="211337"/>
              </a:xfrm>
              <a:prstGeom prst="rect">
                <a:avLst/>
              </a:prstGeom>
            </p:spPr>
            <p:txBody>
              <a:bodyPr vert="horz" wrap="square" lIns="0" tIns="40640" rIns="0" bIns="0" rtlCol="0" anchor="t">
                <a:spAutoFit/>
              </a:bodyPr>
              <a:lstStyle/>
              <a:p>
                <a:pPr marL="15875">
                  <a:spcBef>
                    <a:spcPts val="270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Time (m</a:t>
                </a:r>
                <a:r>
                  <a:rPr sz="1200" b="1" spc="-5">
                    <a:solidFill>
                      <a:srgbClr val="585353"/>
                    </a:solidFill>
                    <a:cs typeface="Trebuchet MS"/>
                  </a:rPr>
                  <a:t>onths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)</a:t>
                </a:r>
                <a:endParaRPr sz="1200">
                  <a:cs typeface="Trebuchet MS"/>
                </a:endParaRPr>
              </a:p>
            </p:txBody>
          </p:sp>
          <p:cxnSp>
            <p:nvCxnSpPr>
              <p:cNvPr id="84" name="Gerade Verbindung 120">
                <a:extLst>
                  <a:ext uri="{FF2B5EF4-FFF2-40B4-BE49-F238E27FC236}">
                    <a16:creationId xmlns:a16="http://schemas.microsoft.com/office/drawing/2014/main" id="{0945DCA5-5B71-4F3E-BBB2-072A0DB892DC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121">
                <a:extLst>
                  <a:ext uri="{FF2B5EF4-FFF2-40B4-BE49-F238E27FC236}">
                    <a16:creationId xmlns:a16="http://schemas.microsoft.com/office/drawing/2014/main" id="{8694EF61-87D0-4F61-9FEB-2B94066B5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122">
                <a:extLst>
                  <a:ext uri="{FF2B5EF4-FFF2-40B4-BE49-F238E27FC236}">
                    <a16:creationId xmlns:a16="http://schemas.microsoft.com/office/drawing/2014/main" id="{B71C0C4E-7714-4CDF-9C25-1F98B5A09EC8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123">
                <a:extLst>
                  <a:ext uri="{FF2B5EF4-FFF2-40B4-BE49-F238E27FC236}">
                    <a16:creationId xmlns:a16="http://schemas.microsoft.com/office/drawing/2014/main" id="{67190AA4-6780-45D2-8F62-B2FE3031E829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124">
                <a:extLst>
                  <a:ext uri="{FF2B5EF4-FFF2-40B4-BE49-F238E27FC236}">
                    <a16:creationId xmlns:a16="http://schemas.microsoft.com/office/drawing/2014/main" id="{67932309-FBEF-4F0D-8F70-7D994BB3087D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125">
                <a:extLst>
                  <a:ext uri="{FF2B5EF4-FFF2-40B4-BE49-F238E27FC236}">
                    <a16:creationId xmlns:a16="http://schemas.microsoft.com/office/drawing/2014/main" id="{CFA9B018-5CCE-44B4-870E-6A48D62662AD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bject 51">
                <a:extLst>
                  <a:ext uri="{FF2B5EF4-FFF2-40B4-BE49-F238E27FC236}">
                    <a16:creationId xmlns:a16="http://schemas.microsoft.com/office/drawing/2014/main" id="{325BF346-B9A3-4272-A55B-901E61816C14}"/>
                  </a:ext>
                </a:extLst>
              </p:cNvPr>
              <p:cNvSpPr txBox="1"/>
              <p:nvPr/>
            </p:nvSpPr>
            <p:spPr>
              <a:xfrm>
                <a:off x="6354569" y="1778000"/>
                <a:ext cx="409998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1" name="object 51">
                <a:extLst>
                  <a:ext uri="{FF2B5EF4-FFF2-40B4-BE49-F238E27FC236}">
                    <a16:creationId xmlns:a16="http://schemas.microsoft.com/office/drawing/2014/main" id="{2210D38F-C49E-4608-9762-0BC569FD0C48}"/>
                  </a:ext>
                </a:extLst>
              </p:cNvPr>
              <p:cNvSpPr txBox="1"/>
              <p:nvPr/>
            </p:nvSpPr>
            <p:spPr>
              <a:xfrm>
                <a:off x="6457294" y="222169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2" name="object 51">
                <a:extLst>
                  <a:ext uri="{FF2B5EF4-FFF2-40B4-BE49-F238E27FC236}">
                    <a16:creationId xmlns:a16="http://schemas.microsoft.com/office/drawing/2014/main" id="{71640432-6045-4E91-80D9-1C2AD7A9AAC5}"/>
                  </a:ext>
                </a:extLst>
              </p:cNvPr>
              <p:cNvSpPr txBox="1"/>
              <p:nvPr/>
            </p:nvSpPr>
            <p:spPr>
              <a:xfrm>
                <a:off x="6457294" y="2665388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3" name="object 51">
                <a:extLst>
                  <a:ext uri="{FF2B5EF4-FFF2-40B4-BE49-F238E27FC236}">
                    <a16:creationId xmlns:a16="http://schemas.microsoft.com/office/drawing/2014/main" id="{0AE79A7B-5ACC-4B27-8A3B-7AE31A51B125}"/>
                  </a:ext>
                </a:extLst>
              </p:cNvPr>
              <p:cNvSpPr txBox="1"/>
              <p:nvPr/>
            </p:nvSpPr>
            <p:spPr>
              <a:xfrm>
                <a:off x="6457294" y="3100415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4" name="object 51">
                <a:extLst>
                  <a:ext uri="{FF2B5EF4-FFF2-40B4-BE49-F238E27FC236}">
                    <a16:creationId xmlns:a16="http://schemas.microsoft.com/office/drawing/2014/main" id="{264F3755-75A2-4605-B442-13DE20F88D3A}"/>
                  </a:ext>
                </a:extLst>
              </p:cNvPr>
              <p:cNvSpPr txBox="1"/>
              <p:nvPr/>
            </p:nvSpPr>
            <p:spPr>
              <a:xfrm>
                <a:off x="6457294" y="3540531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5" name="object 51">
                <a:extLst>
                  <a:ext uri="{FF2B5EF4-FFF2-40B4-BE49-F238E27FC236}">
                    <a16:creationId xmlns:a16="http://schemas.microsoft.com/office/drawing/2014/main" id="{D884F05B-D044-453C-BE38-98B245C82A7E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6" name="object 51">
                <a:extLst>
                  <a:ext uri="{FF2B5EF4-FFF2-40B4-BE49-F238E27FC236}">
                    <a16:creationId xmlns:a16="http://schemas.microsoft.com/office/drawing/2014/main" id="{96D6028B-A8CB-40CF-8D39-6043DEF5D429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97" name="Gerade Verbindung 133">
                <a:extLst>
                  <a:ext uri="{FF2B5EF4-FFF2-40B4-BE49-F238E27FC236}">
                    <a16:creationId xmlns:a16="http://schemas.microsoft.com/office/drawing/2014/main" id="{1F1BF1B0-1335-4E76-9E19-9153F405F6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134">
                <a:extLst>
                  <a:ext uri="{FF2B5EF4-FFF2-40B4-BE49-F238E27FC236}">
                    <a16:creationId xmlns:a16="http://schemas.microsoft.com/office/drawing/2014/main" id="{389A47D7-DABD-4D9B-826E-2A3F94C23582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135">
                <a:extLst>
                  <a:ext uri="{FF2B5EF4-FFF2-40B4-BE49-F238E27FC236}">
                    <a16:creationId xmlns:a16="http://schemas.microsoft.com/office/drawing/2014/main" id="{2DDE1AB9-E70F-407C-96BA-3C78D39CB69B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bject 51">
                <a:extLst>
                  <a:ext uri="{FF2B5EF4-FFF2-40B4-BE49-F238E27FC236}">
                    <a16:creationId xmlns:a16="http://schemas.microsoft.com/office/drawing/2014/main" id="{52029031-1045-4822-8740-5AA26CC13E36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1" name="object 51">
                <a:extLst>
                  <a:ext uri="{FF2B5EF4-FFF2-40B4-BE49-F238E27FC236}">
                    <a16:creationId xmlns:a16="http://schemas.microsoft.com/office/drawing/2014/main" id="{96A31A32-EB70-48D3-A609-FC840438DFC2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2" name="object 51">
                <a:extLst>
                  <a:ext uri="{FF2B5EF4-FFF2-40B4-BE49-F238E27FC236}">
                    <a16:creationId xmlns:a16="http://schemas.microsoft.com/office/drawing/2014/main" id="{47B9AA5E-8181-493F-A767-C32376A2DCE0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3" name="object 51">
                <a:extLst>
                  <a:ext uri="{FF2B5EF4-FFF2-40B4-BE49-F238E27FC236}">
                    <a16:creationId xmlns:a16="http://schemas.microsoft.com/office/drawing/2014/main" id="{B79877EF-F782-4384-9D71-D9DC79C4AFA4}"/>
                  </a:ext>
                </a:extLst>
              </p:cNvPr>
              <p:cNvSpPr txBox="1"/>
              <p:nvPr/>
            </p:nvSpPr>
            <p:spPr>
              <a:xfrm>
                <a:off x="8392037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4" name="object 51">
                <a:extLst>
                  <a:ext uri="{FF2B5EF4-FFF2-40B4-BE49-F238E27FC236}">
                    <a16:creationId xmlns:a16="http://schemas.microsoft.com/office/drawing/2014/main" id="{02188F0B-7300-475A-969B-914BF6C48856}"/>
                  </a:ext>
                </a:extLst>
              </p:cNvPr>
              <p:cNvSpPr txBox="1"/>
              <p:nvPr/>
            </p:nvSpPr>
            <p:spPr>
              <a:xfrm>
                <a:off x="8814583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105" name="Gerade Verbindung 152">
                <a:extLst>
                  <a:ext uri="{FF2B5EF4-FFF2-40B4-BE49-F238E27FC236}">
                    <a16:creationId xmlns:a16="http://schemas.microsoft.com/office/drawing/2014/main" id="{2AAC5358-3585-4575-A23B-9F53F644B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53">
                <a:extLst>
                  <a:ext uri="{FF2B5EF4-FFF2-40B4-BE49-F238E27FC236}">
                    <a16:creationId xmlns:a16="http://schemas.microsoft.com/office/drawing/2014/main" id="{C489F633-D7E3-4ED6-84E4-1FE6096BF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54">
                <a:extLst>
                  <a:ext uri="{FF2B5EF4-FFF2-40B4-BE49-F238E27FC236}">
                    <a16:creationId xmlns:a16="http://schemas.microsoft.com/office/drawing/2014/main" id="{329964DA-579B-4C68-BB86-E9EBF70A25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55">
                <a:extLst>
                  <a:ext uri="{FF2B5EF4-FFF2-40B4-BE49-F238E27FC236}">
                    <a16:creationId xmlns:a16="http://schemas.microsoft.com/office/drawing/2014/main" id="{C56E8EA9-2928-4D5C-8B3C-030ADD94E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156">
                <a:extLst>
                  <a:ext uri="{FF2B5EF4-FFF2-40B4-BE49-F238E27FC236}">
                    <a16:creationId xmlns:a16="http://schemas.microsoft.com/office/drawing/2014/main" id="{F949FD1E-517E-4C5E-9645-E9431AEE5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57">
                <a:extLst>
                  <a:ext uri="{FF2B5EF4-FFF2-40B4-BE49-F238E27FC236}">
                    <a16:creationId xmlns:a16="http://schemas.microsoft.com/office/drawing/2014/main" id="{58E8632E-49CA-4ABA-AC58-C05AD3FF95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58">
                <a:extLst>
                  <a:ext uri="{FF2B5EF4-FFF2-40B4-BE49-F238E27FC236}">
                    <a16:creationId xmlns:a16="http://schemas.microsoft.com/office/drawing/2014/main" id="{FAD7A131-51D4-4CA4-8ED6-38502DA04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59">
                <a:extLst>
                  <a:ext uri="{FF2B5EF4-FFF2-40B4-BE49-F238E27FC236}">
                    <a16:creationId xmlns:a16="http://schemas.microsoft.com/office/drawing/2014/main" id="{52B3346A-B8B9-4B4C-BCD9-86647F480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60">
                <a:extLst>
                  <a:ext uri="{FF2B5EF4-FFF2-40B4-BE49-F238E27FC236}">
                    <a16:creationId xmlns:a16="http://schemas.microsoft.com/office/drawing/2014/main" id="{DF8D5B56-FEC8-43DE-A2D0-36BFC9DE9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bject 51">
                <a:extLst>
                  <a:ext uri="{FF2B5EF4-FFF2-40B4-BE49-F238E27FC236}">
                    <a16:creationId xmlns:a16="http://schemas.microsoft.com/office/drawing/2014/main" id="{ED878F6C-C011-45D3-9653-487AD4778CC2}"/>
                  </a:ext>
                </a:extLst>
              </p:cNvPr>
              <p:cNvSpPr txBox="1"/>
              <p:nvPr/>
            </p:nvSpPr>
            <p:spPr>
              <a:xfrm>
                <a:off x="9237067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5" name="object 51">
                <a:extLst>
                  <a:ext uri="{FF2B5EF4-FFF2-40B4-BE49-F238E27FC236}">
                    <a16:creationId xmlns:a16="http://schemas.microsoft.com/office/drawing/2014/main" id="{2D862B82-206E-4937-B921-D183448CB766}"/>
                  </a:ext>
                </a:extLst>
              </p:cNvPr>
              <p:cNvSpPr txBox="1"/>
              <p:nvPr/>
            </p:nvSpPr>
            <p:spPr>
              <a:xfrm>
                <a:off x="9670406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6" name="object 51">
                <a:extLst>
                  <a:ext uri="{FF2B5EF4-FFF2-40B4-BE49-F238E27FC236}">
                    <a16:creationId xmlns:a16="http://schemas.microsoft.com/office/drawing/2014/main" id="{C502F572-4B34-4AEC-8550-38CBEF4184E4}"/>
                  </a:ext>
                </a:extLst>
              </p:cNvPr>
              <p:cNvSpPr txBox="1"/>
              <p:nvPr/>
            </p:nvSpPr>
            <p:spPr>
              <a:xfrm>
                <a:off x="10093022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7" name="object 51">
                <a:extLst>
                  <a:ext uri="{FF2B5EF4-FFF2-40B4-BE49-F238E27FC236}">
                    <a16:creationId xmlns:a16="http://schemas.microsoft.com/office/drawing/2014/main" id="{E7CD9092-281E-4E76-B912-1709602E6E10}"/>
                  </a:ext>
                </a:extLst>
              </p:cNvPr>
              <p:cNvSpPr txBox="1"/>
              <p:nvPr/>
            </p:nvSpPr>
            <p:spPr>
              <a:xfrm>
                <a:off x="1050972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8" name="object 51">
                <a:extLst>
                  <a:ext uri="{FF2B5EF4-FFF2-40B4-BE49-F238E27FC236}">
                    <a16:creationId xmlns:a16="http://schemas.microsoft.com/office/drawing/2014/main" id="{5782377F-9F91-422B-85BC-7A2D43BF53D6}"/>
                  </a:ext>
                </a:extLst>
              </p:cNvPr>
              <p:cNvSpPr txBox="1"/>
              <p:nvPr/>
            </p:nvSpPr>
            <p:spPr>
              <a:xfrm>
                <a:off x="10943730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9" name="object 51">
                <a:extLst>
                  <a:ext uri="{FF2B5EF4-FFF2-40B4-BE49-F238E27FC236}">
                    <a16:creationId xmlns:a16="http://schemas.microsoft.com/office/drawing/2014/main" id="{04F48DF5-8F46-4F14-A21E-87CDE76AE5CA}"/>
                  </a:ext>
                </a:extLst>
              </p:cNvPr>
              <p:cNvSpPr txBox="1"/>
              <p:nvPr/>
            </p:nvSpPr>
            <p:spPr>
              <a:xfrm>
                <a:off x="1136309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1000">
                  <a:cs typeface="Trebuchet MS"/>
                </a:endParaRPr>
              </a:p>
            </p:txBody>
          </p:sp>
        </p:grpSp>
        <p:cxnSp>
          <p:nvCxnSpPr>
            <p:cNvPr id="70" name="Gerade Verbindung 160">
              <a:extLst>
                <a:ext uri="{FF2B5EF4-FFF2-40B4-BE49-F238E27FC236}">
                  <a16:creationId xmlns:a16="http://schemas.microsoft.com/office/drawing/2014/main" id="{6210E555-D028-4273-93FD-65D13D48D01A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24">
              <a:extLst>
                <a:ext uri="{FF2B5EF4-FFF2-40B4-BE49-F238E27FC236}">
                  <a16:creationId xmlns:a16="http://schemas.microsoft.com/office/drawing/2014/main" id="{80D151F4-437F-44F7-9DC8-C6FE235178DD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124">
              <a:extLst>
                <a:ext uri="{FF2B5EF4-FFF2-40B4-BE49-F238E27FC236}">
                  <a16:creationId xmlns:a16="http://schemas.microsoft.com/office/drawing/2014/main" id="{A4347CB5-075C-4445-A521-F6296B71E9CF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124">
              <a:extLst>
                <a:ext uri="{FF2B5EF4-FFF2-40B4-BE49-F238E27FC236}">
                  <a16:creationId xmlns:a16="http://schemas.microsoft.com/office/drawing/2014/main" id="{EC988B60-F5DD-4738-8F75-BD1A6212F616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24">
              <a:extLst>
                <a:ext uri="{FF2B5EF4-FFF2-40B4-BE49-F238E27FC236}">
                  <a16:creationId xmlns:a16="http://schemas.microsoft.com/office/drawing/2014/main" id="{15AFBC19-9F47-442B-A5D5-1713F8F50B8C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124">
              <a:extLst>
                <a:ext uri="{FF2B5EF4-FFF2-40B4-BE49-F238E27FC236}">
                  <a16:creationId xmlns:a16="http://schemas.microsoft.com/office/drawing/2014/main" id="{F26C034E-F6DD-4EE6-BED8-BF65EEF987C4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bject 51">
              <a:extLst>
                <a:ext uri="{FF2B5EF4-FFF2-40B4-BE49-F238E27FC236}">
                  <a16:creationId xmlns:a16="http://schemas.microsoft.com/office/drawing/2014/main" id="{034FF892-EECA-41A3-8F43-98EC487F4ACE}"/>
                </a:ext>
              </a:extLst>
            </p:cNvPr>
            <p:cNvSpPr txBox="1"/>
            <p:nvPr/>
          </p:nvSpPr>
          <p:spPr>
            <a:xfrm>
              <a:off x="911360" y="4538621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77" name="object 51">
              <a:extLst>
                <a:ext uri="{FF2B5EF4-FFF2-40B4-BE49-F238E27FC236}">
                  <a16:creationId xmlns:a16="http://schemas.microsoft.com/office/drawing/2014/main" id="{5603A95F-17C9-48F5-AD24-A0FECEFA0E7F}"/>
                </a:ext>
              </a:extLst>
            </p:cNvPr>
            <p:cNvSpPr txBox="1"/>
            <p:nvPr/>
          </p:nvSpPr>
          <p:spPr>
            <a:xfrm>
              <a:off x="911360" y="4082049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78" name="object 51">
              <a:extLst>
                <a:ext uri="{FF2B5EF4-FFF2-40B4-BE49-F238E27FC236}">
                  <a16:creationId xmlns:a16="http://schemas.microsoft.com/office/drawing/2014/main" id="{F8721932-883F-4590-ACD6-61B7583A6B2B}"/>
                </a:ext>
              </a:extLst>
            </p:cNvPr>
            <p:cNvSpPr txBox="1"/>
            <p:nvPr/>
          </p:nvSpPr>
          <p:spPr>
            <a:xfrm>
              <a:off x="911360" y="3612205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79" name="object 51">
              <a:extLst>
                <a:ext uri="{FF2B5EF4-FFF2-40B4-BE49-F238E27FC236}">
                  <a16:creationId xmlns:a16="http://schemas.microsoft.com/office/drawing/2014/main" id="{F076BC4F-87BF-4F9B-B68E-536596A50B7D}"/>
                </a:ext>
              </a:extLst>
            </p:cNvPr>
            <p:cNvSpPr txBox="1"/>
            <p:nvPr/>
          </p:nvSpPr>
          <p:spPr>
            <a:xfrm>
              <a:off x="911360" y="314848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80" name="object 51">
              <a:extLst>
                <a:ext uri="{FF2B5EF4-FFF2-40B4-BE49-F238E27FC236}">
                  <a16:creationId xmlns:a16="http://schemas.microsoft.com/office/drawing/2014/main" id="{A5834D21-A361-4BC2-8990-8843304D530B}"/>
                </a:ext>
              </a:extLst>
            </p:cNvPr>
            <p:cNvSpPr txBox="1"/>
            <p:nvPr/>
          </p:nvSpPr>
          <p:spPr>
            <a:xfrm>
              <a:off x="911360" y="267620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81" name="object 51">
              <a:extLst>
                <a:ext uri="{FF2B5EF4-FFF2-40B4-BE49-F238E27FC236}">
                  <a16:creationId xmlns:a16="http://schemas.microsoft.com/office/drawing/2014/main" id="{747F270F-26AD-4FD5-A515-C4CA3E775FBC}"/>
                </a:ext>
              </a:extLst>
            </p:cNvPr>
            <p:cNvSpPr txBox="1"/>
            <p:nvPr/>
          </p:nvSpPr>
          <p:spPr>
            <a:xfrm>
              <a:off x="4488700" y="4904904"/>
              <a:ext cx="15997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</p:grpSp>
      <p:pic>
        <p:nvPicPr>
          <p:cNvPr id="122" name="Graphic 121">
            <a:extLst>
              <a:ext uri="{FF2B5EF4-FFF2-40B4-BE49-F238E27FC236}">
                <a16:creationId xmlns:a16="http://schemas.microsoft.com/office/drawing/2014/main" id="{3A627DE6-A4CB-4C24-9952-6647C3E03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7422" y="2620889"/>
            <a:ext cx="3211321" cy="2299464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7712C40-2B21-4031-BEBD-DA3E07FA00BB}"/>
              </a:ext>
            </a:extLst>
          </p:cNvPr>
          <p:cNvCxnSpPr>
            <a:cxnSpLocks/>
          </p:cNvCxnSpPr>
          <p:nvPr/>
        </p:nvCxnSpPr>
        <p:spPr>
          <a:xfrm flipV="1">
            <a:off x="1613980" y="3834157"/>
            <a:ext cx="3384068" cy="805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Graphic 120">
            <a:extLst>
              <a:ext uri="{FF2B5EF4-FFF2-40B4-BE49-F238E27FC236}">
                <a16:creationId xmlns:a16="http://schemas.microsoft.com/office/drawing/2014/main" id="{15C5E285-5E35-4395-8B97-D7B02D564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3980" y="2675341"/>
            <a:ext cx="3065474" cy="2349649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731B630-B6EC-41C2-975E-197E83FD14DF}"/>
              </a:ext>
            </a:extLst>
          </p:cNvPr>
          <p:cNvCxnSpPr>
            <a:cxnSpLocks/>
          </p:cNvCxnSpPr>
          <p:nvPr/>
        </p:nvCxnSpPr>
        <p:spPr>
          <a:xfrm flipV="1">
            <a:off x="2748445" y="3384239"/>
            <a:ext cx="0" cy="16248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ED2A440-2C4D-496B-999B-7067CEAAE2D0}"/>
              </a:ext>
            </a:extLst>
          </p:cNvPr>
          <p:cNvCxnSpPr>
            <a:cxnSpLocks/>
          </p:cNvCxnSpPr>
          <p:nvPr/>
        </p:nvCxnSpPr>
        <p:spPr>
          <a:xfrm flipV="1">
            <a:off x="3896380" y="3384239"/>
            <a:ext cx="0" cy="162484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8285E11-142B-4109-B001-9F3DEDF3875B}"/>
              </a:ext>
            </a:extLst>
          </p:cNvPr>
          <p:cNvGrpSpPr/>
          <p:nvPr/>
        </p:nvGrpSpPr>
        <p:grpSpPr>
          <a:xfrm>
            <a:off x="7348185" y="3393521"/>
            <a:ext cx="3384068" cy="1624850"/>
            <a:chOff x="3929144" y="3384239"/>
            <a:chExt cx="3384068" cy="162485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2A86627-9705-4CCA-B8C9-444E12749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9144" y="3834157"/>
              <a:ext cx="3384068" cy="805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1347DF-7006-4274-AF98-DDF07554B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609" y="3384239"/>
              <a:ext cx="0" cy="16248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A66B544-3E2E-479D-AC76-191533C69A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544" y="3384239"/>
              <a:ext cx="0" cy="162484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8" name="object 12">
            <a:extLst>
              <a:ext uri="{FF2B5EF4-FFF2-40B4-BE49-F238E27FC236}">
                <a16:creationId xmlns:a16="http://schemas.microsoft.com/office/drawing/2014/main" id="{BD958160-DB33-4B01-ABF1-BC8E878BE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61045"/>
              </p:ext>
            </p:extLst>
          </p:nvPr>
        </p:nvGraphicFramePr>
        <p:xfrm>
          <a:off x="407988" y="5558934"/>
          <a:ext cx="4844946" cy="65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472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/>
                        <a:t>No. at risk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15461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Pembro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143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134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119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96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78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61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51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29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16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7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3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143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124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99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70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48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34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24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9" name="object 12">
            <a:extLst>
              <a:ext uri="{FF2B5EF4-FFF2-40B4-BE49-F238E27FC236}">
                <a16:creationId xmlns:a16="http://schemas.microsoft.com/office/drawing/2014/main" id="{C8CF5632-7364-4C59-A1AF-7B1F47356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54079"/>
              </p:ext>
            </p:extLst>
          </p:nvPr>
        </p:nvGraphicFramePr>
        <p:xfrm>
          <a:off x="6200928" y="5553075"/>
          <a:ext cx="4768300" cy="65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4871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/>
                        <a:t>No. at risk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Pembro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274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258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221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175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139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111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89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60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27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14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6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274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247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203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146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103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75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57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34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23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C5B91AC9-24A6-4523-9475-6CFD9802AB8B}"/>
              </a:ext>
            </a:extLst>
          </p:cNvPr>
          <p:cNvSpPr txBox="1"/>
          <p:nvPr/>
        </p:nvSpPr>
        <p:spPr>
          <a:xfrm>
            <a:off x="4491759" y="3600613"/>
            <a:ext cx="152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Median (95% CI)</a:t>
            </a:r>
          </a:p>
          <a:p>
            <a:pPr algn="ctr"/>
            <a:r>
              <a:rPr lang="de-DE" sz="1200">
                <a:solidFill>
                  <a:srgbClr val="40488D"/>
                </a:solidFill>
              </a:rPr>
              <a:t>13.9 </a:t>
            </a:r>
            <a:r>
              <a:rPr lang="de-DE" sz="1200" err="1">
                <a:solidFill>
                  <a:srgbClr val="40488D"/>
                </a:solidFill>
              </a:rPr>
              <a:t>mo</a:t>
            </a:r>
            <a:r>
              <a:rPr lang="de-DE" sz="1200">
                <a:solidFill>
                  <a:srgbClr val="40488D"/>
                </a:solidFill>
              </a:rPr>
              <a:t> (11.1-17.7)</a:t>
            </a:r>
          </a:p>
          <a:p>
            <a:pPr algn="ctr"/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8.8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 (7.8-10.5)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9A7D720-E78B-40ED-B053-013C4DCF5784}"/>
              </a:ext>
            </a:extLst>
          </p:cNvPr>
          <p:cNvSpPr txBox="1"/>
          <p:nvPr/>
        </p:nvSpPr>
        <p:spPr>
          <a:xfrm>
            <a:off x="2704103" y="3087957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12-mo rate</a:t>
            </a:r>
          </a:p>
          <a:p>
            <a:r>
              <a:rPr lang="de-DE" sz="1200">
                <a:solidFill>
                  <a:srgbClr val="40488D"/>
                </a:solidFill>
              </a:rPr>
              <a:t>55%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34%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FE3D30-CD04-444E-B8A2-858EC5D98F02}"/>
              </a:ext>
            </a:extLst>
          </p:cNvPr>
          <p:cNvSpPr txBox="1"/>
          <p:nvPr/>
        </p:nvSpPr>
        <p:spPr>
          <a:xfrm>
            <a:off x="3865540" y="3087957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24-mo rate</a:t>
            </a:r>
          </a:p>
          <a:p>
            <a:r>
              <a:rPr lang="de-DE" sz="1200">
                <a:solidFill>
                  <a:srgbClr val="40488D"/>
                </a:solidFill>
              </a:rPr>
              <a:t>31%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15%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68C90ED-AC27-48E2-B82D-5505C1FD2023}"/>
              </a:ext>
            </a:extLst>
          </p:cNvPr>
          <p:cNvSpPr txBox="1"/>
          <p:nvPr/>
        </p:nvSpPr>
        <p:spPr>
          <a:xfrm>
            <a:off x="10212301" y="3601944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Median (95% CI)</a:t>
            </a:r>
          </a:p>
          <a:p>
            <a:pPr algn="ctr"/>
            <a:r>
              <a:rPr lang="de-DE" sz="1200">
                <a:solidFill>
                  <a:srgbClr val="40488D"/>
                </a:solidFill>
              </a:rPr>
              <a:t>12.6 </a:t>
            </a:r>
            <a:r>
              <a:rPr lang="de-DE" sz="1200" err="1">
                <a:solidFill>
                  <a:srgbClr val="40488D"/>
                </a:solidFill>
              </a:rPr>
              <a:t>mo</a:t>
            </a:r>
            <a:r>
              <a:rPr lang="de-DE" sz="1200">
                <a:solidFill>
                  <a:srgbClr val="40488D"/>
                </a:solidFill>
              </a:rPr>
              <a:t> (10.2-14.3)</a:t>
            </a:r>
          </a:p>
          <a:p>
            <a:pPr algn="ctr"/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9.8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 (8.6-11.1)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1FBAA80-E114-4C20-9B0E-604FB124EF9B}"/>
              </a:ext>
            </a:extLst>
          </p:cNvPr>
          <p:cNvSpPr txBox="1"/>
          <p:nvPr/>
        </p:nvSpPr>
        <p:spPr>
          <a:xfrm>
            <a:off x="8430353" y="308928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12-mo rate</a:t>
            </a:r>
          </a:p>
          <a:p>
            <a:r>
              <a:rPr lang="de-DE" sz="1200">
                <a:solidFill>
                  <a:srgbClr val="40488D"/>
                </a:solidFill>
              </a:rPr>
              <a:t>51%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38%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C9B0D67-C41D-4B28-86C9-17B08D532554}"/>
              </a:ext>
            </a:extLst>
          </p:cNvPr>
          <p:cNvSpPr txBox="1"/>
          <p:nvPr/>
        </p:nvSpPr>
        <p:spPr>
          <a:xfrm>
            <a:off x="9591790" y="308928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24-mo rate</a:t>
            </a:r>
          </a:p>
          <a:p>
            <a:r>
              <a:rPr lang="de-DE" sz="1200">
                <a:solidFill>
                  <a:srgbClr val="40488D"/>
                </a:solidFill>
              </a:rPr>
              <a:t>29%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17%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6" name="Table 146">
            <a:extLst>
              <a:ext uri="{FF2B5EF4-FFF2-40B4-BE49-F238E27FC236}">
                <a16:creationId xmlns:a16="http://schemas.microsoft.com/office/drawing/2014/main" id="{819553A1-FCC7-4A46-BD06-FBF1D6021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33170"/>
              </p:ext>
            </p:extLst>
          </p:nvPr>
        </p:nvGraphicFramePr>
        <p:xfrm>
          <a:off x="2117834" y="1844882"/>
          <a:ext cx="3810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345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769580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3780">
                <a:tc>
                  <a:txBody>
                    <a:bodyPr/>
                    <a:lstStyle/>
                    <a:p>
                      <a:endParaRPr lang="en-GB" sz="11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Events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HR </a:t>
                      </a:r>
                    </a:p>
                    <a:p>
                      <a:pPr algn="ctr"/>
                      <a:r>
                        <a:rPr lang="de-DE" sz="1100" b="1"/>
                        <a:t>(95% CI)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p</a:t>
                      </a:r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7076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66%</a:t>
                      </a:r>
                      <a:endParaRPr lang="en-GB" sz="1100" b="1">
                        <a:solidFill>
                          <a:srgbClr val="40488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0.57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&lt;0.0001</a:t>
                      </a:r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  <a:endParaRPr lang="en-GB" sz="11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(0.43-0.75)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1AA45ED9-FD2E-4B33-BE47-4952ADE56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05900"/>
              </p:ext>
            </p:extLst>
          </p:nvPr>
        </p:nvGraphicFramePr>
        <p:xfrm>
          <a:off x="7832705" y="1843816"/>
          <a:ext cx="3810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345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769580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3780">
                <a:tc>
                  <a:txBody>
                    <a:bodyPr/>
                    <a:lstStyle/>
                    <a:p>
                      <a:endParaRPr lang="en-GB" sz="11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Events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HR </a:t>
                      </a:r>
                    </a:p>
                    <a:p>
                      <a:pPr algn="ctr"/>
                      <a:r>
                        <a:rPr lang="de-DE" sz="1100" b="1"/>
                        <a:t>(95% CI)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p</a:t>
                      </a:r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7076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69%</a:t>
                      </a:r>
                      <a:endParaRPr lang="en-GB" sz="1100" b="1">
                        <a:solidFill>
                          <a:srgbClr val="40488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0.72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0.0006</a:t>
                      </a:r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81%</a:t>
                      </a:r>
                      <a:endParaRPr lang="en-GB" sz="11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(0.60-0.88)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sp>
        <p:nvSpPr>
          <p:cNvPr id="131" name="Fußzeilenplatzhalter 1">
            <a:extLst>
              <a:ext uri="{FF2B5EF4-FFF2-40B4-BE49-F238E27FC236}">
                <a16:creationId xmlns:a16="http://schemas.microsoft.com/office/drawing/2014/main" id="{D2F26C61-4F12-4DF9-9C9F-4EFD750D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en-US"/>
              <a:t>ESCC: Esophageal squamous cell carcinoma. CPS: Combined positive score. OS: Overall survival. HR: Hazard ratio. </a:t>
            </a:r>
          </a:p>
          <a:p>
            <a:r>
              <a:rPr lang="en-US"/>
              <a:t>Kato, K.</a:t>
            </a:r>
            <a:r>
              <a:rPr lang="en-GB"/>
              <a:t> et al, 2020. </a:t>
            </a:r>
            <a:r>
              <a:rPr lang="en-GB" b="1"/>
              <a:t>A</a:t>
            </a:r>
            <a:r>
              <a:rPr lang="en-GB"/>
              <a:t>bstract LBA8 presented at ESMO 2020.</a:t>
            </a:r>
          </a:p>
        </p:txBody>
      </p:sp>
      <p:sp>
        <p:nvSpPr>
          <p:cNvPr id="133" name="Titel 5">
            <a:extLst>
              <a:ext uri="{FF2B5EF4-FFF2-40B4-BE49-F238E27FC236}">
                <a16:creationId xmlns:a16="http://schemas.microsoft.com/office/drawing/2014/main" id="{B28E256F-65AC-344C-8362-5968C536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65125"/>
            <a:ext cx="11373103" cy="1325563"/>
          </a:xfrm>
        </p:spPr>
        <p:txBody>
          <a:bodyPr/>
          <a:lstStyle/>
          <a:p>
            <a:r>
              <a:rPr lang="en-GB"/>
              <a:t>Overall survival (OS) - ESCC population only </a:t>
            </a:r>
            <a:endParaRPr lang="en-GB">
              <a:solidFill>
                <a:schemeClr val="tx1"/>
              </a:solidFill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76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raphic 136">
            <a:extLst>
              <a:ext uri="{FF2B5EF4-FFF2-40B4-BE49-F238E27FC236}">
                <a16:creationId xmlns:a16="http://schemas.microsoft.com/office/drawing/2014/main" id="{41685586-B9BD-4E6B-91B5-12FE9641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5837" y="2628557"/>
            <a:ext cx="3176459" cy="233526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BE09A5-E16D-44CA-BB73-89FB42953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7629" y="2663146"/>
            <a:ext cx="3084526" cy="2358131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Overall survival (OS) - Full population (ESCC &amp; EAC) </a:t>
            </a:r>
            <a:endParaRPr lang="en-GB">
              <a:solidFill>
                <a:schemeClr val="tx1"/>
              </a:solidFill>
              <a:highlight>
                <a:srgbClr val="FFFF00"/>
              </a:highlight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E13C3B-4790-422F-BB41-E6D50EE74F02}"/>
              </a:ext>
            </a:extLst>
          </p:cNvPr>
          <p:cNvGrpSpPr/>
          <p:nvPr/>
        </p:nvGrpSpPr>
        <p:grpSpPr>
          <a:xfrm>
            <a:off x="1177232" y="2558850"/>
            <a:ext cx="3900803" cy="2699802"/>
            <a:chOff x="747871" y="2412249"/>
            <a:chExt cx="3900803" cy="26998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0024C-CDC3-46E4-95E8-AA4974FD38A1}"/>
                </a:ext>
              </a:extLst>
            </p:cNvPr>
            <p:cNvGrpSpPr/>
            <p:nvPr/>
          </p:nvGrpSpPr>
          <p:grpSpPr>
            <a:xfrm>
              <a:off x="747871" y="2412249"/>
              <a:ext cx="3836035" cy="2699802"/>
              <a:chOff x="6209280" y="1778000"/>
              <a:chExt cx="5645065" cy="2527956"/>
            </a:xfrm>
          </p:grpSpPr>
          <p:sp>
            <p:nvSpPr>
              <p:cNvPr id="28" name="object 8">
                <a:extLst>
                  <a:ext uri="{FF2B5EF4-FFF2-40B4-BE49-F238E27FC236}">
                    <a16:creationId xmlns:a16="http://schemas.microsoft.com/office/drawing/2014/main" id="{144D1776-CC26-4FF5-B340-4EE5D20437B9}"/>
                  </a:ext>
                </a:extLst>
              </p:cNvPr>
              <p:cNvSpPr txBox="1"/>
              <p:nvPr/>
            </p:nvSpPr>
            <p:spPr>
              <a:xfrm>
                <a:off x="6209280" y="2050734"/>
                <a:ext cx="271752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OS</a:t>
                </a:r>
                <a:r>
                  <a:rPr lang="de-DE" sz="12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200" baseline="25000">
                  <a:cs typeface="Trebuchet MS"/>
                </a:endParaRPr>
              </a:p>
            </p:txBody>
          </p:sp>
          <p:cxnSp>
            <p:nvCxnSpPr>
              <p:cNvPr id="30" name="Gerade Verbindung 120">
                <a:extLst>
                  <a:ext uri="{FF2B5EF4-FFF2-40B4-BE49-F238E27FC236}">
                    <a16:creationId xmlns:a16="http://schemas.microsoft.com/office/drawing/2014/main" id="{D84CBC2C-557D-4516-A8A2-9BFF414812E1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121">
                <a:extLst>
                  <a:ext uri="{FF2B5EF4-FFF2-40B4-BE49-F238E27FC236}">
                    <a16:creationId xmlns:a16="http://schemas.microsoft.com/office/drawing/2014/main" id="{50465C05-5AE4-4A1A-B28A-5AEBD490D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122">
                <a:extLst>
                  <a:ext uri="{FF2B5EF4-FFF2-40B4-BE49-F238E27FC236}">
                    <a16:creationId xmlns:a16="http://schemas.microsoft.com/office/drawing/2014/main" id="{81C434A5-4199-442D-9C04-84B8B8E5C6B9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123">
                <a:extLst>
                  <a:ext uri="{FF2B5EF4-FFF2-40B4-BE49-F238E27FC236}">
                    <a16:creationId xmlns:a16="http://schemas.microsoft.com/office/drawing/2014/main" id="{244A354F-E6A5-439E-A17B-942E3F86C4AE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124">
                <a:extLst>
                  <a:ext uri="{FF2B5EF4-FFF2-40B4-BE49-F238E27FC236}">
                    <a16:creationId xmlns:a16="http://schemas.microsoft.com/office/drawing/2014/main" id="{A76B4D8C-A13D-4A1E-B585-66A6413A7DDF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125">
                <a:extLst>
                  <a:ext uri="{FF2B5EF4-FFF2-40B4-BE49-F238E27FC236}">
                    <a16:creationId xmlns:a16="http://schemas.microsoft.com/office/drawing/2014/main" id="{8A8A1904-1DEA-4EE3-8408-413F63FEE6E8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bject 51">
                <a:extLst>
                  <a:ext uri="{FF2B5EF4-FFF2-40B4-BE49-F238E27FC236}">
                    <a16:creationId xmlns:a16="http://schemas.microsoft.com/office/drawing/2014/main" id="{FAD37856-76FA-45BB-BEAA-AAB2A57BDC28}"/>
                  </a:ext>
                </a:extLst>
              </p:cNvPr>
              <p:cNvSpPr txBox="1"/>
              <p:nvPr/>
            </p:nvSpPr>
            <p:spPr>
              <a:xfrm>
                <a:off x="6354569" y="1778000"/>
                <a:ext cx="409998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7" name="object 51">
                <a:extLst>
                  <a:ext uri="{FF2B5EF4-FFF2-40B4-BE49-F238E27FC236}">
                    <a16:creationId xmlns:a16="http://schemas.microsoft.com/office/drawing/2014/main" id="{1CD2C75E-2E66-4F32-86EF-F35AA9B4E7F5}"/>
                  </a:ext>
                </a:extLst>
              </p:cNvPr>
              <p:cNvSpPr txBox="1"/>
              <p:nvPr/>
            </p:nvSpPr>
            <p:spPr>
              <a:xfrm>
                <a:off x="6457294" y="222169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8" name="object 51">
                <a:extLst>
                  <a:ext uri="{FF2B5EF4-FFF2-40B4-BE49-F238E27FC236}">
                    <a16:creationId xmlns:a16="http://schemas.microsoft.com/office/drawing/2014/main" id="{2683284B-C8F9-4073-A7F0-F3244B911A21}"/>
                  </a:ext>
                </a:extLst>
              </p:cNvPr>
              <p:cNvSpPr txBox="1"/>
              <p:nvPr/>
            </p:nvSpPr>
            <p:spPr>
              <a:xfrm>
                <a:off x="6457294" y="2665388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9" name="object 51">
                <a:extLst>
                  <a:ext uri="{FF2B5EF4-FFF2-40B4-BE49-F238E27FC236}">
                    <a16:creationId xmlns:a16="http://schemas.microsoft.com/office/drawing/2014/main" id="{E8DC503F-9D97-47E5-9E9F-485AEC622B70}"/>
                  </a:ext>
                </a:extLst>
              </p:cNvPr>
              <p:cNvSpPr txBox="1"/>
              <p:nvPr/>
            </p:nvSpPr>
            <p:spPr>
              <a:xfrm>
                <a:off x="6457294" y="3100415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0" name="object 51">
                <a:extLst>
                  <a:ext uri="{FF2B5EF4-FFF2-40B4-BE49-F238E27FC236}">
                    <a16:creationId xmlns:a16="http://schemas.microsoft.com/office/drawing/2014/main" id="{8940AAAD-991C-45E9-B86E-122D6584918E}"/>
                  </a:ext>
                </a:extLst>
              </p:cNvPr>
              <p:cNvSpPr txBox="1"/>
              <p:nvPr/>
            </p:nvSpPr>
            <p:spPr>
              <a:xfrm>
                <a:off x="6457294" y="3540531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1" name="object 51">
                <a:extLst>
                  <a:ext uri="{FF2B5EF4-FFF2-40B4-BE49-F238E27FC236}">
                    <a16:creationId xmlns:a16="http://schemas.microsoft.com/office/drawing/2014/main" id="{F04A9D83-D8AA-4E13-A95C-71955117EE58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2" name="object 51">
                <a:extLst>
                  <a:ext uri="{FF2B5EF4-FFF2-40B4-BE49-F238E27FC236}">
                    <a16:creationId xmlns:a16="http://schemas.microsoft.com/office/drawing/2014/main" id="{BE82867B-73B5-47ED-9633-B519B00FBB93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43" name="Gerade Verbindung 133">
                <a:extLst>
                  <a:ext uri="{FF2B5EF4-FFF2-40B4-BE49-F238E27FC236}">
                    <a16:creationId xmlns:a16="http://schemas.microsoft.com/office/drawing/2014/main" id="{AB388E27-C5A6-45DE-8333-4464FB7E1B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134">
                <a:extLst>
                  <a:ext uri="{FF2B5EF4-FFF2-40B4-BE49-F238E27FC236}">
                    <a16:creationId xmlns:a16="http://schemas.microsoft.com/office/drawing/2014/main" id="{F14438C5-CB3F-4BF7-893C-8C7CD42111A5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135">
                <a:extLst>
                  <a:ext uri="{FF2B5EF4-FFF2-40B4-BE49-F238E27FC236}">
                    <a16:creationId xmlns:a16="http://schemas.microsoft.com/office/drawing/2014/main" id="{F6EA16AE-686C-4CCE-BBFF-CA1A06D0C90E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2974BA50-CA24-4C20-8AA2-AFDA18F4E697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7" name="object 51">
                <a:extLst>
                  <a:ext uri="{FF2B5EF4-FFF2-40B4-BE49-F238E27FC236}">
                    <a16:creationId xmlns:a16="http://schemas.microsoft.com/office/drawing/2014/main" id="{3BAF1624-2DCE-4E2D-BDCF-85BD0BF02B01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8" name="object 51">
                <a:extLst>
                  <a:ext uri="{FF2B5EF4-FFF2-40B4-BE49-F238E27FC236}">
                    <a16:creationId xmlns:a16="http://schemas.microsoft.com/office/drawing/2014/main" id="{B2D86121-50A7-4E68-BA9B-4C6A16D302A7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9" name="object 51">
                <a:extLst>
                  <a:ext uri="{FF2B5EF4-FFF2-40B4-BE49-F238E27FC236}">
                    <a16:creationId xmlns:a16="http://schemas.microsoft.com/office/drawing/2014/main" id="{EAF5B290-3D45-4091-86D6-AE8097BEF4E9}"/>
                  </a:ext>
                </a:extLst>
              </p:cNvPr>
              <p:cNvSpPr txBox="1"/>
              <p:nvPr/>
            </p:nvSpPr>
            <p:spPr>
              <a:xfrm>
                <a:off x="8392037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50" name="object 51">
                <a:extLst>
                  <a:ext uri="{FF2B5EF4-FFF2-40B4-BE49-F238E27FC236}">
                    <a16:creationId xmlns:a16="http://schemas.microsoft.com/office/drawing/2014/main" id="{40105768-9D74-4906-A35E-47607421DE2E}"/>
                  </a:ext>
                </a:extLst>
              </p:cNvPr>
              <p:cNvSpPr txBox="1"/>
              <p:nvPr/>
            </p:nvSpPr>
            <p:spPr>
              <a:xfrm>
                <a:off x="8814583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51" name="Gerade Verbindung 152">
                <a:extLst>
                  <a:ext uri="{FF2B5EF4-FFF2-40B4-BE49-F238E27FC236}">
                    <a16:creationId xmlns:a16="http://schemas.microsoft.com/office/drawing/2014/main" id="{7DEEFFA3-7362-418D-B0BA-D2CC5F53D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153">
                <a:extLst>
                  <a:ext uri="{FF2B5EF4-FFF2-40B4-BE49-F238E27FC236}">
                    <a16:creationId xmlns:a16="http://schemas.microsoft.com/office/drawing/2014/main" id="{0FDDB8C4-9863-4DD6-BCD1-7BFA442F2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154">
                <a:extLst>
                  <a:ext uri="{FF2B5EF4-FFF2-40B4-BE49-F238E27FC236}">
                    <a16:creationId xmlns:a16="http://schemas.microsoft.com/office/drawing/2014/main" id="{6A474BF2-8AFA-4677-A981-23749155D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155">
                <a:extLst>
                  <a:ext uri="{FF2B5EF4-FFF2-40B4-BE49-F238E27FC236}">
                    <a16:creationId xmlns:a16="http://schemas.microsoft.com/office/drawing/2014/main" id="{96520FA3-3559-4189-AA7D-807C4127C5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156">
                <a:extLst>
                  <a:ext uri="{FF2B5EF4-FFF2-40B4-BE49-F238E27FC236}">
                    <a16:creationId xmlns:a16="http://schemas.microsoft.com/office/drawing/2014/main" id="{78BE92D8-BF0C-4568-83BF-1942879EE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157">
                <a:extLst>
                  <a:ext uri="{FF2B5EF4-FFF2-40B4-BE49-F238E27FC236}">
                    <a16:creationId xmlns:a16="http://schemas.microsoft.com/office/drawing/2014/main" id="{5C18EC23-8D6A-4841-87D9-5F005C986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158">
                <a:extLst>
                  <a:ext uri="{FF2B5EF4-FFF2-40B4-BE49-F238E27FC236}">
                    <a16:creationId xmlns:a16="http://schemas.microsoft.com/office/drawing/2014/main" id="{770D373C-1215-4E2D-8703-D60C0BF164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159">
                <a:extLst>
                  <a:ext uri="{FF2B5EF4-FFF2-40B4-BE49-F238E27FC236}">
                    <a16:creationId xmlns:a16="http://schemas.microsoft.com/office/drawing/2014/main" id="{F9677640-2CEC-4D26-8CB8-ED4A3A2D5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160">
                <a:extLst>
                  <a:ext uri="{FF2B5EF4-FFF2-40B4-BE49-F238E27FC236}">
                    <a16:creationId xmlns:a16="http://schemas.microsoft.com/office/drawing/2014/main" id="{CEEF1131-2627-48D9-AED0-993869EDC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bject 51">
                <a:extLst>
                  <a:ext uri="{FF2B5EF4-FFF2-40B4-BE49-F238E27FC236}">
                    <a16:creationId xmlns:a16="http://schemas.microsoft.com/office/drawing/2014/main" id="{584EB7ED-16DB-4F45-AA5C-B451DA6570A7}"/>
                  </a:ext>
                </a:extLst>
              </p:cNvPr>
              <p:cNvSpPr txBox="1"/>
              <p:nvPr/>
            </p:nvSpPr>
            <p:spPr>
              <a:xfrm>
                <a:off x="9237067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0A92E227-4F6B-48C6-89C4-A243029B72B0}"/>
                  </a:ext>
                </a:extLst>
              </p:cNvPr>
              <p:cNvSpPr txBox="1"/>
              <p:nvPr/>
            </p:nvSpPr>
            <p:spPr>
              <a:xfrm>
                <a:off x="9670406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2" name="object 51">
                <a:extLst>
                  <a:ext uri="{FF2B5EF4-FFF2-40B4-BE49-F238E27FC236}">
                    <a16:creationId xmlns:a16="http://schemas.microsoft.com/office/drawing/2014/main" id="{3F3F44B6-496B-4EFE-9CC0-AED2AA2A8CA8}"/>
                  </a:ext>
                </a:extLst>
              </p:cNvPr>
              <p:cNvSpPr txBox="1"/>
              <p:nvPr/>
            </p:nvSpPr>
            <p:spPr>
              <a:xfrm>
                <a:off x="10093022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3" name="object 51">
                <a:extLst>
                  <a:ext uri="{FF2B5EF4-FFF2-40B4-BE49-F238E27FC236}">
                    <a16:creationId xmlns:a16="http://schemas.microsoft.com/office/drawing/2014/main" id="{7E1261F4-25F6-48ED-BC20-BB723EFB3DF4}"/>
                  </a:ext>
                </a:extLst>
              </p:cNvPr>
              <p:cNvSpPr txBox="1"/>
              <p:nvPr/>
            </p:nvSpPr>
            <p:spPr>
              <a:xfrm>
                <a:off x="1050972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4" name="object 51">
                <a:extLst>
                  <a:ext uri="{FF2B5EF4-FFF2-40B4-BE49-F238E27FC236}">
                    <a16:creationId xmlns:a16="http://schemas.microsoft.com/office/drawing/2014/main" id="{01C3B1DF-5603-4E5A-8404-0F9908DD8053}"/>
                  </a:ext>
                </a:extLst>
              </p:cNvPr>
              <p:cNvSpPr txBox="1"/>
              <p:nvPr/>
            </p:nvSpPr>
            <p:spPr>
              <a:xfrm>
                <a:off x="10943730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5" name="object 51">
                <a:extLst>
                  <a:ext uri="{FF2B5EF4-FFF2-40B4-BE49-F238E27FC236}">
                    <a16:creationId xmlns:a16="http://schemas.microsoft.com/office/drawing/2014/main" id="{42A445D4-F77F-4727-8326-39BB8A3957BA}"/>
                  </a:ext>
                </a:extLst>
              </p:cNvPr>
              <p:cNvSpPr txBox="1"/>
              <p:nvPr/>
            </p:nvSpPr>
            <p:spPr>
              <a:xfrm>
                <a:off x="1136309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1000">
                  <a:cs typeface="Trebuchet MS"/>
                </a:endParaRPr>
              </a:p>
            </p:txBody>
          </p:sp>
        </p:grpSp>
        <p:cxnSp>
          <p:nvCxnSpPr>
            <p:cNvPr id="16" name="Gerade Verbindung 160">
              <a:extLst>
                <a:ext uri="{FF2B5EF4-FFF2-40B4-BE49-F238E27FC236}">
                  <a16:creationId xmlns:a16="http://schemas.microsoft.com/office/drawing/2014/main" id="{22EFD0E3-9B2C-4695-8F92-A4A4EC36475C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24">
              <a:extLst>
                <a:ext uri="{FF2B5EF4-FFF2-40B4-BE49-F238E27FC236}">
                  <a16:creationId xmlns:a16="http://schemas.microsoft.com/office/drawing/2014/main" id="{710619A6-8B82-48F5-90F1-3464E81F741F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4">
              <a:extLst>
                <a:ext uri="{FF2B5EF4-FFF2-40B4-BE49-F238E27FC236}">
                  <a16:creationId xmlns:a16="http://schemas.microsoft.com/office/drawing/2014/main" id="{D5B08EBF-3CF7-426F-BB44-0ACD2C8E096A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4">
              <a:extLst>
                <a:ext uri="{FF2B5EF4-FFF2-40B4-BE49-F238E27FC236}">
                  <a16:creationId xmlns:a16="http://schemas.microsoft.com/office/drawing/2014/main" id="{50D4B245-129F-412E-9E66-7682F04B2C0F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24">
              <a:extLst>
                <a:ext uri="{FF2B5EF4-FFF2-40B4-BE49-F238E27FC236}">
                  <a16:creationId xmlns:a16="http://schemas.microsoft.com/office/drawing/2014/main" id="{CB080F23-B125-44F0-8CCB-2B42D8CE82C8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24">
              <a:extLst>
                <a:ext uri="{FF2B5EF4-FFF2-40B4-BE49-F238E27FC236}">
                  <a16:creationId xmlns:a16="http://schemas.microsoft.com/office/drawing/2014/main" id="{CDAB0B08-0490-4A99-A3CF-DC3FFAA7E0A0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ject 51">
              <a:extLst>
                <a:ext uri="{FF2B5EF4-FFF2-40B4-BE49-F238E27FC236}">
                  <a16:creationId xmlns:a16="http://schemas.microsoft.com/office/drawing/2014/main" id="{6D40D277-2B4B-432F-92C6-CD5680F88DB6}"/>
                </a:ext>
              </a:extLst>
            </p:cNvPr>
            <p:cNvSpPr txBox="1"/>
            <p:nvPr/>
          </p:nvSpPr>
          <p:spPr>
            <a:xfrm>
              <a:off x="911360" y="4538621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23" name="object 51">
              <a:extLst>
                <a:ext uri="{FF2B5EF4-FFF2-40B4-BE49-F238E27FC236}">
                  <a16:creationId xmlns:a16="http://schemas.microsoft.com/office/drawing/2014/main" id="{20968086-4CE2-40BA-9706-948F6826F071}"/>
                </a:ext>
              </a:extLst>
            </p:cNvPr>
            <p:cNvSpPr txBox="1"/>
            <p:nvPr/>
          </p:nvSpPr>
          <p:spPr>
            <a:xfrm>
              <a:off x="911360" y="4082049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24" name="object 51">
              <a:extLst>
                <a:ext uri="{FF2B5EF4-FFF2-40B4-BE49-F238E27FC236}">
                  <a16:creationId xmlns:a16="http://schemas.microsoft.com/office/drawing/2014/main" id="{22B32F70-D349-4A46-AC95-379A2425C79D}"/>
                </a:ext>
              </a:extLst>
            </p:cNvPr>
            <p:cNvSpPr txBox="1"/>
            <p:nvPr/>
          </p:nvSpPr>
          <p:spPr>
            <a:xfrm>
              <a:off x="911360" y="3612205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25" name="object 51">
              <a:extLst>
                <a:ext uri="{FF2B5EF4-FFF2-40B4-BE49-F238E27FC236}">
                  <a16:creationId xmlns:a16="http://schemas.microsoft.com/office/drawing/2014/main" id="{0D61D1A3-D309-4F08-A1F4-EC9733F76463}"/>
                </a:ext>
              </a:extLst>
            </p:cNvPr>
            <p:cNvSpPr txBox="1"/>
            <p:nvPr/>
          </p:nvSpPr>
          <p:spPr>
            <a:xfrm>
              <a:off x="911360" y="314848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26" name="object 51">
              <a:extLst>
                <a:ext uri="{FF2B5EF4-FFF2-40B4-BE49-F238E27FC236}">
                  <a16:creationId xmlns:a16="http://schemas.microsoft.com/office/drawing/2014/main" id="{339A3300-9847-48B7-BC59-66FDCB149FBF}"/>
                </a:ext>
              </a:extLst>
            </p:cNvPr>
            <p:cNvSpPr txBox="1"/>
            <p:nvPr/>
          </p:nvSpPr>
          <p:spPr>
            <a:xfrm>
              <a:off x="911360" y="267620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27" name="object 51">
              <a:extLst>
                <a:ext uri="{FF2B5EF4-FFF2-40B4-BE49-F238E27FC236}">
                  <a16:creationId xmlns:a16="http://schemas.microsoft.com/office/drawing/2014/main" id="{67A309AA-4014-46A7-A01C-107BDE80309F}"/>
                </a:ext>
              </a:extLst>
            </p:cNvPr>
            <p:cNvSpPr txBox="1"/>
            <p:nvPr/>
          </p:nvSpPr>
          <p:spPr>
            <a:xfrm>
              <a:off x="4488700" y="4904904"/>
              <a:ext cx="15997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DFC8AE8-3657-4397-AE30-E48170F1C23C}"/>
              </a:ext>
            </a:extLst>
          </p:cNvPr>
          <p:cNvGrpSpPr/>
          <p:nvPr/>
        </p:nvGrpSpPr>
        <p:grpSpPr>
          <a:xfrm>
            <a:off x="6911451" y="2563678"/>
            <a:ext cx="3900803" cy="2706527"/>
            <a:chOff x="747871" y="2405529"/>
            <a:chExt cx="3900803" cy="270652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A598AA3-9E6F-44AF-BDD0-7B68A5FA11C8}"/>
                </a:ext>
              </a:extLst>
            </p:cNvPr>
            <p:cNvGrpSpPr/>
            <p:nvPr/>
          </p:nvGrpSpPr>
          <p:grpSpPr>
            <a:xfrm>
              <a:off x="747871" y="2405529"/>
              <a:ext cx="3836035" cy="2706527"/>
              <a:chOff x="6209280" y="1771704"/>
              <a:chExt cx="5645065" cy="2534252"/>
            </a:xfrm>
          </p:grpSpPr>
          <p:sp>
            <p:nvSpPr>
              <p:cNvPr id="80" name="object 8">
                <a:extLst>
                  <a:ext uri="{FF2B5EF4-FFF2-40B4-BE49-F238E27FC236}">
                    <a16:creationId xmlns:a16="http://schemas.microsoft.com/office/drawing/2014/main" id="{BEB84A02-97C4-448E-B501-46C1D0944A28}"/>
                  </a:ext>
                </a:extLst>
              </p:cNvPr>
              <p:cNvSpPr txBox="1"/>
              <p:nvPr/>
            </p:nvSpPr>
            <p:spPr>
              <a:xfrm>
                <a:off x="6209280" y="2050734"/>
                <a:ext cx="271752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OS</a:t>
                </a:r>
                <a:r>
                  <a:rPr lang="de-DE" sz="12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200" baseline="25000">
                  <a:cs typeface="Trebuchet MS"/>
                </a:endParaRPr>
              </a:p>
            </p:txBody>
          </p:sp>
          <p:cxnSp>
            <p:nvCxnSpPr>
              <p:cNvPr id="82" name="Gerade Verbindung 120">
                <a:extLst>
                  <a:ext uri="{FF2B5EF4-FFF2-40B4-BE49-F238E27FC236}">
                    <a16:creationId xmlns:a16="http://schemas.microsoft.com/office/drawing/2014/main" id="{EAC6746B-F44F-461D-8624-71EC5C6EA380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121">
                <a:extLst>
                  <a:ext uri="{FF2B5EF4-FFF2-40B4-BE49-F238E27FC236}">
                    <a16:creationId xmlns:a16="http://schemas.microsoft.com/office/drawing/2014/main" id="{85510A64-F8E7-446F-AA72-163C5C3F1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122">
                <a:extLst>
                  <a:ext uri="{FF2B5EF4-FFF2-40B4-BE49-F238E27FC236}">
                    <a16:creationId xmlns:a16="http://schemas.microsoft.com/office/drawing/2014/main" id="{01592783-83FF-4733-9F9E-B86421FB600E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123">
                <a:extLst>
                  <a:ext uri="{FF2B5EF4-FFF2-40B4-BE49-F238E27FC236}">
                    <a16:creationId xmlns:a16="http://schemas.microsoft.com/office/drawing/2014/main" id="{864C7884-1EAB-421B-96EB-D955840847B1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124">
                <a:extLst>
                  <a:ext uri="{FF2B5EF4-FFF2-40B4-BE49-F238E27FC236}">
                    <a16:creationId xmlns:a16="http://schemas.microsoft.com/office/drawing/2014/main" id="{51CDD2A1-3AB1-4E00-AF5D-E803077CA4EA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125">
                <a:extLst>
                  <a:ext uri="{FF2B5EF4-FFF2-40B4-BE49-F238E27FC236}">
                    <a16:creationId xmlns:a16="http://schemas.microsoft.com/office/drawing/2014/main" id="{9DA6F36A-2612-4128-B936-41CBA10630F9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bject 51">
                <a:extLst>
                  <a:ext uri="{FF2B5EF4-FFF2-40B4-BE49-F238E27FC236}">
                    <a16:creationId xmlns:a16="http://schemas.microsoft.com/office/drawing/2014/main" id="{F941AB09-1644-4E25-A0A1-A6D7E353C54E}"/>
                  </a:ext>
                </a:extLst>
              </p:cNvPr>
              <p:cNvSpPr txBox="1"/>
              <p:nvPr/>
            </p:nvSpPr>
            <p:spPr>
              <a:xfrm>
                <a:off x="6354568" y="1771704"/>
                <a:ext cx="409997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89" name="object 51">
                <a:extLst>
                  <a:ext uri="{FF2B5EF4-FFF2-40B4-BE49-F238E27FC236}">
                    <a16:creationId xmlns:a16="http://schemas.microsoft.com/office/drawing/2014/main" id="{35F3AFA2-33B3-49AA-AFC3-CB6BE351A45B}"/>
                  </a:ext>
                </a:extLst>
              </p:cNvPr>
              <p:cNvSpPr txBox="1"/>
              <p:nvPr/>
            </p:nvSpPr>
            <p:spPr>
              <a:xfrm>
                <a:off x="6457294" y="2215398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0" name="object 51">
                <a:extLst>
                  <a:ext uri="{FF2B5EF4-FFF2-40B4-BE49-F238E27FC236}">
                    <a16:creationId xmlns:a16="http://schemas.microsoft.com/office/drawing/2014/main" id="{8D98132B-4C99-464C-9BFB-D59A95C87725}"/>
                  </a:ext>
                </a:extLst>
              </p:cNvPr>
              <p:cNvSpPr txBox="1"/>
              <p:nvPr/>
            </p:nvSpPr>
            <p:spPr>
              <a:xfrm>
                <a:off x="6457294" y="2659092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1" name="object 51">
                <a:extLst>
                  <a:ext uri="{FF2B5EF4-FFF2-40B4-BE49-F238E27FC236}">
                    <a16:creationId xmlns:a16="http://schemas.microsoft.com/office/drawing/2014/main" id="{D770157A-9596-4916-BC00-0A761DA9FCF4}"/>
                  </a:ext>
                </a:extLst>
              </p:cNvPr>
              <p:cNvSpPr txBox="1"/>
              <p:nvPr/>
            </p:nvSpPr>
            <p:spPr>
              <a:xfrm>
                <a:off x="6457294" y="3100415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2" name="object 51">
                <a:extLst>
                  <a:ext uri="{FF2B5EF4-FFF2-40B4-BE49-F238E27FC236}">
                    <a16:creationId xmlns:a16="http://schemas.microsoft.com/office/drawing/2014/main" id="{F401A297-0F3C-41D5-8274-4D63840A1960}"/>
                  </a:ext>
                </a:extLst>
              </p:cNvPr>
              <p:cNvSpPr txBox="1"/>
              <p:nvPr/>
            </p:nvSpPr>
            <p:spPr>
              <a:xfrm>
                <a:off x="6457294" y="3540531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3" name="object 51">
                <a:extLst>
                  <a:ext uri="{FF2B5EF4-FFF2-40B4-BE49-F238E27FC236}">
                    <a16:creationId xmlns:a16="http://schemas.microsoft.com/office/drawing/2014/main" id="{F78D3EE2-2B73-4D1D-92C3-27A0BD8057A0}"/>
                  </a:ext>
                </a:extLst>
              </p:cNvPr>
              <p:cNvSpPr txBox="1"/>
              <p:nvPr/>
            </p:nvSpPr>
            <p:spPr>
              <a:xfrm>
                <a:off x="6445595" y="3965388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4" name="object 51">
                <a:extLst>
                  <a:ext uri="{FF2B5EF4-FFF2-40B4-BE49-F238E27FC236}">
                    <a16:creationId xmlns:a16="http://schemas.microsoft.com/office/drawing/2014/main" id="{EB986BF8-B369-484D-9967-2ED7E6F79178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95" name="Gerade Verbindung 133">
                <a:extLst>
                  <a:ext uri="{FF2B5EF4-FFF2-40B4-BE49-F238E27FC236}">
                    <a16:creationId xmlns:a16="http://schemas.microsoft.com/office/drawing/2014/main" id="{327EBB78-82AD-4036-8012-480864AE0D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134">
                <a:extLst>
                  <a:ext uri="{FF2B5EF4-FFF2-40B4-BE49-F238E27FC236}">
                    <a16:creationId xmlns:a16="http://schemas.microsoft.com/office/drawing/2014/main" id="{063CE690-B72F-4651-B02C-23432971AFBE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135">
                <a:extLst>
                  <a:ext uri="{FF2B5EF4-FFF2-40B4-BE49-F238E27FC236}">
                    <a16:creationId xmlns:a16="http://schemas.microsoft.com/office/drawing/2014/main" id="{315B613A-AAD6-445F-A4EE-E668786EB942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bject 51">
                <a:extLst>
                  <a:ext uri="{FF2B5EF4-FFF2-40B4-BE49-F238E27FC236}">
                    <a16:creationId xmlns:a16="http://schemas.microsoft.com/office/drawing/2014/main" id="{3F5AEE35-9E29-43EE-8782-5AE5B69BDBCE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9" name="object 51">
                <a:extLst>
                  <a:ext uri="{FF2B5EF4-FFF2-40B4-BE49-F238E27FC236}">
                    <a16:creationId xmlns:a16="http://schemas.microsoft.com/office/drawing/2014/main" id="{C7D4E6FE-F335-415C-991C-D8F0B03AC45D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0" name="object 51">
                <a:extLst>
                  <a:ext uri="{FF2B5EF4-FFF2-40B4-BE49-F238E27FC236}">
                    <a16:creationId xmlns:a16="http://schemas.microsoft.com/office/drawing/2014/main" id="{D2C8FE9F-581B-4BAA-9E83-82A181C6CBA6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1" name="object 51">
                <a:extLst>
                  <a:ext uri="{FF2B5EF4-FFF2-40B4-BE49-F238E27FC236}">
                    <a16:creationId xmlns:a16="http://schemas.microsoft.com/office/drawing/2014/main" id="{D1317D4A-A6E4-49DA-802C-7CA5EC708E8E}"/>
                  </a:ext>
                </a:extLst>
              </p:cNvPr>
              <p:cNvSpPr txBox="1"/>
              <p:nvPr/>
            </p:nvSpPr>
            <p:spPr>
              <a:xfrm>
                <a:off x="8392037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2" name="object 51">
                <a:extLst>
                  <a:ext uri="{FF2B5EF4-FFF2-40B4-BE49-F238E27FC236}">
                    <a16:creationId xmlns:a16="http://schemas.microsoft.com/office/drawing/2014/main" id="{452FA48A-BE2E-49B2-9652-045D255514ED}"/>
                  </a:ext>
                </a:extLst>
              </p:cNvPr>
              <p:cNvSpPr txBox="1"/>
              <p:nvPr/>
            </p:nvSpPr>
            <p:spPr>
              <a:xfrm>
                <a:off x="8814583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103" name="Gerade Verbindung 152">
                <a:extLst>
                  <a:ext uri="{FF2B5EF4-FFF2-40B4-BE49-F238E27FC236}">
                    <a16:creationId xmlns:a16="http://schemas.microsoft.com/office/drawing/2014/main" id="{B3174ACF-067C-4C1C-AB03-22B6ECCF90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53">
                <a:extLst>
                  <a:ext uri="{FF2B5EF4-FFF2-40B4-BE49-F238E27FC236}">
                    <a16:creationId xmlns:a16="http://schemas.microsoft.com/office/drawing/2014/main" id="{E2B12ABE-33E2-4B42-8CFA-178737046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54">
                <a:extLst>
                  <a:ext uri="{FF2B5EF4-FFF2-40B4-BE49-F238E27FC236}">
                    <a16:creationId xmlns:a16="http://schemas.microsoft.com/office/drawing/2014/main" id="{0CA1C791-4439-4AE2-898F-AD8581897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55">
                <a:extLst>
                  <a:ext uri="{FF2B5EF4-FFF2-40B4-BE49-F238E27FC236}">
                    <a16:creationId xmlns:a16="http://schemas.microsoft.com/office/drawing/2014/main" id="{351CE1A8-57A3-4CCF-8992-5B4D666111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56">
                <a:extLst>
                  <a:ext uri="{FF2B5EF4-FFF2-40B4-BE49-F238E27FC236}">
                    <a16:creationId xmlns:a16="http://schemas.microsoft.com/office/drawing/2014/main" id="{6ABAE2B0-1170-45E5-9B70-BBB86734F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57">
                <a:extLst>
                  <a:ext uri="{FF2B5EF4-FFF2-40B4-BE49-F238E27FC236}">
                    <a16:creationId xmlns:a16="http://schemas.microsoft.com/office/drawing/2014/main" id="{129ADE28-0081-4196-AF58-974B0728DA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158">
                <a:extLst>
                  <a:ext uri="{FF2B5EF4-FFF2-40B4-BE49-F238E27FC236}">
                    <a16:creationId xmlns:a16="http://schemas.microsoft.com/office/drawing/2014/main" id="{2E444FB7-B109-4142-A2EB-683B1ECA2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59">
                <a:extLst>
                  <a:ext uri="{FF2B5EF4-FFF2-40B4-BE49-F238E27FC236}">
                    <a16:creationId xmlns:a16="http://schemas.microsoft.com/office/drawing/2014/main" id="{0583055F-6BC9-407A-AE1A-A447F80405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60">
                <a:extLst>
                  <a:ext uri="{FF2B5EF4-FFF2-40B4-BE49-F238E27FC236}">
                    <a16:creationId xmlns:a16="http://schemas.microsoft.com/office/drawing/2014/main" id="{12B52B64-CBF0-4C11-9657-9D20C1B6F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bject 51">
                <a:extLst>
                  <a:ext uri="{FF2B5EF4-FFF2-40B4-BE49-F238E27FC236}">
                    <a16:creationId xmlns:a16="http://schemas.microsoft.com/office/drawing/2014/main" id="{A858F081-6473-4780-9B7F-A554F51483CC}"/>
                  </a:ext>
                </a:extLst>
              </p:cNvPr>
              <p:cNvSpPr txBox="1"/>
              <p:nvPr/>
            </p:nvSpPr>
            <p:spPr>
              <a:xfrm>
                <a:off x="9237067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3" name="object 51">
                <a:extLst>
                  <a:ext uri="{FF2B5EF4-FFF2-40B4-BE49-F238E27FC236}">
                    <a16:creationId xmlns:a16="http://schemas.microsoft.com/office/drawing/2014/main" id="{F5015EFC-9F2C-4F8E-98BA-345D843458F5}"/>
                  </a:ext>
                </a:extLst>
              </p:cNvPr>
              <p:cNvSpPr txBox="1"/>
              <p:nvPr/>
            </p:nvSpPr>
            <p:spPr>
              <a:xfrm>
                <a:off x="9670406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4" name="object 51">
                <a:extLst>
                  <a:ext uri="{FF2B5EF4-FFF2-40B4-BE49-F238E27FC236}">
                    <a16:creationId xmlns:a16="http://schemas.microsoft.com/office/drawing/2014/main" id="{A420FB74-D37E-4540-8543-448EDB294111}"/>
                  </a:ext>
                </a:extLst>
              </p:cNvPr>
              <p:cNvSpPr txBox="1"/>
              <p:nvPr/>
            </p:nvSpPr>
            <p:spPr>
              <a:xfrm>
                <a:off x="10093022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5" name="object 51">
                <a:extLst>
                  <a:ext uri="{FF2B5EF4-FFF2-40B4-BE49-F238E27FC236}">
                    <a16:creationId xmlns:a16="http://schemas.microsoft.com/office/drawing/2014/main" id="{BB135FF9-B93C-4B70-B825-2DF70AC8E6D9}"/>
                  </a:ext>
                </a:extLst>
              </p:cNvPr>
              <p:cNvSpPr txBox="1"/>
              <p:nvPr/>
            </p:nvSpPr>
            <p:spPr>
              <a:xfrm>
                <a:off x="1050972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6" name="object 51">
                <a:extLst>
                  <a:ext uri="{FF2B5EF4-FFF2-40B4-BE49-F238E27FC236}">
                    <a16:creationId xmlns:a16="http://schemas.microsoft.com/office/drawing/2014/main" id="{0D41007B-987A-4F29-93E8-4DFB0969AC7C}"/>
                  </a:ext>
                </a:extLst>
              </p:cNvPr>
              <p:cNvSpPr txBox="1"/>
              <p:nvPr/>
            </p:nvSpPr>
            <p:spPr>
              <a:xfrm>
                <a:off x="10943730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17" name="object 51">
                <a:extLst>
                  <a:ext uri="{FF2B5EF4-FFF2-40B4-BE49-F238E27FC236}">
                    <a16:creationId xmlns:a16="http://schemas.microsoft.com/office/drawing/2014/main" id="{05B4CDD7-E82B-4C9B-88DD-431E53B223CD}"/>
                  </a:ext>
                </a:extLst>
              </p:cNvPr>
              <p:cNvSpPr txBox="1"/>
              <p:nvPr/>
            </p:nvSpPr>
            <p:spPr>
              <a:xfrm>
                <a:off x="1136309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1000">
                  <a:cs typeface="Trebuchet MS"/>
                </a:endParaRPr>
              </a:p>
            </p:txBody>
          </p:sp>
        </p:grpSp>
        <p:cxnSp>
          <p:nvCxnSpPr>
            <p:cNvPr id="68" name="Gerade Verbindung 160">
              <a:extLst>
                <a:ext uri="{FF2B5EF4-FFF2-40B4-BE49-F238E27FC236}">
                  <a16:creationId xmlns:a16="http://schemas.microsoft.com/office/drawing/2014/main" id="{59D0F29E-8677-4AD9-8690-E495DEA9E7B3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124">
              <a:extLst>
                <a:ext uri="{FF2B5EF4-FFF2-40B4-BE49-F238E27FC236}">
                  <a16:creationId xmlns:a16="http://schemas.microsoft.com/office/drawing/2014/main" id="{5F9013E2-40DA-4719-9180-20D5944A38C1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124">
              <a:extLst>
                <a:ext uri="{FF2B5EF4-FFF2-40B4-BE49-F238E27FC236}">
                  <a16:creationId xmlns:a16="http://schemas.microsoft.com/office/drawing/2014/main" id="{C4BC101A-4E6D-4A4B-86E4-ABD185FB080A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24">
              <a:extLst>
                <a:ext uri="{FF2B5EF4-FFF2-40B4-BE49-F238E27FC236}">
                  <a16:creationId xmlns:a16="http://schemas.microsoft.com/office/drawing/2014/main" id="{9A27243E-D607-4158-8B57-485609794DBD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124">
              <a:extLst>
                <a:ext uri="{FF2B5EF4-FFF2-40B4-BE49-F238E27FC236}">
                  <a16:creationId xmlns:a16="http://schemas.microsoft.com/office/drawing/2014/main" id="{7238ECAF-EEDC-45DE-B208-75248893FDCE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124">
              <a:extLst>
                <a:ext uri="{FF2B5EF4-FFF2-40B4-BE49-F238E27FC236}">
                  <a16:creationId xmlns:a16="http://schemas.microsoft.com/office/drawing/2014/main" id="{6B19245D-CC5C-4433-9CD8-33BEEC74C6A3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bject 51">
              <a:extLst>
                <a:ext uri="{FF2B5EF4-FFF2-40B4-BE49-F238E27FC236}">
                  <a16:creationId xmlns:a16="http://schemas.microsoft.com/office/drawing/2014/main" id="{C75A5BCC-38A6-4336-B3AE-9D7EB3264D5A}"/>
                </a:ext>
              </a:extLst>
            </p:cNvPr>
            <p:cNvSpPr txBox="1"/>
            <p:nvPr/>
          </p:nvSpPr>
          <p:spPr>
            <a:xfrm>
              <a:off x="911360" y="4531897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75" name="object 51">
              <a:extLst>
                <a:ext uri="{FF2B5EF4-FFF2-40B4-BE49-F238E27FC236}">
                  <a16:creationId xmlns:a16="http://schemas.microsoft.com/office/drawing/2014/main" id="{A98570F4-07FA-4430-90D8-DAD4C9D8E8F0}"/>
                </a:ext>
              </a:extLst>
            </p:cNvPr>
            <p:cNvSpPr txBox="1"/>
            <p:nvPr/>
          </p:nvSpPr>
          <p:spPr>
            <a:xfrm>
              <a:off x="911360" y="4075325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76" name="object 51">
              <a:extLst>
                <a:ext uri="{FF2B5EF4-FFF2-40B4-BE49-F238E27FC236}">
                  <a16:creationId xmlns:a16="http://schemas.microsoft.com/office/drawing/2014/main" id="{79F2F56A-FE83-4A99-95ED-E723B27BB07D}"/>
                </a:ext>
              </a:extLst>
            </p:cNvPr>
            <p:cNvSpPr txBox="1"/>
            <p:nvPr/>
          </p:nvSpPr>
          <p:spPr>
            <a:xfrm>
              <a:off x="911360" y="3605481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77" name="object 51">
              <a:extLst>
                <a:ext uri="{FF2B5EF4-FFF2-40B4-BE49-F238E27FC236}">
                  <a16:creationId xmlns:a16="http://schemas.microsoft.com/office/drawing/2014/main" id="{973639C4-BDFB-48A0-82EA-4DEC1AE337F6}"/>
                </a:ext>
              </a:extLst>
            </p:cNvPr>
            <p:cNvSpPr txBox="1"/>
            <p:nvPr/>
          </p:nvSpPr>
          <p:spPr>
            <a:xfrm>
              <a:off x="911360" y="3141759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78" name="object 51">
              <a:extLst>
                <a:ext uri="{FF2B5EF4-FFF2-40B4-BE49-F238E27FC236}">
                  <a16:creationId xmlns:a16="http://schemas.microsoft.com/office/drawing/2014/main" id="{E8C93F58-E35A-41EB-934D-EB1306F64AE3}"/>
                </a:ext>
              </a:extLst>
            </p:cNvPr>
            <p:cNvSpPr txBox="1"/>
            <p:nvPr/>
          </p:nvSpPr>
          <p:spPr>
            <a:xfrm>
              <a:off x="911360" y="2669479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79" name="object 51">
              <a:extLst>
                <a:ext uri="{FF2B5EF4-FFF2-40B4-BE49-F238E27FC236}">
                  <a16:creationId xmlns:a16="http://schemas.microsoft.com/office/drawing/2014/main" id="{E2EBA504-7F3A-4C0B-AB05-3536372BDCCB}"/>
                </a:ext>
              </a:extLst>
            </p:cNvPr>
            <p:cNvSpPr txBox="1"/>
            <p:nvPr/>
          </p:nvSpPr>
          <p:spPr>
            <a:xfrm>
              <a:off x="4488700" y="4904904"/>
              <a:ext cx="15997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8D6D060-48ED-4BA1-A7A1-C174B3E5A113}"/>
              </a:ext>
            </a:extLst>
          </p:cNvPr>
          <p:cNvCxnSpPr>
            <a:cxnSpLocks/>
          </p:cNvCxnSpPr>
          <p:nvPr/>
        </p:nvCxnSpPr>
        <p:spPr>
          <a:xfrm flipV="1">
            <a:off x="1613980" y="3837067"/>
            <a:ext cx="3384068" cy="805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4A8CDAB-A3C1-4CB7-AF05-F77823DF8D6B}"/>
              </a:ext>
            </a:extLst>
          </p:cNvPr>
          <p:cNvCxnSpPr>
            <a:cxnSpLocks/>
          </p:cNvCxnSpPr>
          <p:nvPr/>
        </p:nvCxnSpPr>
        <p:spPr>
          <a:xfrm flipV="1">
            <a:off x="2748445" y="3387149"/>
            <a:ext cx="0" cy="16248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1478F25-301E-4BAC-BB2B-D10319C841F8}"/>
              </a:ext>
            </a:extLst>
          </p:cNvPr>
          <p:cNvCxnSpPr>
            <a:cxnSpLocks/>
          </p:cNvCxnSpPr>
          <p:nvPr/>
        </p:nvCxnSpPr>
        <p:spPr>
          <a:xfrm flipV="1">
            <a:off x="3896380" y="3387149"/>
            <a:ext cx="0" cy="162484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C1124D2-4F98-47A5-8485-217930D9D913}"/>
              </a:ext>
            </a:extLst>
          </p:cNvPr>
          <p:cNvGrpSpPr/>
          <p:nvPr/>
        </p:nvGrpSpPr>
        <p:grpSpPr>
          <a:xfrm>
            <a:off x="7348185" y="3397941"/>
            <a:ext cx="3384068" cy="1624850"/>
            <a:chOff x="3929144" y="3384239"/>
            <a:chExt cx="3384068" cy="162485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39D921-DEEF-48C3-9AD9-9D8E11E52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9144" y="3834157"/>
              <a:ext cx="3384068" cy="805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5457797-7A7C-45BA-9644-DAC3413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609" y="3384239"/>
              <a:ext cx="0" cy="16248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119645D-9B95-43BE-8473-81353C0A9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1544" y="3384239"/>
              <a:ext cx="0" cy="162484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40791980-F273-415F-A1B8-C904B6E9507C}"/>
              </a:ext>
            </a:extLst>
          </p:cNvPr>
          <p:cNvSpPr txBox="1"/>
          <p:nvPr/>
        </p:nvSpPr>
        <p:spPr>
          <a:xfrm>
            <a:off x="4491759" y="3603523"/>
            <a:ext cx="152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Median (95% CI)</a:t>
            </a:r>
          </a:p>
          <a:p>
            <a:pPr algn="ctr"/>
            <a:r>
              <a:rPr lang="de-DE" sz="1200">
                <a:solidFill>
                  <a:srgbClr val="40488D"/>
                </a:solidFill>
              </a:rPr>
              <a:t>13.5 </a:t>
            </a:r>
            <a:r>
              <a:rPr lang="de-DE" sz="1200" err="1">
                <a:solidFill>
                  <a:srgbClr val="40488D"/>
                </a:solidFill>
              </a:rPr>
              <a:t>mo</a:t>
            </a:r>
            <a:r>
              <a:rPr lang="de-DE" sz="1200">
                <a:solidFill>
                  <a:srgbClr val="40488D"/>
                </a:solidFill>
              </a:rPr>
              <a:t> (11.1-15.6)</a:t>
            </a:r>
          </a:p>
          <a:p>
            <a:pPr algn="ctr"/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9.4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 (8.0-10.7)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D7C0A5A-1CAA-4213-84FC-C10A7CF85AD7}"/>
              </a:ext>
            </a:extLst>
          </p:cNvPr>
          <p:cNvSpPr txBox="1"/>
          <p:nvPr/>
        </p:nvSpPr>
        <p:spPr>
          <a:xfrm>
            <a:off x="2704103" y="3090867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12-mo rate</a:t>
            </a:r>
          </a:p>
          <a:p>
            <a:r>
              <a:rPr lang="de-DE" sz="1200">
                <a:solidFill>
                  <a:srgbClr val="40488D"/>
                </a:solidFill>
              </a:rPr>
              <a:t>54%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37%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DC7C0DD-A64C-49FF-99D1-399A8B7261D1}"/>
              </a:ext>
            </a:extLst>
          </p:cNvPr>
          <p:cNvSpPr txBox="1"/>
          <p:nvPr/>
        </p:nvSpPr>
        <p:spPr>
          <a:xfrm>
            <a:off x="3865540" y="3090867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24-mo rate</a:t>
            </a:r>
          </a:p>
          <a:p>
            <a:r>
              <a:rPr lang="de-DE" sz="1200">
                <a:solidFill>
                  <a:srgbClr val="40488D"/>
                </a:solidFill>
              </a:rPr>
              <a:t>31%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15%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7ABF70C-98E8-44E1-92C0-A456191F7FA6}"/>
              </a:ext>
            </a:extLst>
          </p:cNvPr>
          <p:cNvSpPr txBox="1"/>
          <p:nvPr/>
        </p:nvSpPr>
        <p:spPr>
          <a:xfrm>
            <a:off x="10212301" y="3606364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Median (95% CI)</a:t>
            </a:r>
          </a:p>
          <a:p>
            <a:pPr algn="ctr"/>
            <a:r>
              <a:rPr lang="de-DE" sz="1200">
                <a:solidFill>
                  <a:srgbClr val="40488D"/>
                </a:solidFill>
              </a:rPr>
              <a:t>12.4 </a:t>
            </a:r>
            <a:r>
              <a:rPr lang="de-DE" sz="1200" err="1">
                <a:solidFill>
                  <a:srgbClr val="40488D"/>
                </a:solidFill>
              </a:rPr>
              <a:t>mo</a:t>
            </a:r>
            <a:r>
              <a:rPr lang="de-DE" sz="1200">
                <a:solidFill>
                  <a:srgbClr val="40488D"/>
                </a:solidFill>
              </a:rPr>
              <a:t> (10.5-14.0)</a:t>
            </a:r>
          </a:p>
          <a:p>
            <a:pPr algn="ctr"/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9.8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 (8.8-10.8)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55C3CFB-7E38-495D-A73D-9C7E66545FB0}"/>
              </a:ext>
            </a:extLst>
          </p:cNvPr>
          <p:cNvSpPr txBox="1"/>
          <p:nvPr/>
        </p:nvSpPr>
        <p:spPr>
          <a:xfrm>
            <a:off x="8430353" y="309370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12-mo rate</a:t>
            </a:r>
          </a:p>
          <a:p>
            <a:r>
              <a:rPr lang="de-DE" sz="1200">
                <a:solidFill>
                  <a:srgbClr val="40488D"/>
                </a:solidFill>
              </a:rPr>
              <a:t>51%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39%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003788D-7247-4AEA-84D8-3A10724D419F}"/>
              </a:ext>
            </a:extLst>
          </p:cNvPr>
          <p:cNvSpPr txBox="1"/>
          <p:nvPr/>
        </p:nvSpPr>
        <p:spPr>
          <a:xfrm>
            <a:off x="9591790" y="309370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24-mo rate</a:t>
            </a:r>
          </a:p>
          <a:p>
            <a:r>
              <a:rPr lang="de-DE" sz="1200">
                <a:solidFill>
                  <a:srgbClr val="40488D"/>
                </a:solidFill>
              </a:rPr>
              <a:t>28%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16%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5" name="Table 146">
            <a:extLst>
              <a:ext uri="{FF2B5EF4-FFF2-40B4-BE49-F238E27FC236}">
                <a16:creationId xmlns:a16="http://schemas.microsoft.com/office/drawing/2014/main" id="{83AABCC1-7EE6-47B7-8BB5-C1988511F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25611"/>
              </p:ext>
            </p:extLst>
          </p:nvPr>
        </p:nvGraphicFramePr>
        <p:xfrm>
          <a:off x="2117834" y="1847792"/>
          <a:ext cx="3810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345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769580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3780">
                <a:tc>
                  <a:txBody>
                    <a:bodyPr/>
                    <a:lstStyle/>
                    <a:p>
                      <a:endParaRPr lang="en-GB" sz="11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Events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HR </a:t>
                      </a:r>
                    </a:p>
                    <a:p>
                      <a:pPr algn="ctr"/>
                      <a:r>
                        <a:rPr lang="de-DE" sz="1100" b="1"/>
                        <a:t>(95% CI)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p</a:t>
                      </a:r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7076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67%</a:t>
                      </a:r>
                      <a:endParaRPr lang="en-GB" sz="1100" b="1">
                        <a:solidFill>
                          <a:srgbClr val="40488D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(0.49-0.78)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accent6"/>
                          </a:solidFill>
                        </a:rPr>
                        <a:t>84%</a:t>
                      </a:r>
                      <a:endParaRPr lang="en-GB" sz="1100" b="1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sp>
        <p:nvSpPr>
          <p:cNvPr id="138" name="Fußzeilenplatzhalter 1">
            <a:extLst>
              <a:ext uri="{FF2B5EF4-FFF2-40B4-BE49-F238E27FC236}">
                <a16:creationId xmlns:a16="http://schemas.microsoft.com/office/drawing/2014/main" id="{A14C4C10-73E6-4420-869D-1AD700A5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en-US"/>
              <a:t>CPS: Combined positive score. OS: Overall survival. CI: Confidence interval. HR: Hazard ratio. </a:t>
            </a:r>
          </a:p>
          <a:p>
            <a:r>
              <a:rPr lang="en-US"/>
              <a:t>Kato, K.</a:t>
            </a:r>
            <a:r>
              <a:rPr lang="en-GB"/>
              <a:t> et al, 2020. </a:t>
            </a:r>
            <a:r>
              <a:rPr lang="en-GB" b="1"/>
              <a:t>A</a:t>
            </a:r>
            <a:r>
              <a:rPr lang="en-GB"/>
              <a:t>bstract LBA8 presented at ESMO 2020.</a:t>
            </a: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6FCF6FA0-9833-41AC-8136-F0BF8C5285F6}"/>
              </a:ext>
            </a:extLst>
          </p:cNvPr>
          <p:cNvSpPr txBox="1">
            <a:spLocks/>
          </p:cNvSpPr>
          <p:nvPr/>
        </p:nvSpPr>
        <p:spPr>
          <a:xfrm>
            <a:off x="417766" y="984611"/>
            <a:ext cx="5543550" cy="8239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j-lt"/>
              </a:rPr>
              <a:t>PD-L1 CPS </a:t>
            </a:r>
            <a:r>
              <a:rPr lang="en-GB" sz="20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≥</a:t>
            </a:r>
            <a:r>
              <a:rPr lang="en-GB" sz="200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EF3CF2-A88A-44FC-A24D-D2D9450F1E5A}"/>
              </a:ext>
            </a:extLst>
          </p:cNvPr>
          <p:cNvSpPr txBox="1">
            <a:spLocks/>
          </p:cNvSpPr>
          <p:nvPr/>
        </p:nvSpPr>
        <p:spPr>
          <a:xfrm>
            <a:off x="6248400" y="986777"/>
            <a:ext cx="5543550" cy="8239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j-lt"/>
              </a:rPr>
              <a:t>All patients</a:t>
            </a:r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C1612C6C-989E-4624-9E12-0BA0FE2C5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95881"/>
              </p:ext>
            </p:extLst>
          </p:nvPr>
        </p:nvGraphicFramePr>
        <p:xfrm>
          <a:off x="7832709" y="1847114"/>
          <a:ext cx="3810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345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769580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3780">
                <a:tc>
                  <a:txBody>
                    <a:bodyPr/>
                    <a:lstStyle/>
                    <a:p>
                      <a:endParaRPr lang="en-GB" sz="11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Events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HR </a:t>
                      </a:r>
                    </a:p>
                    <a:p>
                      <a:pPr algn="ctr"/>
                      <a:r>
                        <a:rPr lang="de-DE" sz="1100" b="1"/>
                        <a:t>(95% CI)</a:t>
                      </a:r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p</a:t>
                      </a:r>
                      <a:endParaRPr lang="en-GB" sz="11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7076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70%</a:t>
                      </a:r>
                      <a:endParaRPr lang="en-GB" sz="1100" b="1">
                        <a:solidFill>
                          <a:srgbClr val="40488D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0.73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(0.62-0.86)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accent6"/>
                          </a:solidFill>
                        </a:rPr>
                        <a:t>82%</a:t>
                      </a:r>
                      <a:endParaRPr lang="en-GB" sz="1100" b="1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sp>
        <p:nvSpPr>
          <p:cNvPr id="141" name="object 53">
            <a:extLst>
              <a:ext uri="{FF2B5EF4-FFF2-40B4-BE49-F238E27FC236}">
                <a16:creationId xmlns:a16="http://schemas.microsoft.com/office/drawing/2014/main" id="{7800EF0B-0159-004B-8EC7-B8610A6DFFD1}"/>
              </a:ext>
            </a:extLst>
          </p:cNvPr>
          <p:cNvSpPr txBox="1"/>
          <p:nvPr/>
        </p:nvSpPr>
        <p:spPr>
          <a:xfrm>
            <a:off x="2833530" y="5236428"/>
            <a:ext cx="1326658" cy="225703"/>
          </a:xfrm>
          <a:prstGeom prst="rect">
            <a:avLst/>
          </a:prstGeom>
        </p:spPr>
        <p:txBody>
          <a:bodyPr vert="horz" wrap="square" lIns="0" tIns="40640" rIns="0" bIns="0" rtlCol="0" anchor="t">
            <a:spAutoFit/>
          </a:bodyPr>
          <a:lstStyle/>
          <a:p>
            <a:pPr marL="15875">
              <a:spcBef>
                <a:spcPts val="270"/>
              </a:spcBef>
            </a:pPr>
            <a:r>
              <a:rPr lang="de-DE" sz="1200" b="1" spc="-5">
                <a:solidFill>
                  <a:srgbClr val="585353"/>
                </a:solidFill>
                <a:cs typeface="Trebuchet MS"/>
              </a:rPr>
              <a:t>Time (</a:t>
            </a:r>
            <a:r>
              <a:rPr lang="de-DE" sz="1200" b="1" spc="-5" err="1">
                <a:solidFill>
                  <a:srgbClr val="585353"/>
                </a:solidFill>
                <a:cs typeface="Trebuchet MS"/>
              </a:rPr>
              <a:t>months</a:t>
            </a:r>
            <a:r>
              <a:rPr lang="de-DE" sz="1200" b="1" spc="-5">
                <a:solidFill>
                  <a:srgbClr val="585353"/>
                </a:solidFill>
                <a:cs typeface="Trebuchet MS"/>
              </a:rPr>
              <a:t>)</a:t>
            </a:r>
            <a:endParaRPr sz="1200">
              <a:cs typeface="Trebuchet MS"/>
            </a:endParaRPr>
          </a:p>
        </p:txBody>
      </p:sp>
      <p:sp>
        <p:nvSpPr>
          <p:cNvPr id="142" name="object 53">
            <a:extLst>
              <a:ext uri="{FF2B5EF4-FFF2-40B4-BE49-F238E27FC236}">
                <a16:creationId xmlns:a16="http://schemas.microsoft.com/office/drawing/2014/main" id="{110CCE63-900E-654A-84B7-F60119D2AD97}"/>
              </a:ext>
            </a:extLst>
          </p:cNvPr>
          <p:cNvSpPr txBox="1"/>
          <p:nvPr/>
        </p:nvSpPr>
        <p:spPr>
          <a:xfrm>
            <a:off x="8567749" y="5237757"/>
            <a:ext cx="1066682" cy="225703"/>
          </a:xfrm>
          <a:prstGeom prst="rect">
            <a:avLst/>
          </a:prstGeom>
        </p:spPr>
        <p:txBody>
          <a:bodyPr vert="horz" wrap="square" lIns="0" tIns="40640" rIns="0" bIns="0" rtlCol="0" anchor="t">
            <a:spAutoFit/>
          </a:bodyPr>
          <a:lstStyle/>
          <a:p>
            <a:pPr marL="15875">
              <a:spcBef>
                <a:spcPts val="270"/>
              </a:spcBef>
            </a:pPr>
            <a:r>
              <a:rPr lang="de-DE" sz="1200" b="1" spc="-5">
                <a:solidFill>
                  <a:srgbClr val="585353"/>
                </a:solidFill>
                <a:cs typeface="Trebuchet MS"/>
              </a:rPr>
              <a:t>Time (m</a:t>
            </a:r>
            <a:r>
              <a:rPr sz="1200" b="1" spc="-5" err="1">
                <a:solidFill>
                  <a:srgbClr val="585353"/>
                </a:solidFill>
                <a:cs typeface="Trebuchet MS"/>
              </a:rPr>
              <a:t>onths</a:t>
            </a:r>
            <a:r>
              <a:rPr lang="de-DE" sz="1200" b="1" spc="-5">
                <a:solidFill>
                  <a:srgbClr val="585353"/>
                </a:solidFill>
                <a:cs typeface="Trebuchet MS"/>
              </a:rPr>
              <a:t>)</a:t>
            </a:r>
            <a:endParaRPr sz="1200">
              <a:cs typeface="Trebuchet MS"/>
            </a:endParaRPr>
          </a:p>
        </p:txBody>
      </p:sp>
      <p:graphicFrame>
        <p:nvGraphicFramePr>
          <p:cNvPr id="143" name="object 12">
            <a:extLst>
              <a:ext uri="{FF2B5EF4-FFF2-40B4-BE49-F238E27FC236}">
                <a16:creationId xmlns:a16="http://schemas.microsoft.com/office/drawing/2014/main" id="{C59C0C1A-10D0-A747-8C42-F2E7C7D91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03076"/>
              </p:ext>
            </p:extLst>
          </p:nvPr>
        </p:nvGraphicFramePr>
        <p:xfrm>
          <a:off x="407988" y="5558934"/>
          <a:ext cx="4844946" cy="65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98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472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err="1"/>
                        <a:t>No</a:t>
                      </a:r>
                      <a:r>
                        <a:rPr lang="de-DE" sz="1000" b="1"/>
                        <a:t>. at </a:t>
                      </a:r>
                      <a:r>
                        <a:rPr lang="de-DE" sz="1000" b="1" err="1"/>
                        <a:t>risk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15461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Pembro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186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175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151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125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100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79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66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40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23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4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197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174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142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102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73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42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28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000" b="1">
                        <a:solidFill>
                          <a:schemeClr val="accent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object 12">
            <a:extLst>
              <a:ext uri="{FF2B5EF4-FFF2-40B4-BE49-F238E27FC236}">
                <a16:creationId xmlns:a16="http://schemas.microsoft.com/office/drawing/2014/main" id="{8E043481-5F1D-E346-9061-025C8F479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33589"/>
              </p:ext>
            </p:extLst>
          </p:nvPr>
        </p:nvGraphicFramePr>
        <p:xfrm>
          <a:off x="6200928" y="5553075"/>
          <a:ext cx="4768300" cy="65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94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4871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err="1"/>
                        <a:t>No</a:t>
                      </a:r>
                      <a:r>
                        <a:rPr lang="de-DE" sz="1000" b="1"/>
                        <a:t>. at </a:t>
                      </a:r>
                      <a:r>
                        <a:rPr lang="de-DE" sz="1000" b="1" err="1"/>
                        <a:t>risk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Pembro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373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348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295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235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187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151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118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68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36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17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7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376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338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274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200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147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108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82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51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chemeClr val="accent6"/>
                          </a:solidFill>
                        </a:rPr>
                        <a:t>28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de-DE" sz="10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64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raphic 194">
            <a:extLst>
              <a:ext uri="{FF2B5EF4-FFF2-40B4-BE49-F238E27FC236}">
                <a16:creationId xmlns:a16="http://schemas.microsoft.com/office/drawing/2014/main" id="{4080506A-EC37-43FA-8162-84A38D30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903" y="2859536"/>
            <a:ext cx="2560145" cy="2218890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2BE4A72E-7367-43FE-B4D9-C67457C57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934" y="2906325"/>
            <a:ext cx="2283762" cy="2150028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1912ADE-B25A-4E2A-8D6C-75BE77326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948" y="2903448"/>
            <a:ext cx="2207793" cy="214400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Progression-free survival (PFS)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0130C9-884A-4B0B-93AE-E5C889F1A289}"/>
              </a:ext>
            </a:extLst>
          </p:cNvPr>
          <p:cNvGrpSpPr/>
          <p:nvPr/>
        </p:nvGrpSpPr>
        <p:grpSpPr>
          <a:xfrm>
            <a:off x="750063" y="2853208"/>
            <a:ext cx="2884150" cy="2675269"/>
            <a:chOff x="663422" y="2412252"/>
            <a:chExt cx="4001796" cy="28907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E016B2-2207-4EBC-A4D7-4F51DE5BE8F5}"/>
                </a:ext>
              </a:extLst>
            </p:cNvPr>
            <p:cNvGrpSpPr/>
            <p:nvPr/>
          </p:nvGrpSpPr>
          <p:grpSpPr>
            <a:xfrm>
              <a:off x="663422" y="2412252"/>
              <a:ext cx="3920499" cy="2890713"/>
              <a:chOff x="6084994" y="1778000"/>
              <a:chExt cx="5769351" cy="2706717"/>
            </a:xfrm>
          </p:grpSpPr>
          <p:sp>
            <p:nvSpPr>
              <p:cNvPr id="29" name="object 8">
                <a:extLst>
                  <a:ext uri="{FF2B5EF4-FFF2-40B4-BE49-F238E27FC236}">
                    <a16:creationId xmlns:a16="http://schemas.microsoft.com/office/drawing/2014/main" id="{0A3AC3BE-D22C-4591-85FF-31D7A405547E}"/>
                  </a:ext>
                </a:extLst>
              </p:cNvPr>
              <p:cNvSpPr txBox="1"/>
              <p:nvPr/>
            </p:nvSpPr>
            <p:spPr>
              <a:xfrm>
                <a:off x="6084994" y="2067761"/>
                <a:ext cx="335108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100" b="1" spc="-5">
                    <a:solidFill>
                      <a:srgbClr val="585353"/>
                    </a:solidFill>
                    <a:cs typeface="Trebuchet MS"/>
                  </a:rPr>
                  <a:t>PFS</a:t>
                </a:r>
                <a:r>
                  <a:rPr lang="de-DE" sz="11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1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100" baseline="25000">
                  <a:cs typeface="Trebuchet MS"/>
                </a:endParaRPr>
              </a:p>
            </p:txBody>
          </p:sp>
          <p:sp>
            <p:nvSpPr>
              <p:cNvPr id="30" name="object 53">
                <a:extLst>
                  <a:ext uri="{FF2B5EF4-FFF2-40B4-BE49-F238E27FC236}">
                    <a16:creationId xmlns:a16="http://schemas.microsoft.com/office/drawing/2014/main" id="{91D62E33-4401-45D6-9536-02F03C5B172D}"/>
                  </a:ext>
                </a:extLst>
              </p:cNvPr>
              <p:cNvSpPr txBox="1"/>
              <p:nvPr/>
            </p:nvSpPr>
            <p:spPr>
              <a:xfrm>
                <a:off x="8526681" y="4279715"/>
                <a:ext cx="2323664" cy="205002"/>
              </a:xfrm>
              <a:prstGeom prst="rect">
                <a:avLst/>
              </a:prstGeom>
            </p:spPr>
            <p:txBody>
              <a:bodyPr vert="horz" wrap="square" lIns="0" tIns="40640" rIns="0" bIns="0" rtlCol="0" anchor="t">
                <a:spAutoFit/>
              </a:bodyPr>
              <a:lstStyle/>
              <a:p>
                <a:pPr marL="15875">
                  <a:spcBef>
                    <a:spcPts val="270"/>
                  </a:spcBef>
                </a:pPr>
                <a:r>
                  <a:rPr lang="de-DE" sz="1050" b="1" spc="-5">
                    <a:solidFill>
                      <a:srgbClr val="585353"/>
                    </a:solidFill>
                    <a:cs typeface="Trebuchet MS"/>
                  </a:rPr>
                  <a:t>Time (m</a:t>
                </a:r>
                <a:r>
                  <a:rPr sz="1050" b="1" spc="-5">
                    <a:solidFill>
                      <a:srgbClr val="585353"/>
                    </a:solidFill>
                    <a:cs typeface="Trebuchet MS"/>
                  </a:rPr>
                  <a:t>onths</a:t>
                </a:r>
                <a:r>
                  <a:rPr lang="de-DE" sz="1050" b="1" spc="-5">
                    <a:solidFill>
                      <a:srgbClr val="585353"/>
                    </a:solidFill>
                    <a:cs typeface="Trebuchet MS"/>
                  </a:rPr>
                  <a:t>)</a:t>
                </a:r>
                <a:endParaRPr sz="1050">
                  <a:cs typeface="Trebuchet MS"/>
                </a:endParaRPr>
              </a:p>
            </p:txBody>
          </p:sp>
          <p:cxnSp>
            <p:nvCxnSpPr>
              <p:cNvPr id="31" name="Gerade Verbindung 120">
                <a:extLst>
                  <a:ext uri="{FF2B5EF4-FFF2-40B4-BE49-F238E27FC236}">
                    <a16:creationId xmlns:a16="http://schemas.microsoft.com/office/drawing/2014/main" id="{E804C302-EFEF-44CF-BE06-81B69C036FB3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121">
                <a:extLst>
                  <a:ext uri="{FF2B5EF4-FFF2-40B4-BE49-F238E27FC236}">
                    <a16:creationId xmlns:a16="http://schemas.microsoft.com/office/drawing/2014/main" id="{915AB0AB-9581-488D-81A8-112D1B4D0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122">
                <a:extLst>
                  <a:ext uri="{FF2B5EF4-FFF2-40B4-BE49-F238E27FC236}">
                    <a16:creationId xmlns:a16="http://schemas.microsoft.com/office/drawing/2014/main" id="{3F6DF363-C59E-4569-B494-9B0FEA957761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123">
                <a:extLst>
                  <a:ext uri="{FF2B5EF4-FFF2-40B4-BE49-F238E27FC236}">
                    <a16:creationId xmlns:a16="http://schemas.microsoft.com/office/drawing/2014/main" id="{00A9E036-FC25-4131-8E05-7031997A13FE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124">
                <a:extLst>
                  <a:ext uri="{FF2B5EF4-FFF2-40B4-BE49-F238E27FC236}">
                    <a16:creationId xmlns:a16="http://schemas.microsoft.com/office/drawing/2014/main" id="{8FA8E077-89E3-44C8-AB2A-CAC53788D0DD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125">
                <a:extLst>
                  <a:ext uri="{FF2B5EF4-FFF2-40B4-BE49-F238E27FC236}">
                    <a16:creationId xmlns:a16="http://schemas.microsoft.com/office/drawing/2014/main" id="{C94E37CE-5317-4146-AABC-F0260DBBD8AF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bject 51">
                <a:extLst>
                  <a:ext uri="{FF2B5EF4-FFF2-40B4-BE49-F238E27FC236}">
                    <a16:creationId xmlns:a16="http://schemas.microsoft.com/office/drawing/2014/main" id="{6D126B5B-7DD3-4BC1-A086-73733052C54B}"/>
                  </a:ext>
                </a:extLst>
              </p:cNvPr>
              <p:cNvSpPr txBox="1"/>
              <p:nvPr/>
            </p:nvSpPr>
            <p:spPr>
              <a:xfrm>
                <a:off x="6250678" y="1778000"/>
                <a:ext cx="513891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8" name="object 51">
                <a:extLst>
                  <a:ext uri="{FF2B5EF4-FFF2-40B4-BE49-F238E27FC236}">
                    <a16:creationId xmlns:a16="http://schemas.microsoft.com/office/drawing/2014/main" id="{9D3262A2-D4A8-406B-944F-BC8EB40F6D76}"/>
                  </a:ext>
                </a:extLst>
              </p:cNvPr>
              <p:cNvSpPr txBox="1"/>
              <p:nvPr/>
            </p:nvSpPr>
            <p:spPr>
              <a:xfrm>
                <a:off x="6354569" y="2221694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9" name="object 51">
                <a:extLst>
                  <a:ext uri="{FF2B5EF4-FFF2-40B4-BE49-F238E27FC236}">
                    <a16:creationId xmlns:a16="http://schemas.microsoft.com/office/drawing/2014/main" id="{C3AFFFFD-640A-4E49-BB78-427D701B7E9D}"/>
                  </a:ext>
                </a:extLst>
              </p:cNvPr>
              <p:cNvSpPr txBox="1"/>
              <p:nvPr/>
            </p:nvSpPr>
            <p:spPr>
              <a:xfrm>
                <a:off x="6354569" y="2665388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0" name="object 51">
                <a:extLst>
                  <a:ext uri="{FF2B5EF4-FFF2-40B4-BE49-F238E27FC236}">
                    <a16:creationId xmlns:a16="http://schemas.microsoft.com/office/drawing/2014/main" id="{DAECDA66-776E-4E6A-A557-5E849772E77A}"/>
                  </a:ext>
                </a:extLst>
              </p:cNvPr>
              <p:cNvSpPr txBox="1"/>
              <p:nvPr/>
            </p:nvSpPr>
            <p:spPr>
              <a:xfrm>
                <a:off x="6417143" y="3100415"/>
                <a:ext cx="347424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1" name="object 51">
                <a:extLst>
                  <a:ext uri="{FF2B5EF4-FFF2-40B4-BE49-F238E27FC236}">
                    <a16:creationId xmlns:a16="http://schemas.microsoft.com/office/drawing/2014/main" id="{F8EFB336-9D93-45D8-A259-4A3C7FEF4C22}"/>
                  </a:ext>
                </a:extLst>
              </p:cNvPr>
              <p:cNvSpPr txBox="1"/>
              <p:nvPr/>
            </p:nvSpPr>
            <p:spPr>
              <a:xfrm>
                <a:off x="6354569" y="3540531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2" name="object 51">
                <a:extLst>
                  <a:ext uri="{FF2B5EF4-FFF2-40B4-BE49-F238E27FC236}">
                    <a16:creationId xmlns:a16="http://schemas.microsoft.com/office/drawing/2014/main" id="{F5D7BA02-555C-4D61-9539-D97F5985DF31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3" name="object 51">
                <a:extLst>
                  <a:ext uri="{FF2B5EF4-FFF2-40B4-BE49-F238E27FC236}">
                    <a16:creationId xmlns:a16="http://schemas.microsoft.com/office/drawing/2014/main" id="{D88E4917-059D-437E-99E9-AACFCC2D69E2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800">
                  <a:cs typeface="Trebuchet MS"/>
                </a:endParaRPr>
              </a:p>
            </p:txBody>
          </p:sp>
          <p:cxnSp>
            <p:nvCxnSpPr>
              <p:cNvPr id="44" name="Gerade Verbindung 133">
                <a:extLst>
                  <a:ext uri="{FF2B5EF4-FFF2-40B4-BE49-F238E27FC236}">
                    <a16:creationId xmlns:a16="http://schemas.microsoft.com/office/drawing/2014/main" id="{1E37E333-12C1-422F-A47E-6410BEB6FD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134">
                <a:extLst>
                  <a:ext uri="{FF2B5EF4-FFF2-40B4-BE49-F238E27FC236}">
                    <a16:creationId xmlns:a16="http://schemas.microsoft.com/office/drawing/2014/main" id="{2E5A7EEC-AF5C-4E20-A732-B6CA57DB2CD6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135">
                <a:extLst>
                  <a:ext uri="{FF2B5EF4-FFF2-40B4-BE49-F238E27FC236}">
                    <a16:creationId xmlns:a16="http://schemas.microsoft.com/office/drawing/2014/main" id="{933A6DEE-4F52-4BB9-AD34-A7C3D744B768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bject 51">
                <a:extLst>
                  <a:ext uri="{FF2B5EF4-FFF2-40B4-BE49-F238E27FC236}">
                    <a16:creationId xmlns:a16="http://schemas.microsoft.com/office/drawing/2014/main" id="{9A701733-3242-4630-8CA9-46281ACFB1A6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48" name="object 51">
                <a:extLst>
                  <a:ext uri="{FF2B5EF4-FFF2-40B4-BE49-F238E27FC236}">
                    <a16:creationId xmlns:a16="http://schemas.microsoft.com/office/drawing/2014/main" id="{A429268D-3CB8-4D36-8C1D-555BA9AF1C8E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49" name="object 51">
                <a:extLst>
                  <a:ext uri="{FF2B5EF4-FFF2-40B4-BE49-F238E27FC236}">
                    <a16:creationId xmlns:a16="http://schemas.microsoft.com/office/drawing/2014/main" id="{83603848-5A57-4539-8BA9-7E0DEC5D0542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50" name="object 51">
                <a:extLst>
                  <a:ext uri="{FF2B5EF4-FFF2-40B4-BE49-F238E27FC236}">
                    <a16:creationId xmlns:a16="http://schemas.microsoft.com/office/drawing/2014/main" id="{B7694E57-A545-47EA-9791-386AB2FE20B2}"/>
                  </a:ext>
                </a:extLst>
              </p:cNvPr>
              <p:cNvSpPr txBox="1"/>
              <p:nvPr/>
            </p:nvSpPr>
            <p:spPr>
              <a:xfrm>
                <a:off x="8334264" y="4111273"/>
                <a:ext cx="29318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51" name="object 51">
                <a:extLst>
                  <a:ext uri="{FF2B5EF4-FFF2-40B4-BE49-F238E27FC236}">
                    <a16:creationId xmlns:a16="http://schemas.microsoft.com/office/drawing/2014/main" id="{1BDFED3A-DDAC-4F84-A3E4-7E88822205E2}"/>
                  </a:ext>
                </a:extLst>
              </p:cNvPr>
              <p:cNvSpPr txBox="1"/>
              <p:nvPr/>
            </p:nvSpPr>
            <p:spPr>
              <a:xfrm>
                <a:off x="8745160" y="4111273"/>
                <a:ext cx="30484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800">
                  <a:cs typeface="Trebuchet MS"/>
                </a:endParaRPr>
              </a:p>
            </p:txBody>
          </p:sp>
          <p:cxnSp>
            <p:nvCxnSpPr>
              <p:cNvPr id="52" name="Gerade Verbindung 152">
                <a:extLst>
                  <a:ext uri="{FF2B5EF4-FFF2-40B4-BE49-F238E27FC236}">
                    <a16:creationId xmlns:a16="http://schemas.microsoft.com/office/drawing/2014/main" id="{CED6543D-C944-47F9-97BC-342E238B5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153">
                <a:extLst>
                  <a:ext uri="{FF2B5EF4-FFF2-40B4-BE49-F238E27FC236}">
                    <a16:creationId xmlns:a16="http://schemas.microsoft.com/office/drawing/2014/main" id="{5D4A92DE-40F5-41BE-A43B-05B2A383C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154">
                <a:extLst>
                  <a:ext uri="{FF2B5EF4-FFF2-40B4-BE49-F238E27FC236}">
                    <a16:creationId xmlns:a16="http://schemas.microsoft.com/office/drawing/2014/main" id="{944FD881-479B-47A3-BCAA-4FA457789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155">
                <a:extLst>
                  <a:ext uri="{FF2B5EF4-FFF2-40B4-BE49-F238E27FC236}">
                    <a16:creationId xmlns:a16="http://schemas.microsoft.com/office/drawing/2014/main" id="{0A412CD2-854F-44E3-AD0D-14FE79423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156">
                <a:extLst>
                  <a:ext uri="{FF2B5EF4-FFF2-40B4-BE49-F238E27FC236}">
                    <a16:creationId xmlns:a16="http://schemas.microsoft.com/office/drawing/2014/main" id="{289541F1-2D14-4FCE-8FCD-5F8A9884A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157">
                <a:extLst>
                  <a:ext uri="{FF2B5EF4-FFF2-40B4-BE49-F238E27FC236}">
                    <a16:creationId xmlns:a16="http://schemas.microsoft.com/office/drawing/2014/main" id="{87C184AB-5D82-488B-99E5-832E2C1C6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158">
                <a:extLst>
                  <a:ext uri="{FF2B5EF4-FFF2-40B4-BE49-F238E27FC236}">
                    <a16:creationId xmlns:a16="http://schemas.microsoft.com/office/drawing/2014/main" id="{7A900785-2F4B-4DA4-A511-AF7A8A34C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159">
                <a:extLst>
                  <a:ext uri="{FF2B5EF4-FFF2-40B4-BE49-F238E27FC236}">
                    <a16:creationId xmlns:a16="http://schemas.microsoft.com/office/drawing/2014/main" id="{14055592-3EC0-4B34-AFA7-D92167BFB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160">
                <a:extLst>
                  <a:ext uri="{FF2B5EF4-FFF2-40B4-BE49-F238E27FC236}">
                    <a16:creationId xmlns:a16="http://schemas.microsoft.com/office/drawing/2014/main" id="{4BB69E17-4C83-48F3-96D6-39FF6330A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70C4BAD1-2131-4005-9E53-95F6BD8D5F71}"/>
                  </a:ext>
                </a:extLst>
              </p:cNvPr>
              <p:cNvSpPr txBox="1"/>
              <p:nvPr/>
            </p:nvSpPr>
            <p:spPr>
              <a:xfrm>
                <a:off x="9122845" y="4111273"/>
                <a:ext cx="34963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62" name="object 51">
                <a:extLst>
                  <a:ext uri="{FF2B5EF4-FFF2-40B4-BE49-F238E27FC236}">
                    <a16:creationId xmlns:a16="http://schemas.microsoft.com/office/drawing/2014/main" id="{D3A44FDC-F554-4929-9664-C48A010B5A78}"/>
                  </a:ext>
                </a:extLst>
              </p:cNvPr>
              <p:cNvSpPr txBox="1"/>
              <p:nvPr/>
            </p:nvSpPr>
            <p:spPr>
              <a:xfrm>
                <a:off x="9612633" y="4111273"/>
                <a:ext cx="29318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63" name="object 51">
                <a:extLst>
                  <a:ext uri="{FF2B5EF4-FFF2-40B4-BE49-F238E27FC236}">
                    <a16:creationId xmlns:a16="http://schemas.microsoft.com/office/drawing/2014/main" id="{471ECBA4-DA09-42CB-8F50-A47E46DD7BB6}"/>
                  </a:ext>
                </a:extLst>
              </p:cNvPr>
              <p:cNvSpPr txBox="1"/>
              <p:nvPr/>
            </p:nvSpPr>
            <p:spPr>
              <a:xfrm>
                <a:off x="9978799" y="4111273"/>
                <a:ext cx="34963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64" name="object 51">
                <a:extLst>
                  <a:ext uri="{FF2B5EF4-FFF2-40B4-BE49-F238E27FC236}">
                    <a16:creationId xmlns:a16="http://schemas.microsoft.com/office/drawing/2014/main" id="{1689C0CD-F02F-42DC-BF56-3C269D757082}"/>
                  </a:ext>
                </a:extLst>
              </p:cNvPr>
              <p:cNvSpPr txBox="1"/>
              <p:nvPr/>
            </p:nvSpPr>
            <p:spPr>
              <a:xfrm>
                <a:off x="10439486" y="4111273"/>
                <a:ext cx="30565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65" name="object 51">
                <a:extLst>
                  <a:ext uri="{FF2B5EF4-FFF2-40B4-BE49-F238E27FC236}">
                    <a16:creationId xmlns:a16="http://schemas.microsoft.com/office/drawing/2014/main" id="{B645ED62-B0E1-4B85-8966-4641BA1DF80B}"/>
                  </a:ext>
                </a:extLst>
              </p:cNvPr>
              <p:cNvSpPr txBox="1"/>
              <p:nvPr/>
            </p:nvSpPr>
            <p:spPr>
              <a:xfrm>
                <a:off x="10856185" y="4111273"/>
                <a:ext cx="32296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E43D9AB3-5489-401F-817B-872C9B860633}"/>
                  </a:ext>
                </a:extLst>
              </p:cNvPr>
              <p:cNvSpPr txBox="1"/>
              <p:nvPr/>
            </p:nvSpPr>
            <p:spPr>
              <a:xfrm>
                <a:off x="11292856" y="4111273"/>
                <a:ext cx="30565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800">
                  <a:cs typeface="Trebuchet MS"/>
                </a:endParaRPr>
              </a:p>
            </p:txBody>
          </p:sp>
        </p:grpSp>
        <p:cxnSp>
          <p:nvCxnSpPr>
            <p:cNvPr id="15" name="Gerade Verbindung 160">
              <a:extLst>
                <a:ext uri="{FF2B5EF4-FFF2-40B4-BE49-F238E27FC236}">
                  <a16:creationId xmlns:a16="http://schemas.microsoft.com/office/drawing/2014/main" id="{F1BC4DD3-09AB-4BE4-A987-80C7A62E18B4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24">
              <a:extLst>
                <a:ext uri="{FF2B5EF4-FFF2-40B4-BE49-F238E27FC236}">
                  <a16:creationId xmlns:a16="http://schemas.microsoft.com/office/drawing/2014/main" id="{A8097F82-A568-4D3D-A9D8-6BB3573F8FCA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4">
              <a:extLst>
                <a:ext uri="{FF2B5EF4-FFF2-40B4-BE49-F238E27FC236}">
                  <a16:creationId xmlns:a16="http://schemas.microsoft.com/office/drawing/2014/main" id="{9BD474B5-F6CC-4E9E-9ABA-F50F17DC35D9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24">
              <a:extLst>
                <a:ext uri="{FF2B5EF4-FFF2-40B4-BE49-F238E27FC236}">
                  <a16:creationId xmlns:a16="http://schemas.microsoft.com/office/drawing/2014/main" id="{CCE05240-A0F5-42D9-8E1F-06B171A938BB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24">
              <a:extLst>
                <a:ext uri="{FF2B5EF4-FFF2-40B4-BE49-F238E27FC236}">
                  <a16:creationId xmlns:a16="http://schemas.microsoft.com/office/drawing/2014/main" id="{FBA15BCB-9168-4AE5-A387-891E8D449A15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24">
              <a:extLst>
                <a:ext uri="{FF2B5EF4-FFF2-40B4-BE49-F238E27FC236}">
                  <a16:creationId xmlns:a16="http://schemas.microsoft.com/office/drawing/2014/main" id="{502223F7-F3A7-44C3-8A6E-9AE06943EF7B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ject 51">
              <a:extLst>
                <a:ext uri="{FF2B5EF4-FFF2-40B4-BE49-F238E27FC236}">
                  <a16:creationId xmlns:a16="http://schemas.microsoft.com/office/drawing/2014/main" id="{00813FE1-9D45-4C44-A903-50CC36FB6FD9}"/>
                </a:ext>
              </a:extLst>
            </p:cNvPr>
            <p:cNvSpPr txBox="1"/>
            <p:nvPr/>
          </p:nvSpPr>
          <p:spPr>
            <a:xfrm>
              <a:off x="841554" y="4538621"/>
              <a:ext cx="278610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24" name="object 51">
              <a:extLst>
                <a:ext uri="{FF2B5EF4-FFF2-40B4-BE49-F238E27FC236}">
                  <a16:creationId xmlns:a16="http://schemas.microsoft.com/office/drawing/2014/main" id="{8EC98DB3-BBAE-4A51-B32B-A849A4BE0834}"/>
                </a:ext>
              </a:extLst>
            </p:cNvPr>
            <p:cNvSpPr txBox="1"/>
            <p:nvPr/>
          </p:nvSpPr>
          <p:spPr>
            <a:xfrm>
              <a:off x="846608" y="4082049"/>
              <a:ext cx="273555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25" name="object 51">
              <a:extLst>
                <a:ext uri="{FF2B5EF4-FFF2-40B4-BE49-F238E27FC236}">
                  <a16:creationId xmlns:a16="http://schemas.microsoft.com/office/drawing/2014/main" id="{969F8541-AC0C-4504-974C-6DD14F4D6E50}"/>
                </a:ext>
              </a:extLst>
            </p:cNvPr>
            <p:cNvSpPr txBox="1"/>
            <p:nvPr/>
          </p:nvSpPr>
          <p:spPr>
            <a:xfrm>
              <a:off x="889130" y="3612205"/>
              <a:ext cx="231033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26" name="object 51">
              <a:extLst>
                <a:ext uri="{FF2B5EF4-FFF2-40B4-BE49-F238E27FC236}">
                  <a16:creationId xmlns:a16="http://schemas.microsoft.com/office/drawing/2014/main" id="{254B80A1-9BC3-41D4-99D8-CFA74A2E84FA}"/>
                </a:ext>
              </a:extLst>
            </p:cNvPr>
            <p:cNvSpPr txBox="1"/>
            <p:nvPr/>
          </p:nvSpPr>
          <p:spPr>
            <a:xfrm>
              <a:off x="891141" y="3148483"/>
              <a:ext cx="229023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27" name="object 51">
              <a:extLst>
                <a:ext uri="{FF2B5EF4-FFF2-40B4-BE49-F238E27FC236}">
                  <a16:creationId xmlns:a16="http://schemas.microsoft.com/office/drawing/2014/main" id="{7CFDFCE2-306F-44CC-8BE2-5BDD45C5E61E}"/>
                </a:ext>
              </a:extLst>
            </p:cNvPr>
            <p:cNvSpPr txBox="1"/>
            <p:nvPr/>
          </p:nvSpPr>
          <p:spPr>
            <a:xfrm>
              <a:off x="847938" y="2676203"/>
              <a:ext cx="272226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28" name="object 51">
              <a:extLst>
                <a:ext uri="{FF2B5EF4-FFF2-40B4-BE49-F238E27FC236}">
                  <a16:creationId xmlns:a16="http://schemas.microsoft.com/office/drawing/2014/main" id="{1637DDE6-001B-4D9B-A69C-18681F8288B4}"/>
                </a:ext>
              </a:extLst>
            </p:cNvPr>
            <p:cNvSpPr txBox="1"/>
            <p:nvPr/>
          </p:nvSpPr>
          <p:spPr>
            <a:xfrm>
              <a:off x="4484963" y="4904904"/>
              <a:ext cx="180255" cy="1338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800">
                  <a:solidFill>
                    <a:srgbClr val="585353"/>
                  </a:solidFill>
                  <a:cs typeface="Trebuchet MS"/>
                </a:rPr>
                <a:t>36</a:t>
              </a:r>
              <a:endParaRPr sz="800">
                <a:cs typeface="Trebuchet MS"/>
              </a:endParaRPr>
            </a:p>
          </p:txBody>
        </p:sp>
      </p:grpSp>
      <p:graphicFrame>
        <p:nvGraphicFramePr>
          <p:cNvPr id="67" name="object 12">
            <a:extLst>
              <a:ext uri="{FF2B5EF4-FFF2-40B4-BE49-F238E27FC236}">
                <a16:creationId xmlns:a16="http://schemas.microsoft.com/office/drawing/2014/main" id="{3A43FF7C-31EE-4FB3-A24C-58F411634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61641"/>
              </p:ext>
            </p:extLst>
          </p:nvPr>
        </p:nvGraphicFramePr>
        <p:xfrm>
          <a:off x="407986" y="5590116"/>
          <a:ext cx="3326792" cy="64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09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69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err="1"/>
                        <a:t>No</a:t>
                      </a:r>
                      <a:r>
                        <a:rPr lang="de-DE" sz="1000"/>
                        <a:t>. at </a:t>
                      </a:r>
                      <a:r>
                        <a:rPr lang="de-DE" sz="1000" err="1"/>
                        <a:t>risk</a:t>
                      </a:r>
                      <a:endParaRPr sz="1000"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spc="-5" err="1">
                          <a:solidFill>
                            <a:schemeClr val="bg1"/>
                          </a:solidFill>
                        </a:rPr>
                        <a:t>Pembro</a:t>
                      </a:r>
                      <a:r>
                        <a:rPr sz="1000" spc="-5">
                          <a:solidFill>
                            <a:schemeClr val="bg1"/>
                          </a:solidFill>
                        </a:rPr>
                        <a:t> +</a:t>
                      </a:r>
                      <a:r>
                        <a:rPr sz="1000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pc="-5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sz="1000" spc="-5" err="1">
                          <a:solidFill>
                            <a:schemeClr val="bg1"/>
                          </a:solidFill>
                        </a:rPr>
                        <a:t>hemo</a:t>
                      </a:r>
                      <a:endParaRPr sz="100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274</a:t>
                      </a:r>
                      <a:endParaRPr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211</a:t>
                      </a:r>
                      <a:endParaRPr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156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71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57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41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35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19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13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3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sz="100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274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205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127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45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2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1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580D1E8A-311C-4EBB-A2F6-4A111881F515}"/>
              </a:ext>
            </a:extLst>
          </p:cNvPr>
          <p:cNvSpPr txBox="1"/>
          <p:nvPr/>
        </p:nvSpPr>
        <p:spPr>
          <a:xfrm>
            <a:off x="2932670" y="3871926"/>
            <a:ext cx="1143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/>
              <a:t>Median (95% CI)</a:t>
            </a:r>
          </a:p>
          <a:p>
            <a:pPr algn="ctr"/>
            <a:r>
              <a:rPr lang="de-DE" sz="1000">
                <a:solidFill>
                  <a:srgbClr val="40488D"/>
                </a:solidFill>
              </a:rPr>
              <a:t>6.3 </a:t>
            </a:r>
            <a:r>
              <a:rPr lang="de-DE" sz="1000" err="1">
                <a:solidFill>
                  <a:srgbClr val="40488D"/>
                </a:solidFill>
              </a:rPr>
              <a:t>mo</a:t>
            </a:r>
            <a:r>
              <a:rPr lang="de-DE" sz="1000">
                <a:solidFill>
                  <a:srgbClr val="40488D"/>
                </a:solidFill>
              </a:rPr>
              <a:t> (6.2-6.9)</a:t>
            </a:r>
          </a:p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5.8 </a:t>
            </a:r>
            <a:r>
              <a:rPr lang="de-DE" sz="10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 (5.0-6.1)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F9612E-2E70-4484-89E6-6399395C5322}"/>
              </a:ext>
            </a:extLst>
          </p:cNvPr>
          <p:cNvSpPr txBox="1"/>
          <p:nvPr/>
        </p:nvSpPr>
        <p:spPr>
          <a:xfrm>
            <a:off x="1851650" y="3538345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12-mo rate</a:t>
            </a:r>
          </a:p>
          <a:p>
            <a:r>
              <a:rPr lang="de-DE" sz="1000">
                <a:solidFill>
                  <a:srgbClr val="40488D"/>
                </a:solidFill>
              </a:rPr>
              <a:t>24%</a:t>
            </a:r>
          </a:p>
          <a:p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12%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17BB69-C15C-4A8F-97CB-3D1F13E41F42}"/>
              </a:ext>
            </a:extLst>
          </p:cNvPr>
          <p:cNvSpPr txBox="1"/>
          <p:nvPr/>
        </p:nvSpPr>
        <p:spPr>
          <a:xfrm>
            <a:off x="2289871" y="3643081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18-mo rate</a:t>
            </a:r>
          </a:p>
          <a:p>
            <a:r>
              <a:rPr lang="de-DE" sz="1000">
                <a:solidFill>
                  <a:srgbClr val="40488D"/>
                </a:solidFill>
              </a:rPr>
              <a:t>17%</a:t>
            </a:r>
          </a:p>
          <a:p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6%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1" name="Table 146">
            <a:extLst>
              <a:ext uri="{FF2B5EF4-FFF2-40B4-BE49-F238E27FC236}">
                <a16:creationId xmlns:a16="http://schemas.microsoft.com/office/drawing/2014/main" id="{1308B9A3-E13D-41B1-B9CD-2072F8F4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22558"/>
              </p:ext>
            </p:extLst>
          </p:nvPr>
        </p:nvGraphicFramePr>
        <p:xfrm>
          <a:off x="1496927" y="2586597"/>
          <a:ext cx="2876635" cy="8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09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530123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673646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6976">
                <a:tc>
                  <a:txBody>
                    <a:bodyPr/>
                    <a:lstStyle/>
                    <a:p>
                      <a:endParaRPr lang="en-GB" sz="1000" b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Events</a:t>
                      </a:r>
                      <a:endParaRPr lang="en-GB" sz="1000" b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HR </a:t>
                      </a:r>
                    </a:p>
                    <a:p>
                      <a:pPr algn="ctr"/>
                      <a:r>
                        <a:rPr lang="de-DE" sz="1000" b="0"/>
                        <a:t>(95% CI)</a:t>
                      </a:r>
                      <a:endParaRPr lang="en-GB" sz="1000" b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p</a:t>
                      </a:r>
                      <a:endParaRPr lang="en-GB" sz="1000" b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0528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000" b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GB" sz="9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0.65</a:t>
                      </a:r>
                      <a:endParaRPr lang="en-GB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(0.54-0.78)</a:t>
                      </a:r>
                      <a:endParaRPr lang="en-GB" sz="9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GB" sz="9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000" b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GB" sz="9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59A921-8B77-4933-BB7E-0E53FA4A2B3F}"/>
              </a:ext>
            </a:extLst>
          </p:cNvPr>
          <p:cNvCxnSpPr/>
          <p:nvPr/>
        </p:nvCxnSpPr>
        <p:spPr>
          <a:xfrm>
            <a:off x="1116064" y="4041541"/>
            <a:ext cx="2400937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9F2D0B-F269-4B43-BFA3-684AA0BF9E6C}"/>
              </a:ext>
            </a:extLst>
          </p:cNvPr>
          <p:cNvCxnSpPr/>
          <p:nvPr/>
        </p:nvCxnSpPr>
        <p:spPr>
          <a:xfrm flipV="1">
            <a:off x="1945282" y="3612782"/>
            <a:ext cx="0" cy="150267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3A22D91-C0E3-48C0-9569-41020B772E9E}"/>
              </a:ext>
            </a:extLst>
          </p:cNvPr>
          <p:cNvCxnSpPr>
            <a:cxnSpLocks/>
          </p:cNvCxnSpPr>
          <p:nvPr/>
        </p:nvCxnSpPr>
        <p:spPr>
          <a:xfrm flipV="1">
            <a:off x="2358032" y="3730285"/>
            <a:ext cx="0" cy="137882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E69A771-A5E8-48DA-8B35-EAD0369635E9}"/>
              </a:ext>
            </a:extLst>
          </p:cNvPr>
          <p:cNvGrpSpPr/>
          <p:nvPr/>
        </p:nvGrpSpPr>
        <p:grpSpPr>
          <a:xfrm>
            <a:off x="4400214" y="2854612"/>
            <a:ext cx="3038300" cy="2675269"/>
            <a:chOff x="663423" y="2412252"/>
            <a:chExt cx="4019795" cy="289071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D4139D9-81A3-48F9-85A2-A901D0D64DA4}"/>
                </a:ext>
              </a:extLst>
            </p:cNvPr>
            <p:cNvGrpSpPr/>
            <p:nvPr/>
          </p:nvGrpSpPr>
          <p:grpSpPr>
            <a:xfrm>
              <a:off x="663423" y="2412252"/>
              <a:ext cx="3920500" cy="2890713"/>
              <a:chOff x="6084994" y="1778000"/>
              <a:chExt cx="5769351" cy="2706717"/>
            </a:xfrm>
          </p:grpSpPr>
          <p:sp>
            <p:nvSpPr>
              <p:cNvPr id="87" name="object 8">
                <a:extLst>
                  <a:ext uri="{FF2B5EF4-FFF2-40B4-BE49-F238E27FC236}">
                    <a16:creationId xmlns:a16="http://schemas.microsoft.com/office/drawing/2014/main" id="{DE663559-D557-4A3F-A3D9-6B2B0B757F09}"/>
                  </a:ext>
                </a:extLst>
              </p:cNvPr>
              <p:cNvSpPr txBox="1"/>
              <p:nvPr/>
            </p:nvSpPr>
            <p:spPr>
              <a:xfrm>
                <a:off x="6084994" y="2067761"/>
                <a:ext cx="335108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100" b="1" spc="-5">
                    <a:solidFill>
                      <a:srgbClr val="585353"/>
                    </a:solidFill>
                    <a:cs typeface="Trebuchet MS"/>
                  </a:rPr>
                  <a:t>PFS</a:t>
                </a:r>
                <a:r>
                  <a:rPr lang="de-DE" sz="11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1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100" baseline="25000">
                  <a:cs typeface="Trebuchet MS"/>
                </a:endParaRPr>
              </a:p>
            </p:txBody>
          </p:sp>
          <p:sp>
            <p:nvSpPr>
              <p:cNvPr id="88" name="object 53">
                <a:extLst>
                  <a:ext uri="{FF2B5EF4-FFF2-40B4-BE49-F238E27FC236}">
                    <a16:creationId xmlns:a16="http://schemas.microsoft.com/office/drawing/2014/main" id="{26E72D8C-1C78-4D36-8E07-DC2207CD24B4}"/>
                  </a:ext>
                </a:extLst>
              </p:cNvPr>
              <p:cNvSpPr txBox="1"/>
              <p:nvPr/>
            </p:nvSpPr>
            <p:spPr>
              <a:xfrm>
                <a:off x="8527248" y="4279715"/>
                <a:ext cx="2289676" cy="205002"/>
              </a:xfrm>
              <a:prstGeom prst="rect">
                <a:avLst/>
              </a:prstGeom>
            </p:spPr>
            <p:txBody>
              <a:bodyPr vert="horz" wrap="square" lIns="0" tIns="40640" rIns="0" bIns="0" rtlCol="0" anchor="t">
                <a:spAutoFit/>
              </a:bodyPr>
              <a:lstStyle/>
              <a:p>
                <a:pPr marL="15875">
                  <a:spcBef>
                    <a:spcPts val="270"/>
                  </a:spcBef>
                </a:pPr>
                <a:r>
                  <a:rPr lang="de-DE" sz="1050" b="1" spc="-5">
                    <a:solidFill>
                      <a:srgbClr val="585353"/>
                    </a:solidFill>
                    <a:cs typeface="Trebuchet MS"/>
                  </a:rPr>
                  <a:t>Time (m</a:t>
                </a:r>
                <a:r>
                  <a:rPr sz="1050" b="1" spc="-5">
                    <a:solidFill>
                      <a:srgbClr val="585353"/>
                    </a:solidFill>
                    <a:cs typeface="Trebuchet MS"/>
                  </a:rPr>
                  <a:t>onths</a:t>
                </a:r>
                <a:r>
                  <a:rPr lang="de-DE" sz="1050" b="1" spc="-5">
                    <a:solidFill>
                      <a:srgbClr val="585353"/>
                    </a:solidFill>
                    <a:cs typeface="Trebuchet MS"/>
                  </a:rPr>
                  <a:t>)</a:t>
                </a:r>
                <a:endParaRPr sz="1050">
                  <a:cs typeface="Trebuchet MS"/>
                </a:endParaRPr>
              </a:p>
            </p:txBody>
          </p:sp>
          <p:cxnSp>
            <p:nvCxnSpPr>
              <p:cNvPr id="89" name="Gerade Verbindung 120">
                <a:extLst>
                  <a:ext uri="{FF2B5EF4-FFF2-40B4-BE49-F238E27FC236}">
                    <a16:creationId xmlns:a16="http://schemas.microsoft.com/office/drawing/2014/main" id="{62036CFF-E418-4E2D-922F-4B3EF5E65052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121">
                <a:extLst>
                  <a:ext uri="{FF2B5EF4-FFF2-40B4-BE49-F238E27FC236}">
                    <a16:creationId xmlns:a16="http://schemas.microsoft.com/office/drawing/2014/main" id="{635DEEC0-18BE-4C3A-AE8F-322FF6410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122">
                <a:extLst>
                  <a:ext uri="{FF2B5EF4-FFF2-40B4-BE49-F238E27FC236}">
                    <a16:creationId xmlns:a16="http://schemas.microsoft.com/office/drawing/2014/main" id="{E1CC4E34-B90A-4397-A93A-4B59E359EAE7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123">
                <a:extLst>
                  <a:ext uri="{FF2B5EF4-FFF2-40B4-BE49-F238E27FC236}">
                    <a16:creationId xmlns:a16="http://schemas.microsoft.com/office/drawing/2014/main" id="{17441500-73A7-44AA-807F-9EE324CB5FA6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124">
                <a:extLst>
                  <a:ext uri="{FF2B5EF4-FFF2-40B4-BE49-F238E27FC236}">
                    <a16:creationId xmlns:a16="http://schemas.microsoft.com/office/drawing/2014/main" id="{5A1BE78B-02A1-4BC3-BBDC-CCBD68B1C23B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125">
                <a:extLst>
                  <a:ext uri="{FF2B5EF4-FFF2-40B4-BE49-F238E27FC236}">
                    <a16:creationId xmlns:a16="http://schemas.microsoft.com/office/drawing/2014/main" id="{4E997F15-BA49-4E2F-95BA-AB7F9148B4A2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bject 51">
                <a:extLst>
                  <a:ext uri="{FF2B5EF4-FFF2-40B4-BE49-F238E27FC236}">
                    <a16:creationId xmlns:a16="http://schemas.microsoft.com/office/drawing/2014/main" id="{EB2D1F21-7402-44A4-85FF-C56779517B70}"/>
                  </a:ext>
                </a:extLst>
              </p:cNvPr>
              <p:cNvSpPr txBox="1"/>
              <p:nvPr/>
            </p:nvSpPr>
            <p:spPr>
              <a:xfrm>
                <a:off x="6250678" y="1778000"/>
                <a:ext cx="513891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6" name="object 51">
                <a:extLst>
                  <a:ext uri="{FF2B5EF4-FFF2-40B4-BE49-F238E27FC236}">
                    <a16:creationId xmlns:a16="http://schemas.microsoft.com/office/drawing/2014/main" id="{F4F091FF-CCD5-4008-A7F5-2E3E42C81110}"/>
                  </a:ext>
                </a:extLst>
              </p:cNvPr>
              <p:cNvSpPr txBox="1"/>
              <p:nvPr/>
            </p:nvSpPr>
            <p:spPr>
              <a:xfrm>
                <a:off x="6354569" y="2221694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7" name="object 51">
                <a:extLst>
                  <a:ext uri="{FF2B5EF4-FFF2-40B4-BE49-F238E27FC236}">
                    <a16:creationId xmlns:a16="http://schemas.microsoft.com/office/drawing/2014/main" id="{B77EFC03-D5A1-47D1-8A86-9D1771A1C03F}"/>
                  </a:ext>
                </a:extLst>
              </p:cNvPr>
              <p:cNvSpPr txBox="1"/>
              <p:nvPr/>
            </p:nvSpPr>
            <p:spPr>
              <a:xfrm>
                <a:off x="6354569" y="2665388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8" name="object 51">
                <a:extLst>
                  <a:ext uri="{FF2B5EF4-FFF2-40B4-BE49-F238E27FC236}">
                    <a16:creationId xmlns:a16="http://schemas.microsoft.com/office/drawing/2014/main" id="{32902A51-165E-48C3-A0A4-3A3000CDA1E0}"/>
                  </a:ext>
                </a:extLst>
              </p:cNvPr>
              <p:cNvSpPr txBox="1"/>
              <p:nvPr/>
            </p:nvSpPr>
            <p:spPr>
              <a:xfrm>
                <a:off x="6417143" y="3100415"/>
                <a:ext cx="347424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99" name="object 51">
                <a:extLst>
                  <a:ext uri="{FF2B5EF4-FFF2-40B4-BE49-F238E27FC236}">
                    <a16:creationId xmlns:a16="http://schemas.microsoft.com/office/drawing/2014/main" id="{25E9BAAC-8823-424B-B55E-1E6AB1456D8E}"/>
                  </a:ext>
                </a:extLst>
              </p:cNvPr>
              <p:cNvSpPr txBox="1"/>
              <p:nvPr/>
            </p:nvSpPr>
            <p:spPr>
              <a:xfrm>
                <a:off x="6354569" y="3540531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0" name="object 51">
                <a:extLst>
                  <a:ext uri="{FF2B5EF4-FFF2-40B4-BE49-F238E27FC236}">
                    <a16:creationId xmlns:a16="http://schemas.microsoft.com/office/drawing/2014/main" id="{3F09BEF7-0A4F-44E8-8923-6DFEBCAEC8C7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01" name="object 51">
                <a:extLst>
                  <a:ext uri="{FF2B5EF4-FFF2-40B4-BE49-F238E27FC236}">
                    <a16:creationId xmlns:a16="http://schemas.microsoft.com/office/drawing/2014/main" id="{D318188F-A095-4074-8AAF-CE6D8D972A12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800">
                  <a:cs typeface="Trebuchet MS"/>
                </a:endParaRPr>
              </a:p>
            </p:txBody>
          </p:sp>
          <p:cxnSp>
            <p:nvCxnSpPr>
              <p:cNvPr id="102" name="Gerade Verbindung 133">
                <a:extLst>
                  <a:ext uri="{FF2B5EF4-FFF2-40B4-BE49-F238E27FC236}">
                    <a16:creationId xmlns:a16="http://schemas.microsoft.com/office/drawing/2014/main" id="{6A7568AC-0A0C-4549-B001-39CD50EAC5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34">
                <a:extLst>
                  <a:ext uri="{FF2B5EF4-FFF2-40B4-BE49-F238E27FC236}">
                    <a16:creationId xmlns:a16="http://schemas.microsoft.com/office/drawing/2014/main" id="{1C59B91F-D307-4BDE-93A3-529B822A0EED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35">
                <a:extLst>
                  <a:ext uri="{FF2B5EF4-FFF2-40B4-BE49-F238E27FC236}">
                    <a16:creationId xmlns:a16="http://schemas.microsoft.com/office/drawing/2014/main" id="{1F771A0D-7670-4AC3-BED0-24951A22EF21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bject 51">
                <a:extLst>
                  <a:ext uri="{FF2B5EF4-FFF2-40B4-BE49-F238E27FC236}">
                    <a16:creationId xmlns:a16="http://schemas.microsoft.com/office/drawing/2014/main" id="{E942DBFF-B688-4FDB-A31A-EC0BDA1E593A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06" name="object 51">
                <a:extLst>
                  <a:ext uri="{FF2B5EF4-FFF2-40B4-BE49-F238E27FC236}">
                    <a16:creationId xmlns:a16="http://schemas.microsoft.com/office/drawing/2014/main" id="{1F7AE6EE-ADDE-4962-B4C9-78616EF3290A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07" name="object 51">
                <a:extLst>
                  <a:ext uri="{FF2B5EF4-FFF2-40B4-BE49-F238E27FC236}">
                    <a16:creationId xmlns:a16="http://schemas.microsoft.com/office/drawing/2014/main" id="{549C683D-E6B6-4540-9757-A248501A3055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08" name="object 51">
                <a:extLst>
                  <a:ext uri="{FF2B5EF4-FFF2-40B4-BE49-F238E27FC236}">
                    <a16:creationId xmlns:a16="http://schemas.microsoft.com/office/drawing/2014/main" id="{25B581FA-CD00-417E-81CA-EA1FD148C0D5}"/>
                  </a:ext>
                </a:extLst>
              </p:cNvPr>
              <p:cNvSpPr txBox="1"/>
              <p:nvPr/>
            </p:nvSpPr>
            <p:spPr>
              <a:xfrm>
                <a:off x="8334264" y="4111273"/>
                <a:ext cx="29318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09" name="object 51">
                <a:extLst>
                  <a:ext uri="{FF2B5EF4-FFF2-40B4-BE49-F238E27FC236}">
                    <a16:creationId xmlns:a16="http://schemas.microsoft.com/office/drawing/2014/main" id="{5066D260-19B3-4D77-81EB-58411F9A0950}"/>
                  </a:ext>
                </a:extLst>
              </p:cNvPr>
              <p:cNvSpPr txBox="1"/>
              <p:nvPr/>
            </p:nvSpPr>
            <p:spPr>
              <a:xfrm>
                <a:off x="8745160" y="4111273"/>
                <a:ext cx="30484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800">
                  <a:cs typeface="Trebuchet MS"/>
                </a:endParaRPr>
              </a:p>
            </p:txBody>
          </p:sp>
          <p:cxnSp>
            <p:nvCxnSpPr>
              <p:cNvPr id="110" name="Gerade Verbindung 152">
                <a:extLst>
                  <a:ext uri="{FF2B5EF4-FFF2-40B4-BE49-F238E27FC236}">
                    <a16:creationId xmlns:a16="http://schemas.microsoft.com/office/drawing/2014/main" id="{FFF3CA7F-2960-49CF-AE3A-190FFEB0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53">
                <a:extLst>
                  <a:ext uri="{FF2B5EF4-FFF2-40B4-BE49-F238E27FC236}">
                    <a16:creationId xmlns:a16="http://schemas.microsoft.com/office/drawing/2014/main" id="{5D2EA80D-4C9E-4F3D-8805-4D47167C8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54">
                <a:extLst>
                  <a:ext uri="{FF2B5EF4-FFF2-40B4-BE49-F238E27FC236}">
                    <a16:creationId xmlns:a16="http://schemas.microsoft.com/office/drawing/2014/main" id="{A3072F81-66A2-41C8-8A49-82EA2A7CD7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55">
                <a:extLst>
                  <a:ext uri="{FF2B5EF4-FFF2-40B4-BE49-F238E27FC236}">
                    <a16:creationId xmlns:a16="http://schemas.microsoft.com/office/drawing/2014/main" id="{6958B0D7-4C6A-46F2-AA5D-526A4B61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56">
                <a:extLst>
                  <a:ext uri="{FF2B5EF4-FFF2-40B4-BE49-F238E27FC236}">
                    <a16:creationId xmlns:a16="http://schemas.microsoft.com/office/drawing/2014/main" id="{730490C6-0501-4161-8C6B-DB397B983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57">
                <a:extLst>
                  <a:ext uri="{FF2B5EF4-FFF2-40B4-BE49-F238E27FC236}">
                    <a16:creationId xmlns:a16="http://schemas.microsoft.com/office/drawing/2014/main" id="{3C0BCFBF-5B83-4AA4-987D-32C0BCFE4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58">
                <a:extLst>
                  <a:ext uri="{FF2B5EF4-FFF2-40B4-BE49-F238E27FC236}">
                    <a16:creationId xmlns:a16="http://schemas.microsoft.com/office/drawing/2014/main" id="{385AE9F2-47F8-44D2-B517-A88EAE7F8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59">
                <a:extLst>
                  <a:ext uri="{FF2B5EF4-FFF2-40B4-BE49-F238E27FC236}">
                    <a16:creationId xmlns:a16="http://schemas.microsoft.com/office/drawing/2014/main" id="{F3A284F5-7505-46C1-B85B-445CF59BA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60">
                <a:extLst>
                  <a:ext uri="{FF2B5EF4-FFF2-40B4-BE49-F238E27FC236}">
                    <a16:creationId xmlns:a16="http://schemas.microsoft.com/office/drawing/2014/main" id="{7F82EA5B-43B1-4153-AED4-A109DC6AE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bject 51">
                <a:extLst>
                  <a:ext uri="{FF2B5EF4-FFF2-40B4-BE49-F238E27FC236}">
                    <a16:creationId xmlns:a16="http://schemas.microsoft.com/office/drawing/2014/main" id="{C868856E-9714-4F43-811A-956C3C34751D}"/>
                  </a:ext>
                </a:extLst>
              </p:cNvPr>
              <p:cNvSpPr txBox="1"/>
              <p:nvPr/>
            </p:nvSpPr>
            <p:spPr>
              <a:xfrm>
                <a:off x="9208746" y="4111273"/>
                <a:ext cx="34963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20" name="object 51">
                <a:extLst>
                  <a:ext uri="{FF2B5EF4-FFF2-40B4-BE49-F238E27FC236}">
                    <a16:creationId xmlns:a16="http://schemas.microsoft.com/office/drawing/2014/main" id="{CC60CDAA-A874-40A6-9E04-FE1E784804BB}"/>
                  </a:ext>
                </a:extLst>
              </p:cNvPr>
              <p:cNvSpPr txBox="1"/>
              <p:nvPr/>
            </p:nvSpPr>
            <p:spPr>
              <a:xfrm>
                <a:off x="9612633" y="4111273"/>
                <a:ext cx="29318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21" name="object 51">
                <a:extLst>
                  <a:ext uri="{FF2B5EF4-FFF2-40B4-BE49-F238E27FC236}">
                    <a16:creationId xmlns:a16="http://schemas.microsoft.com/office/drawing/2014/main" id="{F6003A6B-ABEF-414D-AEF8-511735BFE89F}"/>
                  </a:ext>
                </a:extLst>
              </p:cNvPr>
              <p:cNvSpPr txBox="1"/>
              <p:nvPr/>
            </p:nvSpPr>
            <p:spPr>
              <a:xfrm>
                <a:off x="9978799" y="4111273"/>
                <a:ext cx="34963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22" name="object 51">
                <a:extLst>
                  <a:ext uri="{FF2B5EF4-FFF2-40B4-BE49-F238E27FC236}">
                    <a16:creationId xmlns:a16="http://schemas.microsoft.com/office/drawing/2014/main" id="{07CDA80E-0CF4-4AB0-8973-B9469D4C00CB}"/>
                  </a:ext>
                </a:extLst>
              </p:cNvPr>
              <p:cNvSpPr txBox="1"/>
              <p:nvPr/>
            </p:nvSpPr>
            <p:spPr>
              <a:xfrm>
                <a:off x="10439486" y="4111273"/>
                <a:ext cx="30565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23" name="object 51">
                <a:extLst>
                  <a:ext uri="{FF2B5EF4-FFF2-40B4-BE49-F238E27FC236}">
                    <a16:creationId xmlns:a16="http://schemas.microsoft.com/office/drawing/2014/main" id="{8F81AF31-11A1-4AAB-BCBD-4FF0AC8120F4}"/>
                  </a:ext>
                </a:extLst>
              </p:cNvPr>
              <p:cNvSpPr txBox="1"/>
              <p:nvPr/>
            </p:nvSpPr>
            <p:spPr>
              <a:xfrm>
                <a:off x="10856185" y="4111273"/>
                <a:ext cx="32296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24" name="object 51">
                <a:extLst>
                  <a:ext uri="{FF2B5EF4-FFF2-40B4-BE49-F238E27FC236}">
                    <a16:creationId xmlns:a16="http://schemas.microsoft.com/office/drawing/2014/main" id="{D00505BD-4DC8-4BAB-99F4-959F5B46BDF7}"/>
                  </a:ext>
                </a:extLst>
              </p:cNvPr>
              <p:cNvSpPr txBox="1"/>
              <p:nvPr/>
            </p:nvSpPr>
            <p:spPr>
              <a:xfrm>
                <a:off x="11292856" y="4111273"/>
                <a:ext cx="30565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800">
                  <a:cs typeface="Trebuchet MS"/>
                </a:endParaRPr>
              </a:p>
            </p:txBody>
          </p:sp>
        </p:grpSp>
        <p:cxnSp>
          <p:nvCxnSpPr>
            <p:cNvPr id="75" name="Gerade Verbindung 160">
              <a:extLst>
                <a:ext uri="{FF2B5EF4-FFF2-40B4-BE49-F238E27FC236}">
                  <a16:creationId xmlns:a16="http://schemas.microsoft.com/office/drawing/2014/main" id="{402503BF-1FC1-4021-9A3E-547CE03B6D17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124">
              <a:extLst>
                <a:ext uri="{FF2B5EF4-FFF2-40B4-BE49-F238E27FC236}">
                  <a16:creationId xmlns:a16="http://schemas.microsoft.com/office/drawing/2014/main" id="{857DAE8A-55F6-4AA6-91D9-71B1774BC3AB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124">
              <a:extLst>
                <a:ext uri="{FF2B5EF4-FFF2-40B4-BE49-F238E27FC236}">
                  <a16:creationId xmlns:a16="http://schemas.microsoft.com/office/drawing/2014/main" id="{AA8928CA-7AE4-4817-99C0-9442E912EAB7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124">
              <a:extLst>
                <a:ext uri="{FF2B5EF4-FFF2-40B4-BE49-F238E27FC236}">
                  <a16:creationId xmlns:a16="http://schemas.microsoft.com/office/drawing/2014/main" id="{D970747A-B3A5-4478-A236-BD5A50CB125B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124">
              <a:extLst>
                <a:ext uri="{FF2B5EF4-FFF2-40B4-BE49-F238E27FC236}">
                  <a16:creationId xmlns:a16="http://schemas.microsoft.com/office/drawing/2014/main" id="{B6A537DC-1363-4546-8BC1-93B0E3633853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24">
              <a:extLst>
                <a:ext uri="{FF2B5EF4-FFF2-40B4-BE49-F238E27FC236}">
                  <a16:creationId xmlns:a16="http://schemas.microsoft.com/office/drawing/2014/main" id="{1E85CC3B-0AF7-4B9E-963D-6FB962C33BB8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bject 51">
              <a:extLst>
                <a:ext uri="{FF2B5EF4-FFF2-40B4-BE49-F238E27FC236}">
                  <a16:creationId xmlns:a16="http://schemas.microsoft.com/office/drawing/2014/main" id="{404E156D-F094-4CDF-A833-3E41EAA96170}"/>
                </a:ext>
              </a:extLst>
            </p:cNvPr>
            <p:cNvSpPr txBox="1"/>
            <p:nvPr/>
          </p:nvSpPr>
          <p:spPr>
            <a:xfrm>
              <a:off x="841554" y="4538621"/>
              <a:ext cx="278610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82" name="object 51">
              <a:extLst>
                <a:ext uri="{FF2B5EF4-FFF2-40B4-BE49-F238E27FC236}">
                  <a16:creationId xmlns:a16="http://schemas.microsoft.com/office/drawing/2014/main" id="{EA493B9A-5ABB-4ACE-A7E9-C6349A8C1820}"/>
                </a:ext>
              </a:extLst>
            </p:cNvPr>
            <p:cNvSpPr txBox="1"/>
            <p:nvPr/>
          </p:nvSpPr>
          <p:spPr>
            <a:xfrm>
              <a:off x="846608" y="4082049"/>
              <a:ext cx="273555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83" name="object 51">
              <a:extLst>
                <a:ext uri="{FF2B5EF4-FFF2-40B4-BE49-F238E27FC236}">
                  <a16:creationId xmlns:a16="http://schemas.microsoft.com/office/drawing/2014/main" id="{5F445E4F-4F99-40D0-948A-2E00B04387C9}"/>
                </a:ext>
              </a:extLst>
            </p:cNvPr>
            <p:cNvSpPr txBox="1"/>
            <p:nvPr/>
          </p:nvSpPr>
          <p:spPr>
            <a:xfrm>
              <a:off x="889130" y="3612205"/>
              <a:ext cx="231033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84" name="object 51">
              <a:extLst>
                <a:ext uri="{FF2B5EF4-FFF2-40B4-BE49-F238E27FC236}">
                  <a16:creationId xmlns:a16="http://schemas.microsoft.com/office/drawing/2014/main" id="{DCC72CCA-C2CA-4F63-AAF3-68A3293324A6}"/>
                </a:ext>
              </a:extLst>
            </p:cNvPr>
            <p:cNvSpPr txBox="1"/>
            <p:nvPr/>
          </p:nvSpPr>
          <p:spPr>
            <a:xfrm>
              <a:off x="891141" y="3148483"/>
              <a:ext cx="229023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85" name="object 51">
              <a:extLst>
                <a:ext uri="{FF2B5EF4-FFF2-40B4-BE49-F238E27FC236}">
                  <a16:creationId xmlns:a16="http://schemas.microsoft.com/office/drawing/2014/main" id="{B671E7B5-4C15-4B30-B8D1-A521AEED7DA6}"/>
                </a:ext>
              </a:extLst>
            </p:cNvPr>
            <p:cNvSpPr txBox="1"/>
            <p:nvPr/>
          </p:nvSpPr>
          <p:spPr>
            <a:xfrm>
              <a:off x="847938" y="2676203"/>
              <a:ext cx="272226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86" name="object 51">
              <a:extLst>
                <a:ext uri="{FF2B5EF4-FFF2-40B4-BE49-F238E27FC236}">
                  <a16:creationId xmlns:a16="http://schemas.microsoft.com/office/drawing/2014/main" id="{AD2F660E-72FE-4D03-B7A6-754DFD70045E}"/>
                </a:ext>
              </a:extLst>
            </p:cNvPr>
            <p:cNvSpPr txBox="1"/>
            <p:nvPr/>
          </p:nvSpPr>
          <p:spPr>
            <a:xfrm>
              <a:off x="4467932" y="4904904"/>
              <a:ext cx="215286" cy="14688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800">
                  <a:solidFill>
                    <a:srgbClr val="585353"/>
                  </a:solidFill>
                  <a:cs typeface="Trebuchet MS"/>
                </a:rPr>
                <a:t>36</a:t>
              </a:r>
              <a:endParaRPr sz="800">
                <a:cs typeface="Trebuchet MS"/>
              </a:endParaRPr>
            </a:p>
          </p:txBody>
        </p:sp>
      </p:grpSp>
      <p:graphicFrame>
        <p:nvGraphicFramePr>
          <p:cNvPr id="125" name="object 12">
            <a:extLst>
              <a:ext uri="{FF2B5EF4-FFF2-40B4-BE49-F238E27FC236}">
                <a16:creationId xmlns:a16="http://schemas.microsoft.com/office/drawing/2014/main" id="{220EC13A-5B7C-4445-BA6C-367BC8EB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57223"/>
              </p:ext>
            </p:extLst>
          </p:nvPr>
        </p:nvGraphicFramePr>
        <p:xfrm>
          <a:off x="4612933" y="5581309"/>
          <a:ext cx="2908464" cy="64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02">
                <a:tc gridSpan="13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>
                        <a:latin typeface="+mn-lt"/>
                        <a:cs typeface="Trebuchet MS"/>
                      </a:endParaRPr>
                    </a:p>
                  </a:txBody>
                  <a:tcPr marL="0" marR="0" marT="2540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00530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186</a:t>
                      </a:r>
                      <a:endParaRPr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143</a:t>
                      </a:r>
                      <a:endParaRPr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109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56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48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36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29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17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12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7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197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145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85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26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2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1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8CD94998-9F27-4D79-89C7-B178F8A6D64B}"/>
              </a:ext>
            </a:extLst>
          </p:cNvPr>
          <p:cNvSpPr txBox="1"/>
          <p:nvPr/>
        </p:nvSpPr>
        <p:spPr>
          <a:xfrm>
            <a:off x="6824645" y="3854281"/>
            <a:ext cx="1143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/>
              <a:t>Median (95% CI)</a:t>
            </a:r>
          </a:p>
          <a:p>
            <a:pPr algn="ctr"/>
            <a:r>
              <a:rPr lang="de-DE" sz="1000">
                <a:solidFill>
                  <a:srgbClr val="40488D"/>
                </a:solidFill>
              </a:rPr>
              <a:t>7.5 </a:t>
            </a:r>
            <a:r>
              <a:rPr lang="de-DE" sz="1000" err="1">
                <a:solidFill>
                  <a:srgbClr val="40488D"/>
                </a:solidFill>
              </a:rPr>
              <a:t>mo</a:t>
            </a:r>
            <a:r>
              <a:rPr lang="de-DE" sz="1000">
                <a:solidFill>
                  <a:srgbClr val="40488D"/>
                </a:solidFill>
              </a:rPr>
              <a:t> (6.2-8.2)</a:t>
            </a:r>
          </a:p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5.5 </a:t>
            </a:r>
            <a:r>
              <a:rPr lang="de-DE" sz="10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 (4.3-6.0)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CC3962-6EB1-4DA8-B551-584009A3070B}"/>
              </a:ext>
            </a:extLst>
          </p:cNvPr>
          <p:cNvSpPr txBox="1"/>
          <p:nvPr/>
        </p:nvSpPr>
        <p:spPr>
          <a:xfrm>
            <a:off x="5583369" y="3539750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12-mo rate</a:t>
            </a:r>
          </a:p>
          <a:p>
            <a:r>
              <a:rPr lang="de-DE" sz="1000">
                <a:solidFill>
                  <a:srgbClr val="40488D"/>
                </a:solidFill>
              </a:rPr>
              <a:t>30%</a:t>
            </a:r>
          </a:p>
          <a:p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 9%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0535232-2810-4C1E-B6E3-569D484FBE76}"/>
              </a:ext>
            </a:extLst>
          </p:cNvPr>
          <p:cNvSpPr txBox="1"/>
          <p:nvPr/>
        </p:nvSpPr>
        <p:spPr>
          <a:xfrm>
            <a:off x="6059298" y="3644486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18-mo rate</a:t>
            </a:r>
          </a:p>
          <a:p>
            <a:r>
              <a:rPr lang="de-DE" sz="1000">
                <a:solidFill>
                  <a:srgbClr val="40488D"/>
                </a:solidFill>
              </a:rPr>
              <a:t>21%</a:t>
            </a:r>
          </a:p>
          <a:p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 5%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9" name="Table 146">
            <a:extLst>
              <a:ext uri="{FF2B5EF4-FFF2-40B4-BE49-F238E27FC236}">
                <a16:creationId xmlns:a16="http://schemas.microsoft.com/office/drawing/2014/main" id="{4C4FFC6E-2E50-4814-A0CC-871DC3B0C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69077"/>
              </p:ext>
            </p:extLst>
          </p:nvPr>
        </p:nvGraphicFramePr>
        <p:xfrm>
          <a:off x="5208805" y="2589921"/>
          <a:ext cx="2939310" cy="8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47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606525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640858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641080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6976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0" marR="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Events</a:t>
                      </a:r>
                      <a:endParaRPr lang="en-GB" sz="100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HR </a:t>
                      </a:r>
                    </a:p>
                    <a:p>
                      <a:pPr algn="ctr"/>
                      <a:r>
                        <a:rPr lang="de-DE" sz="1000"/>
                        <a:t>(95% CI)</a:t>
                      </a:r>
                      <a:endParaRPr lang="en-GB" sz="100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</a:t>
                      </a:r>
                      <a:endParaRPr lang="en-GB" sz="100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052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(0.41-0.65)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0.0001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88%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41BD7D2-4B00-4F14-9984-E094629A393D}"/>
              </a:ext>
            </a:extLst>
          </p:cNvPr>
          <p:cNvCxnSpPr>
            <a:cxnSpLocks/>
          </p:cNvCxnSpPr>
          <p:nvPr/>
        </p:nvCxnSpPr>
        <p:spPr>
          <a:xfrm>
            <a:off x="4753513" y="4033421"/>
            <a:ext cx="2595984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AC0D1C3-9D12-4044-A55E-E72A55CF4060}"/>
              </a:ext>
            </a:extLst>
          </p:cNvPr>
          <p:cNvCxnSpPr>
            <a:cxnSpLocks/>
          </p:cNvCxnSpPr>
          <p:nvPr/>
        </p:nvCxnSpPr>
        <p:spPr>
          <a:xfrm flipV="1">
            <a:off x="5661126" y="3614187"/>
            <a:ext cx="0" cy="150267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67615C9-16F5-476B-904A-2109023E0DD3}"/>
              </a:ext>
            </a:extLst>
          </p:cNvPr>
          <p:cNvCxnSpPr>
            <a:cxnSpLocks/>
          </p:cNvCxnSpPr>
          <p:nvPr/>
        </p:nvCxnSpPr>
        <p:spPr>
          <a:xfrm flipV="1">
            <a:off x="6086184" y="3731691"/>
            <a:ext cx="0" cy="137882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715A173-4070-4DEA-9F2F-ECC296593F8D}"/>
              </a:ext>
            </a:extLst>
          </p:cNvPr>
          <p:cNvGrpSpPr/>
          <p:nvPr/>
        </p:nvGrpSpPr>
        <p:grpSpPr>
          <a:xfrm>
            <a:off x="8107161" y="2800768"/>
            <a:ext cx="3223636" cy="2739892"/>
            <a:chOff x="663423" y="2412252"/>
            <a:chExt cx="4001795" cy="2885137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EA41EA6-8B8A-4D8E-AF64-805E23364102}"/>
                </a:ext>
              </a:extLst>
            </p:cNvPr>
            <p:cNvGrpSpPr/>
            <p:nvPr/>
          </p:nvGrpSpPr>
          <p:grpSpPr>
            <a:xfrm>
              <a:off x="663423" y="2412252"/>
              <a:ext cx="3920500" cy="2885137"/>
              <a:chOff x="6084994" y="1778000"/>
              <a:chExt cx="5769351" cy="2701496"/>
            </a:xfrm>
          </p:grpSpPr>
          <p:sp>
            <p:nvSpPr>
              <p:cNvPr id="147" name="object 8">
                <a:extLst>
                  <a:ext uri="{FF2B5EF4-FFF2-40B4-BE49-F238E27FC236}">
                    <a16:creationId xmlns:a16="http://schemas.microsoft.com/office/drawing/2014/main" id="{4C3FE53B-4776-4E8D-A389-6A78A31C95BF}"/>
                  </a:ext>
                </a:extLst>
              </p:cNvPr>
              <p:cNvSpPr txBox="1"/>
              <p:nvPr/>
            </p:nvSpPr>
            <p:spPr>
              <a:xfrm>
                <a:off x="6084994" y="2067761"/>
                <a:ext cx="335108" cy="1156805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100" b="1" spc="-5">
                    <a:solidFill>
                      <a:srgbClr val="585353"/>
                    </a:solidFill>
                    <a:cs typeface="Trebuchet MS"/>
                  </a:rPr>
                  <a:t>PFS</a:t>
                </a:r>
                <a:r>
                  <a:rPr lang="de-DE" sz="1100" b="1" spc="-80">
                    <a:solidFill>
                      <a:srgbClr val="585353"/>
                    </a:solidFill>
                    <a:cs typeface="Trebuchet MS"/>
                  </a:rPr>
                  <a:t> </a:t>
                </a:r>
                <a:r>
                  <a:rPr lang="de-DE" sz="1100" b="1" spc="-5">
                    <a:solidFill>
                      <a:srgbClr val="585353"/>
                    </a:solidFill>
                    <a:cs typeface="Trebuchet MS"/>
                  </a:rPr>
                  <a:t>(%)</a:t>
                </a:r>
                <a:endParaRPr lang="de-DE" sz="1100" baseline="25000">
                  <a:cs typeface="Trebuchet MS"/>
                </a:endParaRPr>
              </a:p>
            </p:txBody>
          </p:sp>
          <p:sp>
            <p:nvSpPr>
              <p:cNvPr id="148" name="object 53">
                <a:extLst>
                  <a:ext uri="{FF2B5EF4-FFF2-40B4-BE49-F238E27FC236}">
                    <a16:creationId xmlns:a16="http://schemas.microsoft.com/office/drawing/2014/main" id="{B44D958E-605D-4322-B7CE-F178ED5D5AD7}"/>
                  </a:ext>
                </a:extLst>
              </p:cNvPr>
              <p:cNvSpPr txBox="1"/>
              <p:nvPr/>
            </p:nvSpPr>
            <p:spPr>
              <a:xfrm>
                <a:off x="8508377" y="4279715"/>
                <a:ext cx="1792830" cy="199781"/>
              </a:xfrm>
              <a:prstGeom prst="rect">
                <a:avLst/>
              </a:prstGeom>
            </p:spPr>
            <p:txBody>
              <a:bodyPr vert="horz" wrap="square" lIns="0" tIns="40640" rIns="0" bIns="0" rtlCol="0" anchor="t">
                <a:spAutoFit/>
              </a:bodyPr>
              <a:lstStyle/>
              <a:p>
                <a:pPr marL="15875">
                  <a:lnSpc>
                    <a:spcPct val="100000"/>
                  </a:lnSpc>
                  <a:spcBef>
                    <a:spcPts val="270"/>
                  </a:spcBef>
                </a:pPr>
                <a:r>
                  <a:rPr lang="de-DE" sz="1050" b="1" spc="-5">
                    <a:solidFill>
                      <a:srgbClr val="585353"/>
                    </a:solidFill>
                    <a:cs typeface="Trebuchet MS"/>
                  </a:rPr>
                  <a:t>Time (m</a:t>
                </a:r>
                <a:r>
                  <a:rPr sz="1050" b="1" spc="-5">
                    <a:solidFill>
                      <a:srgbClr val="585353"/>
                    </a:solidFill>
                    <a:cs typeface="Trebuchet MS"/>
                  </a:rPr>
                  <a:t>onths</a:t>
                </a:r>
                <a:r>
                  <a:rPr lang="de-DE" sz="1050" b="1" spc="-5">
                    <a:solidFill>
                      <a:srgbClr val="585353"/>
                    </a:solidFill>
                    <a:cs typeface="Trebuchet MS"/>
                  </a:rPr>
                  <a:t>)</a:t>
                </a:r>
                <a:endParaRPr sz="1050">
                  <a:cs typeface="Trebuchet MS"/>
                </a:endParaRPr>
              </a:p>
            </p:txBody>
          </p:sp>
          <p:cxnSp>
            <p:nvCxnSpPr>
              <p:cNvPr id="149" name="Gerade Verbindung 120">
                <a:extLst>
                  <a:ext uri="{FF2B5EF4-FFF2-40B4-BE49-F238E27FC236}">
                    <a16:creationId xmlns:a16="http://schemas.microsoft.com/office/drawing/2014/main" id="{178A35C3-6353-4E0A-8BBD-976B7D7E873E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121">
                <a:extLst>
                  <a:ext uri="{FF2B5EF4-FFF2-40B4-BE49-F238E27FC236}">
                    <a16:creationId xmlns:a16="http://schemas.microsoft.com/office/drawing/2014/main" id="{67D6B253-7F23-4E2D-B5CD-F64ED3384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122">
                <a:extLst>
                  <a:ext uri="{FF2B5EF4-FFF2-40B4-BE49-F238E27FC236}">
                    <a16:creationId xmlns:a16="http://schemas.microsoft.com/office/drawing/2014/main" id="{DC7726C6-7809-422F-861C-535471A2AAB9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123">
                <a:extLst>
                  <a:ext uri="{FF2B5EF4-FFF2-40B4-BE49-F238E27FC236}">
                    <a16:creationId xmlns:a16="http://schemas.microsoft.com/office/drawing/2014/main" id="{D507D354-C75D-4976-A42F-6411AC28E7FF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124">
                <a:extLst>
                  <a:ext uri="{FF2B5EF4-FFF2-40B4-BE49-F238E27FC236}">
                    <a16:creationId xmlns:a16="http://schemas.microsoft.com/office/drawing/2014/main" id="{31C15474-D286-464E-AC38-168569DFA35C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125">
                <a:extLst>
                  <a:ext uri="{FF2B5EF4-FFF2-40B4-BE49-F238E27FC236}">
                    <a16:creationId xmlns:a16="http://schemas.microsoft.com/office/drawing/2014/main" id="{14A60464-22B0-4AFE-B3BB-52601ADDF51D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bject 51">
                <a:extLst>
                  <a:ext uri="{FF2B5EF4-FFF2-40B4-BE49-F238E27FC236}">
                    <a16:creationId xmlns:a16="http://schemas.microsoft.com/office/drawing/2014/main" id="{B6FBA32A-BE25-4494-8BF6-8F2A8FE7DA61}"/>
                  </a:ext>
                </a:extLst>
              </p:cNvPr>
              <p:cNvSpPr txBox="1"/>
              <p:nvPr/>
            </p:nvSpPr>
            <p:spPr>
              <a:xfrm>
                <a:off x="6250678" y="1778000"/>
                <a:ext cx="513891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56" name="object 51">
                <a:extLst>
                  <a:ext uri="{FF2B5EF4-FFF2-40B4-BE49-F238E27FC236}">
                    <a16:creationId xmlns:a16="http://schemas.microsoft.com/office/drawing/2014/main" id="{0848CF6C-B803-4ED6-A837-23534518DD6A}"/>
                  </a:ext>
                </a:extLst>
              </p:cNvPr>
              <p:cNvSpPr txBox="1"/>
              <p:nvPr/>
            </p:nvSpPr>
            <p:spPr>
              <a:xfrm>
                <a:off x="6354569" y="2221694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57" name="object 51">
                <a:extLst>
                  <a:ext uri="{FF2B5EF4-FFF2-40B4-BE49-F238E27FC236}">
                    <a16:creationId xmlns:a16="http://schemas.microsoft.com/office/drawing/2014/main" id="{A03298F8-31E9-460B-9E96-33534532ECEA}"/>
                  </a:ext>
                </a:extLst>
              </p:cNvPr>
              <p:cNvSpPr txBox="1"/>
              <p:nvPr/>
            </p:nvSpPr>
            <p:spPr>
              <a:xfrm>
                <a:off x="6354569" y="2665388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58" name="object 51">
                <a:extLst>
                  <a:ext uri="{FF2B5EF4-FFF2-40B4-BE49-F238E27FC236}">
                    <a16:creationId xmlns:a16="http://schemas.microsoft.com/office/drawing/2014/main" id="{CF42DE44-6852-4662-A15B-A758EE68F188}"/>
                  </a:ext>
                </a:extLst>
              </p:cNvPr>
              <p:cNvSpPr txBox="1"/>
              <p:nvPr/>
            </p:nvSpPr>
            <p:spPr>
              <a:xfrm>
                <a:off x="6417143" y="3100415"/>
                <a:ext cx="347424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59" name="object 51">
                <a:extLst>
                  <a:ext uri="{FF2B5EF4-FFF2-40B4-BE49-F238E27FC236}">
                    <a16:creationId xmlns:a16="http://schemas.microsoft.com/office/drawing/2014/main" id="{727B96E3-E633-4103-8A4F-E0EC72935D30}"/>
                  </a:ext>
                </a:extLst>
              </p:cNvPr>
              <p:cNvSpPr txBox="1"/>
              <p:nvPr/>
            </p:nvSpPr>
            <p:spPr>
              <a:xfrm>
                <a:off x="6354569" y="3540531"/>
                <a:ext cx="409998" cy="1686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60" name="object 51">
                <a:extLst>
                  <a:ext uri="{FF2B5EF4-FFF2-40B4-BE49-F238E27FC236}">
                    <a16:creationId xmlns:a16="http://schemas.microsoft.com/office/drawing/2014/main" id="{8E4D72FE-180E-4DF7-AF61-AD1AA1AD33F4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161" name="object 51">
                <a:extLst>
                  <a:ext uri="{FF2B5EF4-FFF2-40B4-BE49-F238E27FC236}">
                    <a16:creationId xmlns:a16="http://schemas.microsoft.com/office/drawing/2014/main" id="{B3A376AC-50BE-49F8-8CBA-1237476FA7A9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800">
                  <a:cs typeface="Trebuchet MS"/>
                </a:endParaRPr>
              </a:p>
            </p:txBody>
          </p:sp>
          <p:cxnSp>
            <p:nvCxnSpPr>
              <p:cNvPr id="162" name="Gerade Verbindung 133">
                <a:extLst>
                  <a:ext uri="{FF2B5EF4-FFF2-40B4-BE49-F238E27FC236}">
                    <a16:creationId xmlns:a16="http://schemas.microsoft.com/office/drawing/2014/main" id="{605DD14E-BCED-4FDD-92F5-CCA10E9E6B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134">
                <a:extLst>
                  <a:ext uri="{FF2B5EF4-FFF2-40B4-BE49-F238E27FC236}">
                    <a16:creationId xmlns:a16="http://schemas.microsoft.com/office/drawing/2014/main" id="{24044F5F-F772-4E07-AE9A-8992FC8D55C8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135">
                <a:extLst>
                  <a:ext uri="{FF2B5EF4-FFF2-40B4-BE49-F238E27FC236}">
                    <a16:creationId xmlns:a16="http://schemas.microsoft.com/office/drawing/2014/main" id="{74CDD99C-4ED6-4154-A3F9-7B8BEF47A27D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bject 51">
                <a:extLst>
                  <a:ext uri="{FF2B5EF4-FFF2-40B4-BE49-F238E27FC236}">
                    <a16:creationId xmlns:a16="http://schemas.microsoft.com/office/drawing/2014/main" id="{D84C9A3E-ABDC-4A32-891F-8562220684ED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66" name="object 51">
                <a:extLst>
                  <a:ext uri="{FF2B5EF4-FFF2-40B4-BE49-F238E27FC236}">
                    <a16:creationId xmlns:a16="http://schemas.microsoft.com/office/drawing/2014/main" id="{0FCA116A-15FB-49C7-8630-03759F47B39F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67" name="object 51">
                <a:extLst>
                  <a:ext uri="{FF2B5EF4-FFF2-40B4-BE49-F238E27FC236}">
                    <a16:creationId xmlns:a16="http://schemas.microsoft.com/office/drawing/2014/main" id="{C296E7B8-3CB5-40F2-A030-3411F3BFFA47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68" name="object 51">
                <a:extLst>
                  <a:ext uri="{FF2B5EF4-FFF2-40B4-BE49-F238E27FC236}">
                    <a16:creationId xmlns:a16="http://schemas.microsoft.com/office/drawing/2014/main" id="{E7C1D767-74F0-4234-8D96-35374F6C13C1}"/>
                  </a:ext>
                </a:extLst>
              </p:cNvPr>
              <p:cNvSpPr txBox="1"/>
              <p:nvPr/>
            </p:nvSpPr>
            <p:spPr>
              <a:xfrm>
                <a:off x="8334264" y="4111273"/>
                <a:ext cx="29318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69" name="object 51">
                <a:extLst>
                  <a:ext uri="{FF2B5EF4-FFF2-40B4-BE49-F238E27FC236}">
                    <a16:creationId xmlns:a16="http://schemas.microsoft.com/office/drawing/2014/main" id="{B1EF170E-4CE1-4C78-93E7-8DDB9E9D01E3}"/>
                  </a:ext>
                </a:extLst>
              </p:cNvPr>
              <p:cNvSpPr txBox="1"/>
              <p:nvPr/>
            </p:nvSpPr>
            <p:spPr>
              <a:xfrm>
                <a:off x="8745160" y="4111273"/>
                <a:ext cx="30484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800">
                  <a:cs typeface="Trebuchet MS"/>
                </a:endParaRPr>
              </a:p>
            </p:txBody>
          </p:sp>
          <p:cxnSp>
            <p:nvCxnSpPr>
              <p:cNvPr id="170" name="Gerade Verbindung 152">
                <a:extLst>
                  <a:ext uri="{FF2B5EF4-FFF2-40B4-BE49-F238E27FC236}">
                    <a16:creationId xmlns:a16="http://schemas.microsoft.com/office/drawing/2014/main" id="{8C0B1543-FD1A-4CAC-9E6B-7B4035CEE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153">
                <a:extLst>
                  <a:ext uri="{FF2B5EF4-FFF2-40B4-BE49-F238E27FC236}">
                    <a16:creationId xmlns:a16="http://schemas.microsoft.com/office/drawing/2014/main" id="{62815DB6-4996-4FAE-8024-B2120286B9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54">
                <a:extLst>
                  <a:ext uri="{FF2B5EF4-FFF2-40B4-BE49-F238E27FC236}">
                    <a16:creationId xmlns:a16="http://schemas.microsoft.com/office/drawing/2014/main" id="{94F7A86D-001D-4CEB-B052-4C68B4AF2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155">
                <a:extLst>
                  <a:ext uri="{FF2B5EF4-FFF2-40B4-BE49-F238E27FC236}">
                    <a16:creationId xmlns:a16="http://schemas.microsoft.com/office/drawing/2014/main" id="{A5878170-FA3E-4920-9F00-B0AC0B309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156">
                <a:extLst>
                  <a:ext uri="{FF2B5EF4-FFF2-40B4-BE49-F238E27FC236}">
                    <a16:creationId xmlns:a16="http://schemas.microsoft.com/office/drawing/2014/main" id="{676A1FB3-0DB3-4D6A-8902-636EE30880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157">
                <a:extLst>
                  <a:ext uri="{FF2B5EF4-FFF2-40B4-BE49-F238E27FC236}">
                    <a16:creationId xmlns:a16="http://schemas.microsoft.com/office/drawing/2014/main" id="{6D4D93A1-5930-425D-8613-C801AE39F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58">
                <a:extLst>
                  <a:ext uri="{FF2B5EF4-FFF2-40B4-BE49-F238E27FC236}">
                    <a16:creationId xmlns:a16="http://schemas.microsoft.com/office/drawing/2014/main" id="{D5B8ED0A-D6E6-4013-A0A7-F582736DD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59">
                <a:extLst>
                  <a:ext uri="{FF2B5EF4-FFF2-40B4-BE49-F238E27FC236}">
                    <a16:creationId xmlns:a16="http://schemas.microsoft.com/office/drawing/2014/main" id="{99033CCD-9770-4758-8B69-482E33D0D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60">
                <a:extLst>
                  <a:ext uri="{FF2B5EF4-FFF2-40B4-BE49-F238E27FC236}">
                    <a16:creationId xmlns:a16="http://schemas.microsoft.com/office/drawing/2014/main" id="{A43E4566-2545-43C9-A357-107E4CE78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bject 51">
                <a:extLst>
                  <a:ext uri="{FF2B5EF4-FFF2-40B4-BE49-F238E27FC236}">
                    <a16:creationId xmlns:a16="http://schemas.microsoft.com/office/drawing/2014/main" id="{53EE57EE-60B8-491C-8690-A705FE2721CA}"/>
                  </a:ext>
                </a:extLst>
              </p:cNvPr>
              <p:cNvSpPr txBox="1"/>
              <p:nvPr/>
            </p:nvSpPr>
            <p:spPr>
              <a:xfrm>
                <a:off x="9122845" y="4111273"/>
                <a:ext cx="34963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80" name="object 51">
                <a:extLst>
                  <a:ext uri="{FF2B5EF4-FFF2-40B4-BE49-F238E27FC236}">
                    <a16:creationId xmlns:a16="http://schemas.microsoft.com/office/drawing/2014/main" id="{47467EFC-26B8-4F9C-A271-0DB30CA5EA15}"/>
                  </a:ext>
                </a:extLst>
              </p:cNvPr>
              <p:cNvSpPr txBox="1"/>
              <p:nvPr/>
            </p:nvSpPr>
            <p:spPr>
              <a:xfrm>
                <a:off x="9612633" y="4111273"/>
                <a:ext cx="29318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81" name="object 51">
                <a:extLst>
                  <a:ext uri="{FF2B5EF4-FFF2-40B4-BE49-F238E27FC236}">
                    <a16:creationId xmlns:a16="http://schemas.microsoft.com/office/drawing/2014/main" id="{5865C4CF-02B4-4E37-9C63-B846DF88F627}"/>
                  </a:ext>
                </a:extLst>
              </p:cNvPr>
              <p:cNvSpPr txBox="1"/>
              <p:nvPr/>
            </p:nvSpPr>
            <p:spPr>
              <a:xfrm>
                <a:off x="9978799" y="4111273"/>
                <a:ext cx="349638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82" name="object 51">
                <a:extLst>
                  <a:ext uri="{FF2B5EF4-FFF2-40B4-BE49-F238E27FC236}">
                    <a16:creationId xmlns:a16="http://schemas.microsoft.com/office/drawing/2014/main" id="{9B48B7E0-14B4-4CE8-864D-33D03B843315}"/>
                  </a:ext>
                </a:extLst>
              </p:cNvPr>
              <p:cNvSpPr txBox="1"/>
              <p:nvPr/>
            </p:nvSpPr>
            <p:spPr>
              <a:xfrm>
                <a:off x="10439486" y="4111273"/>
                <a:ext cx="30565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83" name="object 51">
                <a:extLst>
                  <a:ext uri="{FF2B5EF4-FFF2-40B4-BE49-F238E27FC236}">
                    <a16:creationId xmlns:a16="http://schemas.microsoft.com/office/drawing/2014/main" id="{C065C0E3-6067-42C0-BE9F-D85CBC33600C}"/>
                  </a:ext>
                </a:extLst>
              </p:cNvPr>
              <p:cNvSpPr txBox="1"/>
              <p:nvPr/>
            </p:nvSpPr>
            <p:spPr>
              <a:xfrm>
                <a:off x="10856185" y="4111273"/>
                <a:ext cx="32296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800">
                  <a:cs typeface="Trebuchet MS"/>
                </a:endParaRPr>
              </a:p>
            </p:txBody>
          </p:sp>
          <p:sp>
            <p:nvSpPr>
              <p:cNvPr id="184" name="object 51">
                <a:extLst>
                  <a:ext uri="{FF2B5EF4-FFF2-40B4-BE49-F238E27FC236}">
                    <a16:creationId xmlns:a16="http://schemas.microsoft.com/office/drawing/2014/main" id="{D9F5E0EE-87C3-48A2-BB2F-0E3A21B98DD6}"/>
                  </a:ext>
                </a:extLst>
              </p:cNvPr>
              <p:cNvSpPr txBox="1"/>
              <p:nvPr/>
            </p:nvSpPr>
            <p:spPr>
              <a:xfrm>
                <a:off x="11292856" y="4111273"/>
                <a:ext cx="305650" cy="1253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8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800">
                  <a:cs typeface="Trebuchet MS"/>
                </a:endParaRPr>
              </a:p>
            </p:txBody>
          </p:sp>
        </p:grpSp>
        <p:cxnSp>
          <p:nvCxnSpPr>
            <p:cNvPr id="135" name="Gerade Verbindung 160">
              <a:extLst>
                <a:ext uri="{FF2B5EF4-FFF2-40B4-BE49-F238E27FC236}">
                  <a16:creationId xmlns:a16="http://schemas.microsoft.com/office/drawing/2014/main" id="{1D413CA8-1574-46D3-9ECE-B79DD3800D8B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24">
              <a:extLst>
                <a:ext uri="{FF2B5EF4-FFF2-40B4-BE49-F238E27FC236}">
                  <a16:creationId xmlns:a16="http://schemas.microsoft.com/office/drawing/2014/main" id="{5921D1CB-ACE7-465C-B89D-1A14898C7251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24">
              <a:extLst>
                <a:ext uri="{FF2B5EF4-FFF2-40B4-BE49-F238E27FC236}">
                  <a16:creationId xmlns:a16="http://schemas.microsoft.com/office/drawing/2014/main" id="{078BAB63-9C18-4AB1-983D-9F45162486B8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24">
              <a:extLst>
                <a:ext uri="{FF2B5EF4-FFF2-40B4-BE49-F238E27FC236}">
                  <a16:creationId xmlns:a16="http://schemas.microsoft.com/office/drawing/2014/main" id="{D7E4C88C-A279-4466-A37D-1CD82A7098EE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24">
              <a:extLst>
                <a:ext uri="{FF2B5EF4-FFF2-40B4-BE49-F238E27FC236}">
                  <a16:creationId xmlns:a16="http://schemas.microsoft.com/office/drawing/2014/main" id="{6F79A02E-5223-4FA3-BDF5-931A6A5EB3AE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24">
              <a:extLst>
                <a:ext uri="{FF2B5EF4-FFF2-40B4-BE49-F238E27FC236}">
                  <a16:creationId xmlns:a16="http://schemas.microsoft.com/office/drawing/2014/main" id="{D10FD180-9A39-457B-86F1-700FBDA38CDF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bject 51">
              <a:extLst>
                <a:ext uri="{FF2B5EF4-FFF2-40B4-BE49-F238E27FC236}">
                  <a16:creationId xmlns:a16="http://schemas.microsoft.com/office/drawing/2014/main" id="{CCB0EE0A-AF76-4C48-AA26-86AD463BEACC}"/>
                </a:ext>
              </a:extLst>
            </p:cNvPr>
            <p:cNvSpPr txBox="1"/>
            <p:nvPr/>
          </p:nvSpPr>
          <p:spPr>
            <a:xfrm>
              <a:off x="841554" y="4538621"/>
              <a:ext cx="278610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142" name="object 51">
              <a:extLst>
                <a:ext uri="{FF2B5EF4-FFF2-40B4-BE49-F238E27FC236}">
                  <a16:creationId xmlns:a16="http://schemas.microsoft.com/office/drawing/2014/main" id="{BBC041FE-1D5D-4641-8B6A-9DD1B11F4CF8}"/>
                </a:ext>
              </a:extLst>
            </p:cNvPr>
            <p:cNvSpPr txBox="1"/>
            <p:nvPr/>
          </p:nvSpPr>
          <p:spPr>
            <a:xfrm>
              <a:off x="846608" y="4082049"/>
              <a:ext cx="273555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143" name="object 51">
              <a:extLst>
                <a:ext uri="{FF2B5EF4-FFF2-40B4-BE49-F238E27FC236}">
                  <a16:creationId xmlns:a16="http://schemas.microsoft.com/office/drawing/2014/main" id="{7F189049-D81E-452F-A878-45305DE018DA}"/>
                </a:ext>
              </a:extLst>
            </p:cNvPr>
            <p:cNvSpPr txBox="1"/>
            <p:nvPr/>
          </p:nvSpPr>
          <p:spPr>
            <a:xfrm>
              <a:off x="889130" y="3612205"/>
              <a:ext cx="231033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144" name="object 51">
              <a:extLst>
                <a:ext uri="{FF2B5EF4-FFF2-40B4-BE49-F238E27FC236}">
                  <a16:creationId xmlns:a16="http://schemas.microsoft.com/office/drawing/2014/main" id="{36156A8F-26AD-48D7-BB6F-D60353329BB5}"/>
                </a:ext>
              </a:extLst>
            </p:cNvPr>
            <p:cNvSpPr txBox="1"/>
            <p:nvPr/>
          </p:nvSpPr>
          <p:spPr>
            <a:xfrm>
              <a:off x="891141" y="3148483"/>
              <a:ext cx="229023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145" name="object 51">
              <a:extLst>
                <a:ext uri="{FF2B5EF4-FFF2-40B4-BE49-F238E27FC236}">
                  <a16:creationId xmlns:a16="http://schemas.microsoft.com/office/drawing/2014/main" id="{F49BE93B-21F6-4490-AECC-23584B942369}"/>
                </a:ext>
              </a:extLst>
            </p:cNvPr>
            <p:cNvSpPr txBox="1"/>
            <p:nvPr/>
          </p:nvSpPr>
          <p:spPr>
            <a:xfrm>
              <a:off x="847938" y="2676203"/>
              <a:ext cx="272226" cy="1801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146" name="object 51">
              <a:extLst>
                <a:ext uri="{FF2B5EF4-FFF2-40B4-BE49-F238E27FC236}">
                  <a16:creationId xmlns:a16="http://schemas.microsoft.com/office/drawing/2014/main" id="{26E24CBD-1BFF-4DF4-AF96-9A289DB247A0}"/>
                </a:ext>
              </a:extLst>
            </p:cNvPr>
            <p:cNvSpPr txBox="1"/>
            <p:nvPr/>
          </p:nvSpPr>
          <p:spPr>
            <a:xfrm>
              <a:off x="4484963" y="4904904"/>
              <a:ext cx="180255" cy="1338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800">
                  <a:solidFill>
                    <a:srgbClr val="585353"/>
                  </a:solidFill>
                  <a:cs typeface="Trebuchet MS"/>
                </a:rPr>
                <a:t>36</a:t>
              </a:r>
              <a:endParaRPr sz="800">
                <a:cs typeface="Trebuchet MS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1D3A31B8-2AE5-477D-89FD-2290919D74DB}"/>
              </a:ext>
            </a:extLst>
          </p:cNvPr>
          <p:cNvSpPr txBox="1"/>
          <p:nvPr/>
        </p:nvSpPr>
        <p:spPr>
          <a:xfrm>
            <a:off x="10372523" y="3846885"/>
            <a:ext cx="1143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/>
              <a:t>Median (95% CI)</a:t>
            </a:r>
          </a:p>
          <a:p>
            <a:pPr algn="ctr"/>
            <a:r>
              <a:rPr lang="de-DE" sz="1000">
                <a:solidFill>
                  <a:srgbClr val="40488D"/>
                </a:solidFill>
              </a:rPr>
              <a:t>6.3 </a:t>
            </a:r>
            <a:r>
              <a:rPr lang="de-DE" sz="1000" err="1">
                <a:solidFill>
                  <a:srgbClr val="40488D"/>
                </a:solidFill>
              </a:rPr>
              <a:t>mo</a:t>
            </a:r>
            <a:r>
              <a:rPr lang="de-DE" sz="1000">
                <a:solidFill>
                  <a:srgbClr val="40488D"/>
                </a:solidFill>
              </a:rPr>
              <a:t> (6.2-6.9)</a:t>
            </a:r>
          </a:p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5.8 </a:t>
            </a:r>
            <a:r>
              <a:rPr lang="de-DE" sz="10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 (5.0-6.0)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E8D427E-55E4-4DD0-9A8F-AAE3B490E010}"/>
              </a:ext>
            </a:extLst>
          </p:cNvPr>
          <p:cNvSpPr txBox="1"/>
          <p:nvPr/>
        </p:nvSpPr>
        <p:spPr>
          <a:xfrm>
            <a:off x="9361841" y="3512258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12-mo rate</a:t>
            </a:r>
          </a:p>
          <a:p>
            <a:r>
              <a:rPr lang="de-DE" sz="1000">
                <a:solidFill>
                  <a:srgbClr val="40488D"/>
                </a:solidFill>
              </a:rPr>
              <a:t>25%</a:t>
            </a:r>
          </a:p>
          <a:p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12%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AA4B456-2E52-4E3E-A826-5E3897A8BFCC}"/>
              </a:ext>
            </a:extLst>
          </p:cNvPr>
          <p:cNvSpPr txBox="1"/>
          <p:nvPr/>
        </p:nvSpPr>
        <p:spPr>
          <a:xfrm>
            <a:off x="9840256" y="3616994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18-mo rate</a:t>
            </a:r>
          </a:p>
          <a:p>
            <a:r>
              <a:rPr lang="de-DE" sz="1000">
                <a:solidFill>
                  <a:srgbClr val="40488D"/>
                </a:solidFill>
              </a:rPr>
              <a:t>16%</a:t>
            </a:r>
          </a:p>
          <a:p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 6%</a:t>
            </a:r>
            <a:endParaRPr lang="en-GB" sz="10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9" name="Table 146">
            <a:extLst>
              <a:ext uri="{FF2B5EF4-FFF2-40B4-BE49-F238E27FC236}">
                <a16:creationId xmlns:a16="http://schemas.microsoft.com/office/drawing/2014/main" id="{B1DD8DF7-676F-4E2F-B2E3-CBEF65750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4683"/>
              </p:ext>
            </p:extLst>
          </p:nvPr>
        </p:nvGraphicFramePr>
        <p:xfrm>
          <a:off x="9035059" y="2580365"/>
          <a:ext cx="2876635" cy="8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439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593592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673646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  <a:gridCol w="580958">
                  <a:extLst>
                    <a:ext uri="{9D8B030D-6E8A-4147-A177-3AD203B41FA5}">
                      <a16:colId xmlns:a16="http://schemas.microsoft.com/office/drawing/2014/main" val="361849038"/>
                    </a:ext>
                  </a:extLst>
                </a:gridCol>
              </a:tblGrid>
              <a:tr h="316976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0" marR="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Events</a:t>
                      </a:r>
                      <a:endParaRPr lang="en-GB" sz="100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HR </a:t>
                      </a:r>
                    </a:p>
                    <a:p>
                      <a:pPr algn="ctr"/>
                      <a:r>
                        <a:rPr lang="de-DE" sz="1000"/>
                        <a:t>(95% CI)</a:t>
                      </a:r>
                      <a:endParaRPr lang="en-GB" sz="1000"/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</a:t>
                      </a:r>
                      <a:endParaRPr lang="en-GB" sz="1000"/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052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bg1"/>
                          </a:solidFill>
                        </a:rPr>
                        <a:t>Pembro + Chemo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0.65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(0.55-0.76)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1031C9B-D5A0-4E65-BA63-D9E7126252A2}"/>
              </a:ext>
            </a:extLst>
          </p:cNvPr>
          <p:cNvCxnSpPr/>
          <p:nvPr/>
        </p:nvCxnSpPr>
        <p:spPr>
          <a:xfrm>
            <a:off x="8520749" y="4010953"/>
            <a:ext cx="2400937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B825ECB-6775-433E-8037-B30C1FB56EBD}"/>
              </a:ext>
            </a:extLst>
          </p:cNvPr>
          <p:cNvCxnSpPr/>
          <p:nvPr/>
        </p:nvCxnSpPr>
        <p:spPr>
          <a:xfrm flipV="1">
            <a:off x="9435618" y="3621863"/>
            <a:ext cx="0" cy="150267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681C0CF-3711-4C6F-9F5B-2B0C486347D1}"/>
              </a:ext>
            </a:extLst>
          </p:cNvPr>
          <p:cNvCxnSpPr>
            <a:cxnSpLocks/>
          </p:cNvCxnSpPr>
          <p:nvPr/>
        </p:nvCxnSpPr>
        <p:spPr>
          <a:xfrm flipV="1">
            <a:off x="9902318" y="3744390"/>
            <a:ext cx="0" cy="137882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2AE67352-C801-4D06-9654-B694B6B533B0}"/>
              </a:ext>
            </a:extLst>
          </p:cNvPr>
          <p:cNvSpPr txBox="1"/>
          <p:nvPr/>
        </p:nvSpPr>
        <p:spPr>
          <a:xfrm>
            <a:off x="419810" y="1500067"/>
            <a:ext cx="350830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000" b="1"/>
              <a:t>ESCC, </a:t>
            </a:r>
            <a:r>
              <a:rPr lang="de-DE" sz="2000" b="1" err="1"/>
              <a:t>irrespective</a:t>
            </a:r>
            <a:r>
              <a:rPr lang="de-DE" sz="2000" b="1"/>
              <a:t> </a:t>
            </a:r>
            <a:r>
              <a:rPr lang="de-DE" sz="2000" b="1" err="1"/>
              <a:t>of</a:t>
            </a:r>
            <a:r>
              <a:rPr lang="de-DE" sz="2000" b="1"/>
              <a:t> CPS</a:t>
            </a:r>
            <a:endParaRPr lang="de-DE" sz="2000" b="1">
              <a:cs typeface="Arial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9CD26E8-C4D6-48E5-A82D-63B5836855D1}"/>
              </a:ext>
            </a:extLst>
          </p:cNvPr>
          <p:cNvSpPr txBox="1"/>
          <p:nvPr/>
        </p:nvSpPr>
        <p:spPr>
          <a:xfrm>
            <a:off x="4760155" y="1509032"/>
            <a:ext cx="326393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000" b="1"/>
              <a:t>PD-L1 CPS ≥10, </a:t>
            </a:r>
            <a:r>
              <a:rPr lang="de-DE" sz="2000" b="1" err="1"/>
              <a:t>irrespective</a:t>
            </a:r>
            <a:r>
              <a:rPr lang="de-DE" sz="2000" b="1"/>
              <a:t> </a:t>
            </a:r>
            <a:r>
              <a:rPr lang="de-DE" sz="2000" b="1" err="1"/>
              <a:t>of</a:t>
            </a:r>
            <a:r>
              <a:rPr lang="de-DE" sz="2000" b="1"/>
              <a:t> </a:t>
            </a:r>
            <a:r>
              <a:rPr lang="de-DE" sz="2000" b="1" err="1"/>
              <a:t>histology</a:t>
            </a:r>
            <a:endParaRPr lang="en-GB" sz="2000" b="1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A71C204-7843-494D-A4C7-E928005C3569}"/>
              </a:ext>
            </a:extLst>
          </p:cNvPr>
          <p:cNvSpPr txBox="1"/>
          <p:nvPr/>
        </p:nvSpPr>
        <p:spPr>
          <a:xfrm>
            <a:off x="8108682" y="1500067"/>
            <a:ext cx="2068751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000" b="1"/>
              <a:t>All </a:t>
            </a:r>
            <a:r>
              <a:rPr lang="de-DE" sz="2000" b="1" err="1"/>
              <a:t>Patients</a:t>
            </a:r>
            <a:endParaRPr lang="en-GB" sz="2000" b="1" err="1"/>
          </a:p>
        </p:txBody>
      </p:sp>
      <p:sp>
        <p:nvSpPr>
          <p:cNvPr id="199" name="Fußzeilenplatzhalter 1">
            <a:extLst>
              <a:ext uri="{FF2B5EF4-FFF2-40B4-BE49-F238E27FC236}">
                <a16:creationId xmlns:a16="http://schemas.microsoft.com/office/drawing/2014/main" id="{642C6165-AC2B-4773-8BE2-9E405C56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en-US"/>
              <a:t>PFS: Progression free survival. ESCC: Esophageal squamous cell carcinoma. CPS: Combined positive score. OS: Overall survival. CI: Confidence interval. HR: Hazard ratio. </a:t>
            </a:r>
          </a:p>
          <a:p>
            <a:r>
              <a:rPr lang="en-US"/>
              <a:t>Kato, K.</a:t>
            </a:r>
            <a:r>
              <a:rPr lang="en-GB"/>
              <a:t> et al, 2020. </a:t>
            </a:r>
            <a:r>
              <a:rPr lang="en-GB" b="1"/>
              <a:t>A</a:t>
            </a:r>
            <a:r>
              <a:rPr lang="en-GB"/>
              <a:t>bstract LBA8 presented at ESMO 2020.</a:t>
            </a:r>
          </a:p>
        </p:txBody>
      </p:sp>
      <p:graphicFrame>
        <p:nvGraphicFramePr>
          <p:cNvPr id="201" name="object 12">
            <a:extLst>
              <a:ext uri="{FF2B5EF4-FFF2-40B4-BE49-F238E27FC236}">
                <a16:creationId xmlns:a16="http://schemas.microsoft.com/office/drawing/2014/main" id="{2BB0C7F8-B201-F640-9322-D9702496F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31765"/>
              </p:ext>
            </p:extLst>
          </p:nvPr>
        </p:nvGraphicFramePr>
        <p:xfrm>
          <a:off x="8448086" y="5581309"/>
          <a:ext cx="2908464" cy="64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223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02">
                <a:tc gridSpan="13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>
                        <a:latin typeface="+mn-lt"/>
                        <a:cs typeface="Trebuchet MS"/>
                      </a:endParaRPr>
                    </a:p>
                  </a:txBody>
                  <a:tcPr marL="0" marR="0" marT="2540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00530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373</a:t>
                      </a:r>
                      <a:endParaRPr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289</a:t>
                      </a:r>
                      <a:endParaRPr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210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96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79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55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45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25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17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4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900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7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376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278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172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62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36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 spc="-5"/>
                        <a:t>2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900"/>
                        <a:t>1</a:t>
                      </a:r>
                      <a:endParaRPr lang="de-DE" sz="9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6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99814-F411-466D-A888-224CA204B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33" y="1321516"/>
            <a:ext cx="10033362" cy="485659"/>
          </a:xfrm>
        </p:spPr>
        <p:txBody>
          <a:bodyPr>
            <a:normAutofit/>
          </a:bodyPr>
          <a:lstStyle/>
          <a:p>
            <a:r>
              <a:rPr lang="en-GB" sz="2000" b="1"/>
              <a:t>In all patients: By investigator according to RECIST v1.1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Response rate and duration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84B24F-B413-4DEB-A6BB-89236BBBE7F5}"/>
              </a:ext>
            </a:extLst>
          </p:cNvPr>
          <p:cNvGrpSpPr/>
          <p:nvPr/>
        </p:nvGrpSpPr>
        <p:grpSpPr>
          <a:xfrm>
            <a:off x="1237611" y="1949315"/>
            <a:ext cx="6702767" cy="3084627"/>
            <a:chOff x="747860" y="2412253"/>
            <a:chExt cx="3900814" cy="28827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CC1EEA-D08D-4329-A339-7383BFCF26F8}"/>
                </a:ext>
              </a:extLst>
            </p:cNvPr>
            <p:cNvGrpSpPr/>
            <p:nvPr/>
          </p:nvGrpSpPr>
          <p:grpSpPr>
            <a:xfrm>
              <a:off x="747860" y="2412253"/>
              <a:ext cx="3836025" cy="2882706"/>
              <a:chOff x="6209280" y="1778000"/>
              <a:chExt cx="5645065" cy="2699218"/>
            </a:xfrm>
          </p:grpSpPr>
          <p:sp>
            <p:nvSpPr>
              <p:cNvPr id="28" name="object 8">
                <a:extLst>
                  <a:ext uri="{FF2B5EF4-FFF2-40B4-BE49-F238E27FC236}">
                    <a16:creationId xmlns:a16="http://schemas.microsoft.com/office/drawing/2014/main" id="{C529351E-57DC-428C-969F-C930A20D1871}"/>
                  </a:ext>
                </a:extLst>
              </p:cNvPr>
              <p:cNvSpPr txBox="1"/>
              <p:nvPr/>
            </p:nvSpPr>
            <p:spPr>
              <a:xfrm>
                <a:off x="6209280" y="1810284"/>
                <a:ext cx="158152" cy="2255451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de-DE" sz="1200" b="1" spc="-5" err="1">
                    <a:solidFill>
                      <a:srgbClr val="585353"/>
                    </a:solidFill>
                    <a:cs typeface="Trebuchet MS"/>
                  </a:rPr>
                  <a:t>Patients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 in Response, %</a:t>
                </a:r>
                <a:endParaRPr lang="de-DE" sz="1200" baseline="25000">
                  <a:cs typeface="Trebuchet MS"/>
                </a:endParaRPr>
              </a:p>
            </p:txBody>
          </p:sp>
          <p:sp>
            <p:nvSpPr>
              <p:cNvPr id="29" name="object 53">
                <a:extLst>
                  <a:ext uri="{FF2B5EF4-FFF2-40B4-BE49-F238E27FC236}">
                    <a16:creationId xmlns:a16="http://schemas.microsoft.com/office/drawing/2014/main" id="{2021CC38-261A-4E0B-AE99-E4F2932338A8}"/>
                  </a:ext>
                </a:extLst>
              </p:cNvPr>
              <p:cNvSpPr txBox="1"/>
              <p:nvPr/>
            </p:nvSpPr>
            <p:spPr>
              <a:xfrm>
                <a:off x="8646655" y="4279715"/>
                <a:ext cx="1569715" cy="197503"/>
              </a:xfrm>
              <a:prstGeom prst="rect">
                <a:avLst/>
              </a:prstGeom>
            </p:spPr>
            <p:txBody>
              <a:bodyPr vert="horz" wrap="square" lIns="0" tIns="40640" rIns="0" bIns="0" rtlCol="0" anchor="t">
                <a:spAutoFit/>
              </a:bodyPr>
              <a:lstStyle/>
              <a:p>
                <a:pPr marL="15875">
                  <a:spcBef>
                    <a:spcPts val="270"/>
                  </a:spcBef>
                </a:pP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Time (m</a:t>
                </a:r>
                <a:r>
                  <a:rPr sz="1200" b="1" spc="-5">
                    <a:solidFill>
                      <a:srgbClr val="585353"/>
                    </a:solidFill>
                    <a:cs typeface="Trebuchet MS"/>
                  </a:rPr>
                  <a:t>onths</a:t>
                </a:r>
                <a:r>
                  <a:rPr lang="de-DE" sz="1200" b="1" spc="-5">
                    <a:solidFill>
                      <a:srgbClr val="585353"/>
                    </a:solidFill>
                    <a:cs typeface="Trebuchet MS"/>
                  </a:rPr>
                  <a:t>)</a:t>
                </a:r>
                <a:endParaRPr sz="1200">
                  <a:cs typeface="Trebuchet MS"/>
                </a:endParaRPr>
              </a:p>
            </p:txBody>
          </p:sp>
          <p:cxnSp>
            <p:nvCxnSpPr>
              <p:cNvPr id="30" name="Gerade Verbindung 120">
                <a:extLst>
                  <a:ext uri="{FF2B5EF4-FFF2-40B4-BE49-F238E27FC236}">
                    <a16:creationId xmlns:a16="http://schemas.microsoft.com/office/drawing/2014/main" id="{7EAE505B-2594-43DF-8C10-EFF337764EBB}"/>
                  </a:ext>
                </a:extLst>
              </p:cNvPr>
              <p:cNvCxnSpPr/>
              <p:nvPr/>
            </p:nvCxnSpPr>
            <p:spPr>
              <a:xfrm flipH="1">
                <a:off x="6773325" y="1876222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121">
                <a:extLst>
                  <a:ext uri="{FF2B5EF4-FFF2-40B4-BE49-F238E27FC236}">
                    <a16:creationId xmlns:a16="http://schemas.microsoft.com/office/drawing/2014/main" id="{71A240B5-8238-4287-800E-69BC5925FB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8948" y="1876926"/>
                <a:ext cx="0" cy="22554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122">
                <a:extLst>
                  <a:ext uri="{FF2B5EF4-FFF2-40B4-BE49-F238E27FC236}">
                    <a16:creationId xmlns:a16="http://schemas.microsoft.com/office/drawing/2014/main" id="{4E0DF7BF-30DE-4843-97F6-B70ADA9BC787}"/>
                  </a:ext>
                </a:extLst>
              </p:cNvPr>
              <p:cNvCxnSpPr/>
              <p:nvPr/>
            </p:nvCxnSpPr>
            <p:spPr>
              <a:xfrm flipH="1">
                <a:off x="6773325" y="231592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123">
                <a:extLst>
                  <a:ext uri="{FF2B5EF4-FFF2-40B4-BE49-F238E27FC236}">
                    <a16:creationId xmlns:a16="http://schemas.microsoft.com/office/drawing/2014/main" id="{02C59375-91D4-4AC9-929C-8B2C0A15FB43}"/>
                  </a:ext>
                </a:extLst>
              </p:cNvPr>
              <p:cNvCxnSpPr/>
              <p:nvPr/>
            </p:nvCxnSpPr>
            <p:spPr>
              <a:xfrm flipH="1">
                <a:off x="6773325" y="275574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124">
                <a:extLst>
                  <a:ext uri="{FF2B5EF4-FFF2-40B4-BE49-F238E27FC236}">
                    <a16:creationId xmlns:a16="http://schemas.microsoft.com/office/drawing/2014/main" id="{E76F0F7A-59A4-4645-8852-D40A0D4FD604}"/>
                  </a:ext>
                </a:extLst>
              </p:cNvPr>
              <p:cNvCxnSpPr/>
              <p:nvPr/>
            </p:nvCxnSpPr>
            <p:spPr>
              <a:xfrm flipH="1">
                <a:off x="6773325" y="3197967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125">
                <a:extLst>
                  <a:ext uri="{FF2B5EF4-FFF2-40B4-BE49-F238E27FC236}">
                    <a16:creationId xmlns:a16="http://schemas.microsoft.com/office/drawing/2014/main" id="{B9296239-9352-4E21-B27D-C07A48B481C0}"/>
                  </a:ext>
                </a:extLst>
              </p:cNvPr>
              <p:cNvCxnSpPr/>
              <p:nvPr/>
            </p:nvCxnSpPr>
            <p:spPr>
              <a:xfrm flipH="1">
                <a:off x="6773325" y="3630584"/>
                <a:ext cx="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bject 51">
                <a:extLst>
                  <a:ext uri="{FF2B5EF4-FFF2-40B4-BE49-F238E27FC236}">
                    <a16:creationId xmlns:a16="http://schemas.microsoft.com/office/drawing/2014/main" id="{E0DA4879-6064-426C-8532-5F8A552655B3}"/>
                  </a:ext>
                </a:extLst>
              </p:cNvPr>
              <p:cNvSpPr txBox="1"/>
              <p:nvPr/>
            </p:nvSpPr>
            <p:spPr>
              <a:xfrm>
                <a:off x="6354569" y="1778000"/>
                <a:ext cx="409998" cy="156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100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7" name="object 51">
                <a:extLst>
                  <a:ext uri="{FF2B5EF4-FFF2-40B4-BE49-F238E27FC236}">
                    <a16:creationId xmlns:a16="http://schemas.microsoft.com/office/drawing/2014/main" id="{BEC75E5B-7331-4035-AAAF-A070F22D2821}"/>
                  </a:ext>
                </a:extLst>
              </p:cNvPr>
              <p:cNvSpPr txBox="1"/>
              <p:nvPr/>
            </p:nvSpPr>
            <p:spPr>
              <a:xfrm>
                <a:off x="6457294" y="222169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80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8" name="object 51">
                <a:extLst>
                  <a:ext uri="{FF2B5EF4-FFF2-40B4-BE49-F238E27FC236}">
                    <a16:creationId xmlns:a16="http://schemas.microsoft.com/office/drawing/2014/main" id="{E89738A5-1CF0-42E9-9398-40EBB06710CC}"/>
                  </a:ext>
                </a:extLst>
              </p:cNvPr>
              <p:cNvSpPr txBox="1"/>
              <p:nvPr/>
            </p:nvSpPr>
            <p:spPr>
              <a:xfrm>
                <a:off x="6457294" y="2665388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39" name="object 51">
                <a:extLst>
                  <a:ext uri="{FF2B5EF4-FFF2-40B4-BE49-F238E27FC236}">
                    <a16:creationId xmlns:a16="http://schemas.microsoft.com/office/drawing/2014/main" id="{64F3FF5D-A327-4613-AD56-6DB2EA07CFEB}"/>
                  </a:ext>
                </a:extLst>
              </p:cNvPr>
              <p:cNvSpPr txBox="1"/>
              <p:nvPr/>
            </p:nvSpPr>
            <p:spPr>
              <a:xfrm>
                <a:off x="6457294" y="3100415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40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0" name="object 51">
                <a:extLst>
                  <a:ext uri="{FF2B5EF4-FFF2-40B4-BE49-F238E27FC236}">
                    <a16:creationId xmlns:a16="http://schemas.microsoft.com/office/drawing/2014/main" id="{6C891D5D-EF27-4B9D-B8B9-8E638EBE2E3F}"/>
                  </a:ext>
                </a:extLst>
              </p:cNvPr>
              <p:cNvSpPr txBox="1"/>
              <p:nvPr/>
            </p:nvSpPr>
            <p:spPr>
              <a:xfrm>
                <a:off x="6457294" y="3540531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1" name="object 51">
                <a:extLst>
                  <a:ext uri="{FF2B5EF4-FFF2-40B4-BE49-F238E27FC236}">
                    <a16:creationId xmlns:a16="http://schemas.microsoft.com/office/drawing/2014/main" id="{B254C596-3B04-41B0-BDB0-724607D85F64}"/>
                  </a:ext>
                </a:extLst>
              </p:cNvPr>
              <p:cNvSpPr txBox="1"/>
              <p:nvPr/>
            </p:nvSpPr>
            <p:spPr>
              <a:xfrm>
                <a:off x="6445594" y="3971684"/>
                <a:ext cx="30727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2" name="object 51">
                <a:extLst>
                  <a:ext uri="{FF2B5EF4-FFF2-40B4-BE49-F238E27FC236}">
                    <a16:creationId xmlns:a16="http://schemas.microsoft.com/office/drawing/2014/main" id="{3D765E6E-EFAA-4EF5-8625-A58AF63FB806}"/>
                  </a:ext>
                </a:extLst>
              </p:cNvPr>
              <p:cNvSpPr txBox="1"/>
              <p:nvPr/>
            </p:nvSpPr>
            <p:spPr>
              <a:xfrm>
                <a:off x="6754696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0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43" name="Gerade Verbindung 133">
                <a:extLst>
                  <a:ext uri="{FF2B5EF4-FFF2-40B4-BE49-F238E27FC236}">
                    <a16:creationId xmlns:a16="http://schemas.microsoft.com/office/drawing/2014/main" id="{43A1425F-536E-4151-8F58-BF80C7DA3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064" y="4069661"/>
                <a:ext cx="50722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134">
                <a:extLst>
                  <a:ext uri="{FF2B5EF4-FFF2-40B4-BE49-F238E27FC236}">
                    <a16:creationId xmlns:a16="http://schemas.microsoft.com/office/drawing/2014/main" id="{BB109C2A-A6E6-494D-8A9C-3AFC8BB4E73D}"/>
                  </a:ext>
                </a:extLst>
              </p:cNvPr>
              <p:cNvCxnSpPr/>
              <p:nvPr/>
            </p:nvCxnSpPr>
            <p:spPr>
              <a:xfrm>
                <a:off x="7257705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135">
                <a:extLst>
                  <a:ext uri="{FF2B5EF4-FFF2-40B4-BE49-F238E27FC236}">
                    <a16:creationId xmlns:a16="http://schemas.microsoft.com/office/drawing/2014/main" id="{D569EBE6-91B2-42EC-9319-C84BC9097B00}"/>
                  </a:ext>
                </a:extLst>
              </p:cNvPr>
              <p:cNvCxnSpPr/>
              <p:nvPr/>
            </p:nvCxnSpPr>
            <p:spPr>
              <a:xfrm>
                <a:off x="7679039" y="4066847"/>
                <a:ext cx="0" cy="732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78FD1870-31DE-44A1-A04B-CB34AADEE333}"/>
                  </a:ext>
                </a:extLst>
              </p:cNvPr>
              <p:cNvSpPr txBox="1"/>
              <p:nvPr/>
            </p:nvSpPr>
            <p:spPr>
              <a:xfrm>
                <a:off x="7165638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7" name="object 51">
                <a:extLst>
                  <a:ext uri="{FF2B5EF4-FFF2-40B4-BE49-F238E27FC236}">
                    <a16:creationId xmlns:a16="http://schemas.microsoft.com/office/drawing/2014/main" id="{62328616-4062-415F-AF4D-C06B31E99B2D}"/>
                  </a:ext>
                </a:extLst>
              </p:cNvPr>
              <p:cNvSpPr txBox="1"/>
              <p:nvPr/>
            </p:nvSpPr>
            <p:spPr>
              <a:xfrm>
                <a:off x="7593447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6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8" name="object 51">
                <a:extLst>
                  <a:ext uri="{FF2B5EF4-FFF2-40B4-BE49-F238E27FC236}">
                    <a16:creationId xmlns:a16="http://schemas.microsoft.com/office/drawing/2014/main" id="{4BF8B9A8-FA0E-419D-9182-F0B25B0A2C2D}"/>
                  </a:ext>
                </a:extLst>
              </p:cNvPr>
              <p:cNvSpPr txBox="1"/>
              <p:nvPr/>
            </p:nvSpPr>
            <p:spPr>
              <a:xfrm>
                <a:off x="8009630" y="4111273"/>
                <a:ext cx="168503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9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49" name="object 51">
                <a:extLst>
                  <a:ext uri="{FF2B5EF4-FFF2-40B4-BE49-F238E27FC236}">
                    <a16:creationId xmlns:a16="http://schemas.microsoft.com/office/drawing/2014/main" id="{6F9767CF-5AA4-49CD-8B95-C832787D7E85}"/>
                  </a:ext>
                </a:extLst>
              </p:cNvPr>
              <p:cNvSpPr txBox="1"/>
              <p:nvPr/>
            </p:nvSpPr>
            <p:spPr>
              <a:xfrm>
                <a:off x="8392037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12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50" name="object 51">
                <a:extLst>
                  <a:ext uri="{FF2B5EF4-FFF2-40B4-BE49-F238E27FC236}">
                    <a16:creationId xmlns:a16="http://schemas.microsoft.com/office/drawing/2014/main" id="{AD1A70B4-F7EE-4495-829B-163CA633F0BB}"/>
                  </a:ext>
                </a:extLst>
              </p:cNvPr>
              <p:cNvSpPr txBox="1"/>
              <p:nvPr/>
            </p:nvSpPr>
            <p:spPr>
              <a:xfrm>
                <a:off x="8814583" y="4111273"/>
                <a:ext cx="235416" cy="1946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15</a:t>
                </a:r>
                <a:endParaRPr sz="1000">
                  <a:cs typeface="Trebuchet MS"/>
                </a:endParaRPr>
              </a:p>
            </p:txBody>
          </p:sp>
          <p:cxnSp>
            <p:nvCxnSpPr>
              <p:cNvPr id="51" name="Gerade Verbindung 152">
                <a:extLst>
                  <a:ext uri="{FF2B5EF4-FFF2-40B4-BE49-F238E27FC236}">
                    <a16:creationId xmlns:a16="http://schemas.microsoft.com/office/drawing/2014/main" id="{4AD59424-153F-4C47-9F5B-A5B7C6FF5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544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153">
                <a:extLst>
                  <a:ext uri="{FF2B5EF4-FFF2-40B4-BE49-F238E27FC236}">
                    <a16:creationId xmlns:a16="http://schemas.microsoft.com/office/drawing/2014/main" id="{9C5B0B2A-17AB-4A8E-AF6D-29FC56752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35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154">
                <a:extLst>
                  <a:ext uri="{FF2B5EF4-FFF2-40B4-BE49-F238E27FC236}">
                    <a16:creationId xmlns:a16="http://schemas.microsoft.com/office/drawing/2014/main" id="{ACD9B0A7-684E-4FD4-BEDA-4B0FD12FE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9091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155">
                <a:extLst>
                  <a:ext uri="{FF2B5EF4-FFF2-40B4-BE49-F238E27FC236}">
                    <a16:creationId xmlns:a16="http://schemas.microsoft.com/office/drawing/2014/main" id="{A556BE2F-E173-4F17-B884-61931B47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8114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156">
                <a:extLst>
                  <a:ext uri="{FF2B5EF4-FFF2-40B4-BE49-F238E27FC236}">
                    <a16:creationId xmlns:a16="http://schemas.microsoft.com/office/drawing/2014/main" id="{9AA6413E-E385-47CD-867B-D104FA23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0730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157">
                <a:extLst>
                  <a:ext uri="{FF2B5EF4-FFF2-40B4-BE49-F238E27FC236}">
                    <a16:creationId xmlns:a16="http://schemas.microsoft.com/office/drawing/2014/main" id="{BE921990-344E-4F7C-B536-07FF066CA3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1337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158">
                <a:extLst>
                  <a:ext uri="{FF2B5EF4-FFF2-40B4-BE49-F238E27FC236}">
                    <a16:creationId xmlns:a16="http://schemas.microsoft.com/office/drawing/2014/main" id="{2DFDDA6E-18C7-4D32-885D-E3B014DF7A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58366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159">
                <a:extLst>
                  <a:ext uri="{FF2B5EF4-FFF2-40B4-BE49-F238E27FC236}">
                    <a16:creationId xmlns:a16="http://schemas.microsoft.com/office/drawing/2014/main" id="{4979CB92-1DEB-4BE2-A25A-8FB29DD6A5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0958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160">
                <a:extLst>
                  <a:ext uri="{FF2B5EF4-FFF2-40B4-BE49-F238E27FC236}">
                    <a16:creationId xmlns:a16="http://schemas.microsoft.com/office/drawing/2014/main" id="{4BED245F-85FC-4744-85D5-C4E36BEF7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8615" y="4066846"/>
                <a:ext cx="0" cy="655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bject 51">
                <a:extLst>
                  <a:ext uri="{FF2B5EF4-FFF2-40B4-BE49-F238E27FC236}">
                    <a16:creationId xmlns:a16="http://schemas.microsoft.com/office/drawing/2014/main" id="{5D887E8A-1D58-4394-904D-C8300AA5CC35}"/>
                  </a:ext>
                </a:extLst>
              </p:cNvPr>
              <p:cNvSpPr txBox="1"/>
              <p:nvPr/>
            </p:nvSpPr>
            <p:spPr>
              <a:xfrm>
                <a:off x="9237067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18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C3C3A0D6-3C73-4D53-ACFE-FA31AB2E218F}"/>
                  </a:ext>
                </a:extLst>
              </p:cNvPr>
              <p:cNvSpPr txBox="1"/>
              <p:nvPr/>
            </p:nvSpPr>
            <p:spPr>
              <a:xfrm>
                <a:off x="9670406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21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2" name="object 51">
                <a:extLst>
                  <a:ext uri="{FF2B5EF4-FFF2-40B4-BE49-F238E27FC236}">
                    <a16:creationId xmlns:a16="http://schemas.microsoft.com/office/drawing/2014/main" id="{B35AEE26-A6E1-4799-B566-B4D7B0846A7A}"/>
                  </a:ext>
                </a:extLst>
              </p:cNvPr>
              <p:cNvSpPr txBox="1"/>
              <p:nvPr/>
            </p:nvSpPr>
            <p:spPr>
              <a:xfrm>
                <a:off x="10093022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24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3" name="object 51">
                <a:extLst>
                  <a:ext uri="{FF2B5EF4-FFF2-40B4-BE49-F238E27FC236}">
                    <a16:creationId xmlns:a16="http://schemas.microsoft.com/office/drawing/2014/main" id="{B8490E3F-3DF3-44E8-AE27-1C0F233AF029}"/>
                  </a:ext>
                </a:extLst>
              </p:cNvPr>
              <p:cNvSpPr txBox="1"/>
              <p:nvPr/>
            </p:nvSpPr>
            <p:spPr>
              <a:xfrm>
                <a:off x="1050972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27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4" name="object 51">
                <a:extLst>
                  <a:ext uri="{FF2B5EF4-FFF2-40B4-BE49-F238E27FC236}">
                    <a16:creationId xmlns:a16="http://schemas.microsoft.com/office/drawing/2014/main" id="{36986D4E-0468-4564-A565-DA56EF88763B}"/>
                  </a:ext>
                </a:extLst>
              </p:cNvPr>
              <p:cNvSpPr txBox="1"/>
              <p:nvPr/>
            </p:nvSpPr>
            <p:spPr>
              <a:xfrm>
                <a:off x="10943730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30</a:t>
                </a:r>
                <a:endParaRPr sz="1000">
                  <a:cs typeface="Trebuchet MS"/>
                </a:endParaRPr>
              </a:p>
            </p:txBody>
          </p:sp>
          <p:sp>
            <p:nvSpPr>
              <p:cNvPr id="65" name="object 51">
                <a:extLst>
                  <a:ext uri="{FF2B5EF4-FFF2-40B4-BE49-F238E27FC236}">
                    <a16:creationId xmlns:a16="http://schemas.microsoft.com/office/drawing/2014/main" id="{0B4C03C4-4026-4100-B6C7-98283B62A1C2}"/>
                  </a:ext>
                </a:extLst>
              </p:cNvPr>
              <p:cNvSpPr txBox="1"/>
              <p:nvPr/>
            </p:nvSpPr>
            <p:spPr>
              <a:xfrm>
                <a:off x="11363091" y="4111273"/>
                <a:ext cx="235416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DE" sz="1000">
                    <a:solidFill>
                      <a:srgbClr val="585353"/>
                    </a:solidFill>
                    <a:cs typeface="Trebuchet MS"/>
                  </a:rPr>
                  <a:t>33</a:t>
                </a:r>
                <a:endParaRPr sz="1000">
                  <a:cs typeface="Trebuchet MS"/>
                </a:endParaRPr>
              </a:p>
            </p:txBody>
          </p:sp>
        </p:grpSp>
        <p:cxnSp>
          <p:nvCxnSpPr>
            <p:cNvPr id="16" name="Gerade Verbindung 160">
              <a:extLst>
                <a:ext uri="{FF2B5EF4-FFF2-40B4-BE49-F238E27FC236}">
                  <a16:creationId xmlns:a16="http://schemas.microsoft.com/office/drawing/2014/main" id="{9D37C825-01A3-4557-90E2-3387116B276C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47" y="4858009"/>
              <a:ext cx="0" cy="6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24">
              <a:extLst>
                <a:ext uri="{FF2B5EF4-FFF2-40B4-BE49-F238E27FC236}">
                  <a16:creationId xmlns:a16="http://schemas.microsoft.com/office/drawing/2014/main" id="{FBD51F97-5D2F-4B60-A56A-11D89B5361F3}"/>
                </a:ext>
              </a:extLst>
            </p:cNvPr>
            <p:cNvCxnSpPr/>
            <p:nvPr/>
          </p:nvCxnSpPr>
          <p:spPr>
            <a:xfrm flipH="1">
              <a:off x="1132499" y="4160660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4">
              <a:extLst>
                <a:ext uri="{FF2B5EF4-FFF2-40B4-BE49-F238E27FC236}">
                  <a16:creationId xmlns:a16="http://schemas.microsoft.com/office/drawing/2014/main" id="{BF838862-C4D8-4CCC-A158-E71D14AB86B7}"/>
                </a:ext>
              </a:extLst>
            </p:cNvPr>
            <p:cNvCxnSpPr/>
            <p:nvPr/>
          </p:nvCxnSpPr>
          <p:spPr>
            <a:xfrm flipH="1">
              <a:off x="1129850" y="3692853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4">
              <a:extLst>
                <a:ext uri="{FF2B5EF4-FFF2-40B4-BE49-F238E27FC236}">
                  <a16:creationId xmlns:a16="http://schemas.microsoft.com/office/drawing/2014/main" id="{E9E8ED7F-A8EA-4E45-92DA-61A00E6ACE4A}"/>
                </a:ext>
              </a:extLst>
            </p:cNvPr>
            <p:cNvCxnSpPr/>
            <p:nvPr/>
          </p:nvCxnSpPr>
          <p:spPr>
            <a:xfrm flipH="1">
              <a:off x="1131173" y="3232996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24">
              <a:extLst>
                <a:ext uri="{FF2B5EF4-FFF2-40B4-BE49-F238E27FC236}">
                  <a16:creationId xmlns:a16="http://schemas.microsoft.com/office/drawing/2014/main" id="{79D7FE9C-380B-4E04-A960-1BC264FC137C}"/>
                </a:ext>
              </a:extLst>
            </p:cNvPr>
            <p:cNvCxnSpPr/>
            <p:nvPr/>
          </p:nvCxnSpPr>
          <p:spPr>
            <a:xfrm flipH="1">
              <a:off x="1132498" y="2761214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24">
              <a:extLst>
                <a:ext uri="{FF2B5EF4-FFF2-40B4-BE49-F238E27FC236}">
                  <a16:creationId xmlns:a16="http://schemas.microsoft.com/office/drawing/2014/main" id="{C289BB10-227B-41A9-AE28-DCB7B46DE753}"/>
                </a:ext>
              </a:extLst>
            </p:cNvPr>
            <p:cNvCxnSpPr/>
            <p:nvPr/>
          </p:nvCxnSpPr>
          <p:spPr>
            <a:xfrm flipH="1">
              <a:off x="1129849" y="4627135"/>
              <a:ext cx="4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ject 51">
              <a:extLst>
                <a:ext uri="{FF2B5EF4-FFF2-40B4-BE49-F238E27FC236}">
                  <a16:creationId xmlns:a16="http://schemas.microsoft.com/office/drawing/2014/main" id="{C94632D2-7AB8-4949-97C0-B29E5A6CF7AA}"/>
                </a:ext>
              </a:extLst>
            </p:cNvPr>
            <p:cNvSpPr txBox="1"/>
            <p:nvPr/>
          </p:nvSpPr>
          <p:spPr>
            <a:xfrm>
              <a:off x="911360" y="4538621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</a:t>
              </a:r>
              <a:endParaRPr sz="1000">
                <a:cs typeface="Trebuchet MS"/>
              </a:endParaRPr>
            </a:p>
          </p:txBody>
        </p:sp>
        <p:sp>
          <p:nvSpPr>
            <p:cNvPr id="23" name="object 51">
              <a:extLst>
                <a:ext uri="{FF2B5EF4-FFF2-40B4-BE49-F238E27FC236}">
                  <a16:creationId xmlns:a16="http://schemas.microsoft.com/office/drawing/2014/main" id="{3E0613EC-6202-42DB-8CAC-FDD267641CB0}"/>
                </a:ext>
              </a:extLst>
            </p:cNvPr>
            <p:cNvSpPr txBox="1"/>
            <p:nvPr/>
          </p:nvSpPr>
          <p:spPr>
            <a:xfrm>
              <a:off x="911360" y="4082049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24" name="object 51">
              <a:extLst>
                <a:ext uri="{FF2B5EF4-FFF2-40B4-BE49-F238E27FC236}">
                  <a16:creationId xmlns:a16="http://schemas.microsoft.com/office/drawing/2014/main" id="{B248539B-4CDA-4A06-B5E5-BFAE04C6F742}"/>
                </a:ext>
              </a:extLst>
            </p:cNvPr>
            <p:cNvSpPr txBox="1"/>
            <p:nvPr/>
          </p:nvSpPr>
          <p:spPr>
            <a:xfrm>
              <a:off x="911360" y="3612205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50</a:t>
              </a:r>
              <a:endParaRPr sz="1000">
                <a:cs typeface="Trebuchet MS"/>
              </a:endParaRPr>
            </a:p>
          </p:txBody>
        </p:sp>
        <p:sp>
          <p:nvSpPr>
            <p:cNvPr id="25" name="object 51">
              <a:extLst>
                <a:ext uri="{FF2B5EF4-FFF2-40B4-BE49-F238E27FC236}">
                  <a16:creationId xmlns:a16="http://schemas.microsoft.com/office/drawing/2014/main" id="{21A97A8C-25F3-4A86-B532-688F2C240623}"/>
                </a:ext>
              </a:extLst>
            </p:cNvPr>
            <p:cNvSpPr txBox="1"/>
            <p:nvPr/>
          </p:nvSpPr>
          <p:spPr>
            <a:xfrm>
              <a:off x="911360" y="314848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70</a:t>
              </a:r>
              <a:endParaRPr sz="1000">
                <a:cs typeface="Trebuchet MS"/>
              </a:endParaRPr>
            </a:p>
          </p:txBody>
        </p:sp>
        <p:sp>
          <p:nvSpPr>
            <p:cNvPr id="26" name="object 51">
              <a:extLst>
                <a:ext uri="{FF2B5EF4-FFF2-40B4-BE49-F238E27FC236}">
                  <a16:creationId xmlns:a16="http://schemas.microsoft.com/office/drawing/2014/main" id="{6235631E-51DF-4907-AD94-3B721DEA8AAD}"/>
                </a:ext>
              </a:extLst>
            </p:cNvPr>
            <p:cNvSpPr txBox="1"/>
            <p:nvPr/>
          </p:nvSpPr>
          <p:spPr>
            <a:xfrm>
              <a:off x="911360" y="2676203"/>
              <a:ext cx="20880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90</a:t>
              </a:r>
              <a:endParaRPr sz="1000">
                <a:cs typeface="Trebuchet MS"/>
              </a:endParaRPr>
            </a:p>
          </p:txBody>
        </p:sp>
        <p:sp>
          <p:nvSpPr>
            <p:cNvPr id="27" name="object 51">
              <a:extLst>
                <a:ext uri="{FF2B5EF4-FFF2-40B4-BE49-F238E27FC236}">
                  <a16:creationId xmlns:a16="http://schemas.microsoft.com/office/drawing/2014/main" id="{AFB03738-B5BC-4916-ABE7-B2DF7AC7332C}"/>
                </a:ext>
              </a:extLst>
            </p:cNvPr>
            <p:cNvSpPr txBox="1"/>
            <p:nvPr/>
          </p:nvSpPr>
          <p:spPr>
            <a:xfrm>
              <a:off x="4488700" y="4904904"/>
              <a:ext cx="15997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</p:grpSp>
      <p:graphicFrame>
        <p:nvGraphicFramePr>
          <p:cNvPr id="66" name="object 12">
            <a:extLst>
              <a:ext uri="{FF2B5EF4-FFF2-40B4-BE49-F238E27FC236}">
                <a16:creationId xmlns:a16="http://schemas.microsoft.com/office/drawing/2014/main" id="{34AC99A3-2661-4D3D-8118-B6E28A084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96671"/>
              </p:ext>
            </p:extLst>
          </p:nvPr>
        </p:nvGraphicFramePr>
        <p:xfrm>
          <a:off x="416533" y="5102967"/>
          <a:ext cx="7637581" cy="7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1065834159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726957335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445972788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150563571"/>
                    </a:ext>
                  </a:extLst>
                </a:gridCol>
                <a:gridCol w="491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69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100" b="1"/>
                        <a:t>No. at risk</a:t>
                      </a:r>
                      <a:endParaRPr lang="de-DE" sz="1100" b="1"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100" b="1" spc="-5">
                          <a:solidFill>
                            <a:schemeClr val="bg1"/>
                          </a:solidFill>
                        </a:rPr>
                        <a:t>Pembro +</a:t>
                      </a:r>
                      <a:r>
                        <a:rPr lang="de-DE" sz="11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1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1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168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162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117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75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60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43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35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16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6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1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1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1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1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10795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chemeClr val="accent6"/>
                          </a:solidFill>
                        </a:rPr>
                        <a:t>110</a:t>
                      </a:r>
                      <a:endParaRPr lang="de-DE" sz="11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</a:rPr>
                        <a:t>106</a:t>
                      </a:r>
                      <a:endParaRPr lang="de-DE" sz="11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chemeClr val="accent6"/>
                          </a:solidFill>
                        </a:rPr>
                        <a:t>50</a:t>
                      </a:r>
                      <a:endParaRPr lang="de-DE" sz="11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</a:rPr>
                        <a:t>22</a:t>
                      </a:r>
                      <a:endParaRPr lang="de-DE" sz="11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16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11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 spc="-5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de-DE" sz="11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de-DE" sz="1100" b="1">
                        <a:solidFill>
                          <a:schemeClr val="accent6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u="none" strike="noStrike" kern="1200" cap="none" spc="-5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4916FA95-8D3B-43D3-9A60-ABFEDFC6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352" y="2014390"/>
            <a:ext cx="5050358" cy="2425557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A5048D-A0FC-4754-AEF7-BFF3D6D0840B}"/>
              </a:ext>
            </a:extLst>
          </p:cNvPr>
          <p:cNvCxnSpPr/>
          <p:nvPr/>
        </p:nvCxnSpPr>
        <p:spPr>
          <a:xfrm>
            <a:off x="1982269" y="3315876"/>
            <a:ext cx="5830761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FDE221-ABF4-4586-B09F-B2E6E5FC0AE5}"/>
              </a:ext>
            </a:extLst>
          </p:cNvPr>
          <p:cNvCxnSpPr/>
          <p:nvPr/>
        </p:nvCxnSpPr>
        <p:spPr>
          <a:xfrm>
            <a:off x="5909941" y="2752039"/>
            <a:ext cx="0" cy="180663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918AC9B-546F-46CE-ACB4-A2E09507E000}"/>
              </a:ext>
            </a:extLst>
          </p:cNvPr>
          <p:cNvCxnSpPr/>
          <p:nvPr/>
        </p:nvCxnSpPr>
        <p:spPr>
          <a:xfrm>
            <a:off x="3941311" y="2752039"/>
            <a:ext cx="0" cy="180663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B08AADB-4852-49EE-AB59-A97FAB7B1850}"/>
              </a:ext>
            </a:extLst>
          </p:cNvPr>
          <p:cNvSpPr txBox="1"/>
          <p:nvPr/>
        </p:nvSpPr>
        <p:spPr>
          <a:xfrm>
            <a:off x="7876679" y="3187777"/>
            <a:ext cx="170591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DE" sz="1200"/>
              <a:t>Median DOR, (</a:t>
            </a:r>
            <a:r>
              <a:rPr lang="de-DE" sz="1200" err="1"/>
              <a:t>range</a:t>
            </a:r>
            <a:r>
              <a:rPr lang="de-DE" sz="1200"/>
              <a:t>)</a:t>
            </a:r>
          </a:p>
          <a:p>
            <a:pPr algn="ctr"/>
            <a:r>
              <a:rPr lang="de-DE" sz="1200">
                <a:solidFill>
                  <a:srgbClr val="40488D"/>
                </a:solidFill>
              </a:rPr>
              <a:t>8.3 </a:t>
            </a:r>
            <a:r>
              <a:rPr lang="de-DE" sz="1200" err="1">
                <a:solidFill>
                  <a:srgbClr val="40488D"/>
                </a:solidFill>
              </a:rPr>
              <a:t>mo</a:t>
            </a:r>
            <a:r>
              <a:rPr lang="de-DE" sz="1200">
                <a:solidFill>
                  <a:srgbClr val="40488D"/>
                </a:solidFill>
              </a:rPr>
              <a:t> (1.2+ </a:t>
            </a:r>
            <a:r>
              <a:rPr lang="de-DE" sz="1200" err="1">
                <a:solidFill>
                  <a:srgbClr val="40488D"/>
                </a:solidFill>
              </a:rPr>
              <a:t>to</a:t>
            </a:r>
            <a:r>
              <a:rPr lang="de-DE" sz="1200">
                <a:solidFill>
                  <a:srgbClr val="40488D"/>
                </a:solidFill>
              </a:rPr>
              <a:t> 31.0+)</a:t>
            </a:r>
            <a:endParaRPr lang="de-DE" sz="1200">
              <a:solidFill>
                <a:srgbClr val="40488D"/>
              </a:solidFill>
              <a:cs typeface="Arial"/>
            </a:endParaRPr>
          </a:p>
          <a:p>
            <a:pPr algn="ctr"/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6.0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 (1.5+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 25.0+)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4D5FCD-DBBF-4DAC-89C5-B3AEC07C6003}"/>
              </a:ext>
            </a:extLst>
          </p:cNvPr>
          <p:cNvSpPr txBox="1"/>
          <p:nvPr/>
        </p:nvSpPr>
        <p:spPr>
          <a:xfrm>
            <a:off x="3948444" y="2672189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12-mo rate</a:t>
            </a:r>
          </a:p>
          <a:p>
            <a:r>
              <a:rPr lang="de-DE" sz="1200">
                <a:solidFill>
                  <a:srgbClr val="40488D"/>
                </a:solidFill>
              </a:rPr>
              <a:t>38.6%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17.8%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7317FE-F86D-4504-9F4B-0C08CF6043DF}"/>
              </a:ext>
            </a:extLst>
          </p:cNvPr>
          <p:cNvSpPr txBox="1"/>
          <p:nvPr/>
        </p:nvSpPr>
        <p:spPr>
          <a:xfrm>
            <a:off x="5920590" y="2672189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24-mo rate</a:t>
            </a:r>
          </a:p>
          <a:p>
            <a:r>
              <a:rPr lang="de-DE" sz="1200">
                <a:solidFill>
                  <a:srgbClr val="40488D"/>
                </a:solidFill>
              </a:rPr>
              <a:t>18.1%</a:t>
            </a:r>
          </a:p>
          <a:p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6.1%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7" name="Table 146">
            <a:extLst>
              <a:ext uri="{FF2B5EF4-FFF2-40B4-BE49-F238E27FC236}">
                <a16:creationId xmlns:a16="http://schemas.microsoft.com/office/drawing/2014/main" id="{8CE94D45-C953-4364-BF0A-2D130A09F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32496"/>
              </p:ext>
            </p:extLst>
          </p:nvPr>
        </p:nvGraphicFramePr>
        <p:xfrm>
          <a:off x="6943544" y="2163781"/>
          <a:ext cx="404189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21">
                  <a:extLst>
                    <a:ext uri="{9D8B030D-6E8A-4147-A177-3AD203B41FA5}">
                      <a16:colId xmlns:a16="http://schemas.microsoft.com/office/drawing/2014/main" val="665332194"/>
                    </a:ext>
                  </a:extLst>
                </a:gridCol>
                <a:gridCol w="1327198">
                  <a:extLst>
                    <a:ext uri="{9D8B030D-6E8A-4147-A177-3AD203B41FA5}">
                      <a16:colId xmlns:a16="http://schemas.microsoft.com/office/drawing/2014/main" val="3659790839"/>
                    </a:ext>
                  </a:extLst>
                </a:gridCol>
                <a:gridCol w="1302880">
                  <a:extLst>
                    <a:ext uri="{9D8B030D-6E8A-4147-A177-3AD203B41FA5}">
                      <a16:colId xmlns:a16="http://schemas.microsoft.com/office/drawing/2014/main" val="3084448956"/>
                    </a:ext>
                  </a:extLst>
                </a:gridCol>
              </a:tblGrid>
              <a:tr h="313780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ORR, %</a:t>
                      </a:r>
                    </a:p>
                    <a:p>
                      <a:pPr algn="ctr"/>
                      <a:r>
                        <a:rPr lang="de-DE" sz="1100"/>
                        <a:t>(95% CI)</a:t>
                      </a: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% </a:t>
                      </a:r>
                      <a:r>
                        <a:rPr lang="de-DE" sz="1100" err="1"/>
                        <a:t>difference</a:t>
                      </a:r>
                      <a:r>
                        <a:rPr lang="de-DE" sz="1100" baseline="30000" err="1"/>
                        <a:t>a</a:t>
                      </a:r>
                      <a:endParaRPr lang="de-DE" sz="1100" baseline="30000"/>
                    </a:p>
                    <a:p>
                      <a:pPr algn="ctr"/>
                      <a:r>
                        <a:rPr lang="de-DE" sz="1100" baseline="0"/>
                        <a:t>P</a:t>
                      </a:r>
                      <a:endParaRPr lang="en-GB" sz="11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5744"/>
                  </a:ext>
                </a:extLst>
              </a:tr>
              <a:tr h="237076">
                <a:tc>
                  <a:txBody>
                    <a:bodyPr/>
                    <a:lstStyle/>
                    <a:p>
                      <a:r>
                        <a:rPr lang="de-DE" sz="1100" err="1">
                          <a:solidFill>
                            <a:schemeClr val="bg1"/>
                          </a:solidFill>
                        </a:rPr>
                        <a:t>Pembro</a:t>
                      </a:r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 + Chemo</a:t>
                      </a:r>
                      <a:endParaRPr lang="en-GB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45.0 (39.9-50.2)</a:t>
                      </a:r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15.8</a:t>
                      </a:r>
                    </a:p>
                    <a:p>
                      <a:pPr algn="ctr"/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581500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en-GB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29.3 (24.7-34.1)</a:t>
                      </a:r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678769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59029198-2182-4EEC-AFD0-316667FE294D}"/>
              </a:ext>
            </a:extLst>
          </p:cNvPr>
          <p:cNvSpPr txBox="1"/>
          <p:nvPr/>
        </p:nvSpPr>
        <p:spPr>
          <a:xfrm>
            <a:off x="416533" y="6034653"/>
            <a:ext cx="764792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aseline="30000" err="1"/>
              <a:t>a</a:t>
            </a:r>
            <a:r>
              <a:rPr lang="de-DE" sz="900" err="1"/>
              <a:t>Estimate</a:t>
            </a:r>
            <a:r>
              <a:rPr lang="de-DE" sz="900"/>
              <a:t> </a:t>
            </a:r>
            <a:r>
              <a:rPr lang="de-DE" sz="900" err="1"/>
              <a:t>based</a:t>
            </a:r>
            <a:r>
              <a:rPr lang="de-DE" sz="900"/>
              <a:t> on </a:t>
            </a:r>
            <a:r>
              <a:rPr lang="de-DE" sz="900" err="1"/>
              <a:t>Miettinen</a:t>
            </a:r>
            <a:r>
              <a:rPr lang="de-DE" sz="900"/>
              <a:t> &amp; </a:t>
            </a:r>
            <a:r>
              <a:rPr lang="de-DE" sz="900" err="1"/>
              <a:t>Nurminen</a:t>
            </a:r>
            <a:r>
              <a:rPr lang="de-DE" sz="900"/>
              <a:t> </a:t>
            </a:r>
            <a:r>
              <a:rPr lang="de-DE" sz="900" err="1"/>
              <a:t>method</a:t>
            </a:r>
            <a:r>
              <a:rPr lang="de-DE" sz="900"/>
              <a:t> </a:t>
            </a:r>
            <a:r>
              <a:rPr lang="de-DE" sz="900" err="1"/>
              <a:t>stratified</a:t>
            </a:r>
            <a:r>
              <a:rPr lang="de-DE" sz="900"/>
              <a:t> </a:t>
            </a:r>
            <a:r>
              <a:rPr lang="de-DE" sz="900" err="1"/>
              <a:t>by</a:t>
            </a:r>
            <a:r>
              <a:rPr lang="de-DE" sz="900"/>
              <a:t> </a:t>
            </a:r>
            <a:r>
              <a:rPr lang="de-DE" sz="900" err="1"/>
              <a:t>geographic</a:t>
            </a:r>
            <a:r>
              <a:rPr lang="de-DE" sz="900"/>
              <a:t> </a:t>
            </a:r>
            <a:r>
              <a:rPr lang="de-DE" sz="900" err="1"/>
              <a:t>region</a:t>
            </a:r>
            <a:r>
              <a:rPr lang="de-DE" sz="900"/>
              <a:t>. </a:t>
            </a:r>
            <a:r>
              <a:rPr lang="de-DE" sz="900" err="1"/>
              <a:t>histology</a:t>
            </a:r>
            <a:r>
              <a:rPr lang="de-DE" sz="900"/>
              <a:t>. </a:t>
            </a:r>
            <a:r>
              <a:rPr lang="de-DE" sz="900" err="1"/>
              <a:t>and</a:t>
            </a:r>
            <a:r>
              <a:rPr lang="de-DE" sz="900"/>
              <a:t> ECOG </a:t>
            </a:r>
            <a:r>
              <a:rPr lang="de-DE" sz="900" err="1"/>
              <a:t>performance</a:t>
            </a:r>
            <a:r>
              <a:rPr lang="de-DE" sz="900"/>
              <a:t> </a:t>
            </a:r>
            <a:r>
              <a:rPr lang="de-DE" sz="900" err="1"/>
              <a:t>status</a:t>
            </a:r>
            <a:r>
              <a:rPr lang="de-DE" sz="900"/>
              <a:t>; Data </a:t>
            </a:r>
            <a:r>
              <a:rPr lang="de-DE" sz="900" err="1"/>
              <a:t>cut</a:t>
            </a:r>
            <a:r>
              <a:rPr lang="de-DE" sz="900"/>
              <a:t>-off: </a:t>
            </a:r>
            <a:r>
              <a:rPr lang="de-DE" sz="900" err="1"/>
              <a:t>July</a:t>
            </a:r>
            <a:r>
              <a:rPr lang="de-DE" sz="900"/>
              <a:t> 2. 2020</a:t>
            </a:r>
            <a:endParaRPr lang="en-GB" sz="900"/>
          </a:p>
        </p:txBody>
      </p:sp>
      <p:sp>
        <p:nvSpPr>
          <p:cNvPr id="68" name="Fußzeilenplatzhalter 1">
            <a:extLst>
              <a:ext uri="{FF2B5EF4-FFF2-40B4-BE49-F238E27FC236}">
                <a16:creationId xmlns:a16="http://schemas.microsoft.com/office/drawing/2014/main" id="{99B1EF0A-83DE-45D2-9257-CE9B3289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409687" cy="365125"/>
          </a:xfrm>
        </p:spPr>
        <p:txBody>
          <a:bodyPr/>
          <a:lstStyle/>
          <a:p>
            <a:r>
              <a:rPr lang="en-US"/>
              <a:t>RECIST: Response Evaluation Criteria in Solid Tumors. OOR: Objective response rate. DOR: Duration of response. ECOG:  Eastern Cooperative Oncology Group. CI: Confidence interval. HR: Hazard ratio. </a:t>
            </a:r>
          </a:p>
          <a:p>
            <a:r>
              <a:rPr lang="en-US"/>
              <a:t>Kato, K.</a:t>
            </a:r>
            <a:r>
              <a:rPr lang="en-GB"/>
              <a:t> et al, 2020. </a:t>
            </a:r>
            <a:r>
              <a:rPr lang="en-GB" b="1"/>
              <a:t>A</a:t>
            </a:r>
            <a:r>
              <a:rPr lang="en-GB"/>
              <a:t>bstract LBA8 presented at ESMO 2020.</a:t>
            </a:r>
          </a:p>
        </p:txBody>
      </p:sp>
    </p:spTree>
    <p:extLst>
      <p:ext uri="{BB962C8B-B14F-4D97-AF65-F5344CB8AC3E}">
        <p14:creationId xmlns:p14="http://schemas.microsoft.com/office/powerpoint/2010/main" val="1951911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99814-F411-466D-A888-224CA204B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55" y="1321501"/>
            <a:ext cx="10033362" cy="485659"/>
          </a:xfrm>
        </p:spPr>
        <p:txBody>
          <a:bodyPr>
            <a:normAutofit/>
          </a:bodyPr>
          <a:lstStyle/>
          <a:p>
            <a:r>
              <a:rPr lang="en-GB" sz="2000" b="1"/>
              <a:t>Adverse events in all treated patients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Safety and tolerability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B11D5E-18C4-47C6-B522-21B619165958}"/>
              </a:ext>
            </a:extLst>
          </p:cNvPr>
          <p:cNvGrpSpPr/>
          <p:nvPr/>
        </p:nvGrpSpPr>
        <p:grpSpPr>
          <a:xfrm>
            <a:off x="344294" y="3422168"/>
            <a:ext cx="10727058" cy="2848386"/>
            <a:chOff x="665852" y="2818807"/>
            <a:chExt cx="8128000" cy="2848386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61435E88-89CC-4CC2-AC52-C558AAEDFD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9272926"/>
                </p:ext>
              </p:extLst>
            </p:nvPr>
          </p:nvGraphicFramePr>
          <p:xfrm>
            <a:off x="665852" y="2818807"/>
            <a:ext cx="8128000" cy="2848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3617AD4-8CD0-4200-8A62-8093B6AF4CF3}"/>
                </a:ext>
              </a:extLst>
            </p:cNvPr>
            <p:cNvGrpSpPr/>
            <p:nvPr/>
          </p:nvGrpSpPr>
          <p:grpSpPr>
            <a:xfrm>
              <a:off x="1218438" y="3518659"/>
              <a:ext cx="354208" cy="1548052"/>
              <a:chOff x="1282046" y="3510708"/>
              <a:chExt cx="354208" cy="154805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9249B1C-0DC8-4053-A61D-B49D80FEE8F2}"/>
                  </a:ext>
                </a:extLst>
              </p:cNvPr>
              <p:cNvSpPr/>
              <p:nvPr/>
            </p:nvSpPr>
            <p:spPr>
              <a:xfrm>
                <a:off x="1282046" y="3683154"/>
                <a:ext cx="169682" cy="1375606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2ED0B8-EC14-4315-BE60-77231B56C7C2}"/>
                  </a:ext>
                </a:extLst>
              </p:cNvPr>
              <p:cNvSpPr/>
              <p:nvPr/>
            </p:nvSpPr>
            <p:spPr>
              <a:xfrm>
                <a:off x="1466572" y="3767768"/>
                <a:ext cx="169682" cy="129099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2A9C3B-F537-4A49-86F4-B974552C2B8C}"/>
                  </a:ext>
                </a:extLst>
              </p:cNvPr>
              <p:cNvSpPr/>
              <p:nvPr/>
            </p:nvSpPr>
            <p:spPr>
              <a:xfrm>
                <a:off x="1282046" y="3510708"/>
                <a:ext cx="169682" cy="172446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146698-9328-4F17-AD36-57E29AB3A094}"/>
                  </a:ext>
                </a:extLst>
              </p:cNvPr>
              <p:cNvSpPr/>
              <p:nvPr/>
            </p:nvSpPr>
            <p:spPr>
              <a:xfrm>
                <a:off x="1466572" y="3596931"/>
                <a:ext cx="169682" cy="172446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7D2C5D-BCDE-4C63-9C16-6157C77CEABB}"/>
                </a:ext>
              </a:extLst>
            </p:cNvPr>
            <p:cNvGrpSpPr/>
            <p:nvPr/>
          </p:nvGrpSpPr>
          <p:grpSpPr>
            <a:xfrm>
              <a:off x="1796585" y="4109290"/>
              <a:ext cx="354208" cy="952836"/>
              <a:chOff x="1282046" y="4105924"/>
              <a:chExt cx="354208" cy="95283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1F61075-4CDB-49CC-A280-ED8D6C617F11}"/>
                  </a:ext>
                </a:extLst>
              </p:cNvPr>
              <p:cNvSpPr/>
              <p:nvPr/>
            </p:nvSpPr>
            <p:spPr>
              <a:xfrm>
                <a:off x="1282046" y="4194060"/>
                <a:ext cx="169682" cy="864700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5CAD8F-3E7B-460C-8813-343BBDDF8BF0}"/>
                  </a:ext>
                </a:extLst>
              </p:cNvPr>
              <p:cNvSpPr/>
              <p:nvPr/>
            </p:nvSpPr>
            <p:spPr>
              <a:xfrm>
                <a:off x="1466572" y="4392364"/>
                <a:ext cx="169682" cy="66639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5287E2-5D84-4057-AA72-6004F330C87C}"/>
                  </a:ext>
                </a:extLst>
              </p:cNvPr>
              <p:cNvSpPr/>
              <p:nvPr/>
            </p:nvSpPr>
            <p:spPr>
              <a:xfrm>
                <a:off x="1282046" y="4105924"/>
                <a:ext cx="169682" cy="87673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A86CE2-AF2A-4EC0-9281-437C40A66609}"/>
                  </a:ext>
                </a:extLst>
              </p:cNvPr>
              <p:cNvSpPr/>
              <p:nvPr/>
            </p:nvSpPr>
            <p:spPr>
              <a:xfrm>
                <a:off x="1466572" y="4267505"/>
                <a:ext cx="169682" cy="126159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17910F-ECDE-46F5-BA70-64063BB135B3}"/>
                </a:ext>
              </a:extLst>
            </p:cNvPr>
            <p:cNvGrpSpPr/>
            <p:nvPr/>
          </p:nvGrpSpPr>
          <p:grpSpPr>
            <a:xfrm>
              <a:off x="2374732" y="3991781"/>
              <a:ext cx="354208" cy="1070343"/>
              <a:chOff x="1282046" y="3988416"/>
              <a:chExt cx="354208" cy="107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5BA6BD-0BC6-4A23-BBC4-30544A7BF085}"/>
                  </a:ext>
                </a:extLst>
              </p:cNvPr>
              <p:cNvSpPr/>
              <p:nvPr/>
            </p:nvSpPr>
            <p:spPr>
              <a:xfrm>
                <a:off x="1282046" y="4421742"/>
                <a:ext cx="169682" cy="637017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B86511-B229-467A-9EB6-27379A381DB3}"/>
                  </a:ext>
                </a:extLst>
              </p:cNvPr>
              <p:cNvSpPr/>
              <p:nvPr/>
            </p:nvSpPr>
            <p:spPr>
              <a:xfrm>
                <a:off x="1466572" y="4337280"/>
                <a:ext cx="169682" cy="7214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FD8D72-772F-4A52-B791-04DA56333320}"/>
                  </a:ext>
                </a:extLst>
              </p:cNvPr>
              <p:cNvSpPr/>
              <p:nvPr/>
            </p:nvSpPr>
            <p:spPr>
              <a:xfrm>
                <a:off x="1282046" y="4105924"/>
                <a:ext cx="169682" cy="315818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557072-692D-4A26-86F8-C6F361B02CEA}"/>
                  </a:ext>
                </a:extLst>
              </p:cNvPr>
              <p:cNvSpPr/>
              <p:nvPr/>
            </p:nvSpPr>
            <p:spPr>
              <a:xfrm>
                <a:off x="1466572" y="3988416"/>
                <a:ext cx="169682" cy="348864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F8AA8AF-35E2-4476-9A25-FB9A11BB5DAF}"/>
                </a:ext>
              </a:extLst>
            </p:cNvPr>
            <p:cNvGrpSpPr/>
            <p:nvPr/>
          </p:nvGrpSpPr>
          <p:grpSpPr>
            <a:xfrm>
              <a:off x="2952879" y="4160703"/>
              <a:ext cx="354208" cy="901421"/>
              <a:chOff x="1282046" y="4157338"/>
              <a:chExt cx="354208" cy="90142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BA2D8C-D830-477B-88FD-8CDEF5CE6547}"/>
                  </a:ext>
                </a:extLst>
              </p:cNvPr>
              <p:cNvSpPr/>
              <p:nvPr/>
            </p:nvSpPr>
            <p:spPr>
              <a:xfrm>
                <a:off x="1282046" y="4337280"/>
                <a:ext cx="169682" cy="721479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7C1488-94BA-4E25-AD2A-7C89E8FA2C7B}"/>
                  </a:ext>
                </a:extLst>
              </p:cNvPr>
              <p:cNvSpPr/>
              <p:nvPr/>
            </p:nvSpPr>
            <p:spPr>
              <a:xfrm>
                <a:off x="1466572" y="4484172"/>
                <a:ext cx="169682" cy="57458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9DFC68F-3335-411E-A8F3-9BE23E217230}"/>
                  </a:ext>
                </a:extLst>
              </p:cNvPr>
              <p:cNvSpPr/>
              <p:nvPr/>
            </p:nvSpPr>
            <p:spPr>
              <a:xfrm>
                <a:off x="1282046" y="4157338"/>
                <a:ext cx="169682" cy="179941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B91242A-5F34-4CDB-8BC9-09DF55168B3D}"/>
                  </a:ext>
                </a:extLst>
              </p:cNvPr>
              <p:cNvSpPr/>
              <p:nvPr/>
            </p:nvSpPr>
            <p:spPr>
              <a:xfrm>
                <a:off x="1466572" y="4337280"/>
                <a:ext cx="169682" cy="146892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959D54-D1E0-49B0-AC0B-1C93BBE68354}"/>
                </a:ext>
              </a:extLst>
            </p:cNvPr>
            <p:cNvGrpSpPr/>
            <p:nvPr/>
          </p:nvGrpSpPr>
          <p:grpSpPr>
            <a:xfrm>
              <a:off x="3531026" y="4172325"/>
              <a:ext cx="354208" cy="895049"/>
              <a:chOff x="1282046" y="4163710"/>
              <a:chExt cx="354208" cy="89504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B6AD90-90CF-463B-88D3-1CB1AA4B6015}"/>
                  </a:ext>
                </a:extLst>
              </p:cNvPr>
              <p:cNvSpPr/>
              <p:nvPr/>
            </p:nvSpPr>
            <p:spPr>
              <a:xfrm>
                <a:off x="1282046" y="4729244"/>
                <a:ext cx="169682" cy="329515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2F014C5-43D9-42C8-8652-2E5267747709}"/>
                  </a:ext>
                </a:extLst>
              </p:cNvPr>
              <p:cNvSpPr/>
              <p:nvPr/>
            </p:nvSpPr>
            <p:spPr>
              <a:xfrm>
                <a:off x="1466572" y="4759133"/>
                <a:ext cx="169682" cy="29962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51E4CE-9FC3-4E42-83D8-54FB7EB04CDD}"/>
                  </a:ext>
                </a:extLst>
              </p:cNvPr>
              <p:cNvSpPr/>
              <p:nvPr/>
            </p:nvSpPr>
            <p:spPr>
              <a:xfrm>
                <a:off x="1282046" y="4163710"/>
                <a:ext cx="169682" cy="565533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054F4F-E39B-4B11-BB1E-0EDBF27263CE}"/>
                  </a:ext>
                </a:extLst>
              </p:cNvPr>
              <p:cNvSpPr/>
              <p:nvPr/>
            </p:nvSpPr>
            <p:spPr>
              <a:xfrm>
                <a:off x="1466572" y="4343652"/>
                <a:ext cx="169682" cy="415480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1985234-19C5-45BD-B9D0-AB8ADD30E7F6}"/>
                </a:ext>
              </a:extLst>
            </p:cNvPr>
            <p:cNvGrpSpPr/>
            <p:nvPr/>
          </p:nvGrpSpPr>
          <p:grpSpPr>
            <a:xfrm>
              <a:off x="4109173" y="4340644"/>
              <a:ext cx="354208" cy="721480"/>
              <a:chOff x="1282046" y="4337279"/>
              <a:chExt cx="354208" cy="72148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D2C211-3878-4EF9-AC93-0A28189FFF52}"/>
                  </a:ext>
                </a:extLst>
              </p:cNvPr>
              <p:cNvSpPr/>
              <p:nvPr/>
            </p:nvSpPr>
            <p:spPr>
              <a:xfrm>
                <a:off x="1282046" y="4484172"/>
                <a:ext cx="169682" cy="574587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7F6B2D-2727-4DEE-AF96-3B9B9B4516CD}"/>
                  </a:ext>
                </a:extLst>
              </p:cNvPr>
              <p:cNvSpPr/>
              <p:nvPr/>
            </p:nvSpPr>
            <p:spPr>
              <a:xfrm>
                <a:off x="1466572" y="4520895"/>
                <a:ext cx="169682" cy="5378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5AA120-1A1A-41FE-8A13-0991EB944E3E}"/>
                  </a:ext>
                </a:extLst>
              </p:cNvPr>
              <p:cNvSpPr/>
              <p:nvPr/>
            </p:nvSpPr>
            <p:spPr>
              <a:xfrm>
                <a:off x="1282046" y="4337279"/>
                <a:ext cx="169682" cy="146894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D537069-CFA6-4447-BE9F-96E920506744}"/>
                  </a:ext>
                </a:extLst>
              </p:cNvPr>
              <p:cNvSpPr/>
              <p:nvPr/>
            </p:nvSpPr>
            <p:spPr>
              <a:xfrm>
                <a:off x="1466572" y="4392365"/>
                <a:ext cx="169682" cy="128530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88F2BD5-78A8-4EB8-ADCB-6AB50EE60183}"/>
                </a:ext>
              </a:extLst>
            </p:cNvPr>
            <p:cNvGrpSpPr/>
            <p:nvPr/>
          </p:nvGrpSpPr>
          <p:grpSpPr>
            <a:xfrm>
              <a:off x="4687320" y="4433058"/>
              <a:ext cx="354208" cy="635520"/>
              <a:chOff x="1282046" y="4423239"/>
              <a:chExt cx="354208" cy="63552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B794F2-CBA8-4190-90CC-6A00014AA451}"/>
                  </a:ext>
                </a:extLst>
              </p:cNvPr>
              <p:cNvSpPr/>
              <p:nvPr/>
            </p:nvSpPr>
            <p:spPr>
              <a:xfrm>
                <a:off x="1282046" y="4498859"/>
                <a:ext cx="169682" cy="559900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F5DAD49-D26F-461F-8D78-4EBC8C4B2BDC}"/>
                  </a:ext>
                </a:extLst>
              </p:cNvPr>
              <p:cNvSpPr/>
              <p:nvPr/>
            </p:nvSpPr>
            <p:spPr>
              <a:xfrm>
                <a:off x="1466572" y="4551771"/>
                <a:ext cx="169682" cy="5069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745FF3-9B1F-47A9-8547-BD8477818625}"/>
                  </a:ext>
                </a:extLst>
              </p:cNvPr>
              <p:cNvSpPr/>
              <p:nvPr/>
            </p:nvSpPr>
            <p:spPr>
              <a:xfrm>
                <a:off x="1282046" y="4423239"/>
                <a:ext cx="169682" cy="75620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8DFDFB3-8918-4D1C-8744-2CE3CE2F21A1}"/>
                  </a:ext>
                </a:extLst>
              </p:cNvPr>
              <p:cNvSpPr/>
              <p:nvPr/>
            </p:nvSpPr>
            <p:spPr>
              <a:xfrm>
                <a:off x="1466572" y="4484171"/>
                <a:ext cx="169682" cy="67599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ED2A072-FB5A-4C9D-BFA1-765DB04CB585}"/>
                </a:ext>
              </a:extLst>
            </p:cNvPr>
            <p:cNvGrpSpPr/>
            <p:nvPr/>
          </p:nvGrpSpPr>
          <p:grpSpPr>
            <a:xfrm>
              <a:off x="5265467" y="4431190"/>
              <a:ext cx="354208" cy="635520"/>
              <a:chOff x="1282046" y="4423239"/>
              <a:chExt cx="354208" cy="6355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542319-038B-48FB-9D79-A745E166730C}"/>
                  </a:ext>
                </a:extLst>
              </p:cNvPr>
              <p:cNvSpPr/>
              <p:nvPr/>
            </p:nvSpPr>
            <p:spPr>
              <a:xfrm>
                <a:off x="1282046" y="4773819"/>
                <a:ext cx="169682" cy="284939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C54E2DD-FD52-4B32-81F9-3196D3AB82F8}"/>
                  </a:ext>
                </a:extLst>
              </p:cNvPr>
              <p:cNvSpPr/>
              <p:nvPr/>
            </p:nvSpPr>
            <p:spPr>
              <a:xfrm>
                <a:off x="1466572" y="4868863"/>
                <a:ext cx="169682" cy="18989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6CF0E39-C8A7-40D8-9621-2D1B86593158}"/>
                  </a:ext>
                </a:extLst>
              </p:cNvPr>
              <p:cNvSpPr/>
              <p:nvPr/>
            </p:nvSpPr>
            <p:spPr>
              <a:xfrm>
                <a:off x="1282046" y="4423239"/>
                <a:ext cx="169682" cy="350580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273F977-F71F-4EAC-927A-D8EEDB1C4CD6}"/>
                  </a:ext>
                </a:extLst>
              </p:cNvPr>
              <p:cNvSpPr/>
              <p:nvPr/>
            </p:nvSpPr>
            <p:spPr>
              <a:xfrm>
                <a:off x="1466572" y="4484171"/>
                <a:ext cx="169682" cy="384692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F9773A-E77A-4578-8917-8CC5AD8158C8}"/>
                </a:ext>
              </a:extLst>
            </p:cNvPr>
            <p:cNvGrpSpPr/>
            <p:nvPr/>
          </p:nvGrpSpPr>
          <p:grpSpPr>
            <a:xfrm>
              <a:off x="5843614" y="4425855"/>
              <a:ext cx="354208" cy="635520"/>
              <a:chOff x="1282046" y="4423239"/>
              <a:chExt cx="354208" cy="63552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EBC5793-1B7D-4BC5-86E1-B30CAB8867EA}"/>
                  </a:ext>
                </a:extLst>
              </p:cNvPr>
              <p:cNvSpPr/>
              <p:nvPr/>
            </p:nvSpPr>
            <p:spPr>
              <a:xfrm>
                <a:off x="1282046" y="4580401"/>
                <a:ext cx="169682" cy="478357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091BEB-8280-4EE8-80E0-09DF9091B2AB}"/>
                  </a:ext>
                </a:extLst>
              </p:cNvPr>
              <p:cNvSpPr/>
              <p:nvPr/>
            </p:nvSpPr>
            <p:spPr>
              <a:xfrm>
                <a:off x="1466572" y="4580401"/>
                <a:ext cx="169682" cy="47835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63D63AD-E087-41A6-86C3-9DDC95E661E8}"/>
                  </a:ext>
                </a:extLst>
              </p:cNvPr>
              <p:cNvSpPr/>
              <p:nvPr/>
            </p:nvSpPr>
            <p:spPr>
              <a:xfrm>
                <a:off x="1282046" y="4423239"/>
                <a:ext cx="169682" cy="157162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C2730DE-8A2C-41F3-BE8D-6D48F2189F9D}"/>
                  </a:ext>
                </a:extLst>
              </p:cNvPr>
              <p:cNvSpPr/>
              <p:nvPr/>
            </p:nvSpPr>
            <p:spPr>
              <a:xfrm>
                <a:off x="1466572" y="4484171"/>
                <a:ext cx="169682" cy="96230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765C6A3-3EDC-4714-B8EF-059FD6C0F32F}"/>
                </a:ext>
              </a:extLst>
            </p:cNvPr>
            <p:cNvGrpSpPr/>
            <p:nvPr/>
          </p:nvGrpSpPr>
          <p:grpSpPr>
            <a:xfrm>
              <a:off x="6421761" y="4469782"/>
              <a:ext cx="354208" cy="596926"/>
              <a:chOff x="1282046" y="4461832"/>
              <a:chExt cx="354208" cy="5969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59DB2FB-DEDC-453D-839C-F4F596DFEFA5}"/>
                  </a:ext>
                </a:extLst>
              </p:cNvPr>
              <p:cNvSpPr/>
              <p:nvPr/>
            </p:nvSpPr>
            <p:spPr>
              <a:xfrm>
                <a:off x="1282046" y="4689514"/>
                <a:ext cx="169682" cy="369244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3AA4E24-5849-4B2D-B58F-249A0ECF7112}"/>
                  </a:ext>
                </a:extLst>
              </p:cNvPr>
              <p:cNvSpPr/>
              <p:nvPr/>
            </p:nvSpPr>
            <p:spPr>
              <a:xfrm>
                <a:off x="1466572" y="4729907"/>
                <a:ext cx="169682" cy="3288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4E3C9C-57CB-4D72-9103-2992C403D08C}"/>
                  </a:ext>
                </a:extLst>
              </p:cNvPr>
              <p:cNvSpPr/>
              <p:nvPr/>
            </p:nvSpPr>
            <p:spPr>
              <a:xfrm>
                <a:off x="1282046" y="4461832"/>
                <a:ext cx="169682" cy="228734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C06EBF1-E7DA-49CA-8F22-E49B9B43EF7D}"/>
                  </a:ext>
                </a:extLst>
              </p:cNvPr>
              <p:cNvSpPr/>
              <p:nvPr/>
            </p:nvSpPr>
            <p:spPr>
              <a:xfrm>
                <a:off x="1466572" y="4605355"/>
                <a:ext cx="169682" cy="124552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D20F87E-BB38-4E03-AB11-B8DE4A3C4FB9}"/>
                </a:ext>
              </a:extLst>
            </p:cNvPr>
            <p:cNvGrpSpPr/>
            <p:nvPr/>
          </p:nvGrpSpPr>
          <p:grpSpPr>
            <a:xfrm>
              <a:off x="6999908" y="4600453"/>
              <a:ext cx="354208" cy="468091"/>
              <a:chOff x="1282046" y="4590667"/>
              <a:chExt cx="354208" cy="46809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A8E9EC6-6065-48C4-B6FA-B660E5CF61C2}"/>
                  </a:ext>
                </a:extLst>
              </p:cNvPr>
              <p:cNvSpPr/>
              <p:nvPr/>
            </p:nvSpPr>
            <p:spPr>
              <a:xfrm>
                <a:off x="1282046" y="4649237"/>
                <a:ext cx="169682" cy="409521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1A2F2C5-0243-4327-BC2B-54C5333C6704}"/>
                  </a:ext>
                </a:extLst>
              </p:cNvPr>
              <p:cNvSpPr/>
              <p:nvPr/>
            </p:nvSpPr>
            <p:spPr>
              <a:xfrm>
                <a:off x="1466572" y="4603519"/>
                <a:ext cx="169682" cy="4552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6CB042-14B3-48A4-A174-6FC5FA0F597B}"/>
                  </a:ext>
                </a:extLst>
              </p:cNvPr>
              <p:cNvSpPr/>
              <p:nvPr/>
            </p:nvSpPr>
            <p:spPr>
              <a:xfrm>
                <a:off x="1282046" y="4603518"/>
                <a:ext cx="169682" cy="45719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5366715-37A6-48DE-8D5E-FC59115A4752}"/>
                  </a:ext>
                </a:extLst>
              </p:cNvPr>
              <p:cNvSpPr/>
              <p:nvPr/>
            </p:nvSpPr>
            <p:spPr>
              <a:xfrm>
                <a:off x="1466572" y="4590667"/>
                <a:ext cx="169682" cy="18000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D41C3E5-8F0C-4096-AF2D-3911AF55EED1}"/>
                </a:ext>
              </a:extLst>
            </p:cNvPr>
            <p:cNvGrpSpPr/>
            <p:nvPr/>
          </p:nvGrpSpPr>
          <p:grpSpPr>
            <a:xfrm>
              <a:off x="7578055" y="4672056"/>
              <a:ext cx="354208" cy="396488"/>
              <a:chOff x="1282046" y="4662270"/>
              <a:chExt cx="354208" cy="396488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A8C092-3349-4CA9-BEF6-73A6AB9E2688}"/>
                  </a:ext>
                </a:extLst>
              </p:cNvPr>
              <p:cNvSpPr/>
              <p:nvPr/>
            </p:nvSpPr>
            <p:spPr>
              <a:xfrm>
                <a:off x="1282046" y="4728071"/>
                <a:ext cx="169682" cy="330687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586D1E2-4A99-408B-8145-A4B52E7FBC28}"/>
                  </a:ext>
                </a:extLst>
              </p:cNvPr>
              <p:cNvSpPr/>
              <p:nvPr/>
            </p:nvSpPr>
            <p:spPr>
              <a:xfrm>
                <a:off x="1466572" y="4805192"/>
                <a:ext cx="169682" cy="2535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D4193BA-B770-40D0-87AB-5B8743386B05}"/>
                  </a:ext>
                </a:extLst>
              </p:cNvPr>
              <p:cNvSpPr/>
              <p:nvPr/>
            </p:nvSpPr>
            <p:spPr>
              <a:xfrm>
                <a:off x="1282046" y="4662270"/>
                <a:ext cx="169682" cy="65801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2D84F15-2A10-4B0A-9A30-56E7514E1517}"/>
                  </a:ext>
                </a:extLst>
              </p:cNvPr>
              <p:cNvSpPr/>
              <p:nvPr/>
            </p:nvSpPr>
            <p:spPr>
              <a:xfrm>
                <a:off x="1466572" y="4687678"/>
                <a:ext cx="169682" cy="117513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4085993-D55C-423C-89D4-9EAE6AF84D45}"/>
                </a:ext>
              </a:extLst>
            </p:cNvPr>
            <p:cNvGrpSpPr/>
            <p:nvPr/>
          </p:nvGrpSpPr>
          <p:grpSpPr>
            <a:xfrm>
              <a:off x="8156201" y="4628745"/>
              <a:ext cx="354208" cy="433503"/>
              <a:chOff x="1282046" y="4625255"/>
              <a:chExt cx="354208" cy="43350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43B8B5B-6D0E-4822-BA02-DF25207A2B6A}"/>
                  </a:ext>
                </a:extLst>
              </p:cNvPr>
              <p:cNvSpPr/>
              <p:nvPr/>
            </p:nvSpPr>
            <p:spPr>
              <a:xfrm>
                <a:off x="1282046" y="4756306"/>
                <a:ext cx="169682" cy="302452"/>
              </a:xfrm>
              <a:prstGeom prst="rect">
                <a:avLst/>
              </a:prstGeom>
              <a:solidFill>
                <a:srgbClr val="4048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B38282F-743E-432A-BCF9-F42FAD5B7764}"/>
                  </a:ext>
                </a:extLst>
              </p:cNvPr>
              <p:cNvSpPr/>
              <p:nvPr/>
            </p:nvSpPr>
            <p:spPr>
              <a:xfrm>
                <a:off x="1466572" y="4726416"/>
                <a:ext cx="169682" cy="33234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99BFE2-5FA2-45A1-BD7D-EAC272C01956}"/>
                  </a:ext>
                </a:extLst>
              </p:cNvPr>
              <p:cNvSpPr/>
              <p:nvPr/>
            </p:nvSpPr>
            <p:spPr>
              <a:xfrm>
                <a:off x="1282046" y="4662270"/>
                <a:ext cx="169682" cy="94036"/>
              </a:xfrm>
              <a:prstGeom prst="rect">
                <a:avLst/>
              </a:prstGeom>
              <a:pattFill prst="wdDnDiag">
                <a:fgClr>
                  <a:srgbClr val="40488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CFA0A68-0DB5-4BB8-91B5-D4E65AFA5E4D}"/>
                  </a:ext>
                </a:extLst>
              </p:cNvPr>
              <p:cNvSpPr/>
              <p:nvPr/>
            </p:nvSpPr>
            <p:spPr>
              <a:xfrm>
                <a:off x="1466572" y="4625255"/>
                <a:ext cx="169682" cy="101162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B8BDA5-4ADB-45A3-A1FC-98D61BAA4D53}"/>
              </a:ext>
            </a:extLst>
          </p:cNvPr>
          <p:cNvGrpSpPr/>
          <p:nvPr/>
        </p:nvGrpSpPr>
        <p:grpSpPr>
          <a:xfrm>
            <a:off x="1787897" y="3417970"/>
            <a:ext cx="2478415" cy="892259"/>
            <a:chOff x="5406196" y="2484358"/>
            <a:chExt cx="2478415" cy="89225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40EAEC5-3EC4-42FC-A42B-20B082DB9CF8}"/>
                </a:ext>
              </a:extLst>
            </p:cNvPr>
            <p:cNvSpPr/>
            <p:nvPr/>
          </p:nvSpPr>
          <p:spPr>
            <a:xfrm>
              <a:off x="7269275" y="2926080"/>
              <a:ext cx="169682" cy="169682"/>
            </a:xfrm>
            <a:prstGeom prst="rect">
              <a:avLst/>
            </a:prstGeom>
            <a:solidFill>
              <a:srgbClr val="404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7B2BCDB-A6C8-4AB1-A01F-362721CF8048}"/>
                </a:ext>
              </a:extLst>
            </p:cNvPr>
            <p:cNvSpPr/>
            <p:nvPr/>
          </p:nvSpPr>
          <p:spPr>
            <a:xfrm>
              <a:off x="7269275" y="3159965"/>
              <a:ext cx="169682" cy="169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3F70B80-6EE4-4B49-8654-609D38E5F00C}"/>
                </a:ext>
              </a:extLst>
            </p:cNvPr>
            <p:cNvSpPr txBox="1"/>
            <p:nvPr/>
          </p:nvSpPr>
          <p:spPr>
            <a:xfrm>
              <a:off x="5406196" y="2853397"/>
              <a:ext cx="1592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err="1">
                  <a:solidFill>
                    <a:srgbClr val="40488D"/>
                  </a:solidFill>
                </a:rPr>
                <a:t>Pembro</a:t>
              </a:r>
              <a:r>
                <a:rPr lang="de-DE" sz="1400">
                  <a:solidFill>
                    <a:srgbClr val="40488D"/>
                  </a:solidFill>
                </a:rPr>
                <a:t> + Chemo</a:t>
              </a:r>
            </a:p>
            <a:p>
              <a:pPr algn="r"/>
              <a:r>
                <a:rPr lang="de-DE" sz="1400">
                  <a:solidFill>
                    <a:schemeClr val="bg1">
                      <a:lumMod val="50000"/>
                    </a:schemeClr>
                  </a:solidFill>
                </a:rPr>
                <a:t>Chemo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CEF8194-703A-402D-90FF-4C8A015FADB0}"/>
                </a:ext>
              </a:extLst>
            </p:cNvPr>
            <p:cNvSpPr/>
            <p:nvPr/>
          </p:nvSpPr>
          <p:spPr>
            <a:xfrm>
              <a:off x="7571740" y="2926080"/>
              <a:ext cx="169682" cy="169682"/>
            </a:xfrm>
            <a:prstGeom prst="rect">
              <a:avLst/>
            </a:prstGeom>
            <a:pattFill prst="wdDnDiag">
              <a:fgClr>
                <a:srgbClr val="40488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AA569E-DF78-4D67-B01C-DF70A09E4CBF}"/>
                </a:ext>
              </a:extLst>
            </p:cNvPr>
            <p:cNvSpPr/>
            <p:nvPr/>
          </p:nvSpPr>
          <p:spPr>
            <a:xfrm>
              <a:off x="7571740" y="3158498"/>
              <a:ext cx="169682" cy="169682"/>
            </a:xfrm>
            <a:prstGeom prst="rect">
              <a:avLst/>
            </a:prstGeom>
            <a:pattFill prst="wd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1A4495B-3B08-4090-BE5E-6B399014C9C6}"/>
                </a:ext>
              </a:extLst>
            </p:cNvPr>
            <p:cNvSpPr txBox="1"/>
            <p:nvPr/>
          </p:nvSpPr>
          <p:spPr>
            <a:xfrm>
              <a:off x="7127674" y="2484358"/>
              <a:ext cx="756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Grade</a:t>
              </a:r>
            </a:p>
            <a:p>
              <a:pPr algn="ctr"/>
              <a:r>
                <a:rPr lang="de-DE" sz="1200"/>
                <a:t>1-2   3-5</a:t>
              </a:r>
              <a:endParaRPr lang="en-GB" sz="1200"/>
            </a:p>
          </p:txBody>
        </p:sp>
      </p:grpSp>
      <p:sp>
        <p:nvSpPr>
          <p:cNvPr id="90" name="Fußzeilenplatzhalter 1">
            <a:extLst>
              <a:ext uri="{FF2B5EF4-FFF2-40B4-BE49-F238E27FC236}">
                <a16:creationId xmlns:a16="http://schemas.microsoft.com/office/drawing/2014/main" id="{C5862E84-8BB2-4650-9920-2A052396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409687" cy="365125"/>
          </a:xfrm>
        </p:spPr>
        <p:txBody>
          <a:bodyPr/>
          <a:lstStyle/>
          <a:p>
            <a:r>
              <a:rPr lang="en-US"/>
              <a:t>RECIST: Response Evaluation Criteria in Solid Tumors. OOR: Objective response rate. DOR: Duration of response. ECOG:  Eastern Cooperative Oncology Group. CI: Confidence interval. HR: Hazard ratio. </a:t>
            </a:r>
          </a:p>
          <a:p>
            <a:r>
              <a:rPr lang="en-US"/>
              <a:t>Kato, K.</a:t>
            </a:r>
            <a:r>
              <a:rPr lang="en-GB"/>
              <a:t> et al, 2020. </a:t>
            </a:r>
            <a:r>
              <a:rPr lang="en-GB" b="1"/>
              <a:t>A</a:t>
            </a:r>
            <a:r>
              <a:rPr lang="en-GB"/>
              <a:t>bstract LBA8 presented at ESMO 2020.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0B7A8D9-E983-4175-B742-8A4B15BA4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0991"/>
              </p:ext>
            </p:extLst>
          </p:nvPr>
        </p:nvGraphicFramePr>
        <p:xfrm>
          <a:off x="5118011" y="1985928"/>
          <a:ext cx="5806882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048">
                  <a:extLst>
                    <a:ext uri="{9D8B030D-6E8A-4147-A177-3AD203B41FA5}">
                      <a16:colId xmlns:a16="http://schemas.microsoft.com/office/drawing/2014/main" val="191524343"/>
                    </a:ext>
                  </a:extLst>
                </a:gridCol>
                <a:gridCol w="1565917">
                  <a:extLst>
                    <a:ext uri="{9D8B030D-6E8A-4147-A177-3AD203B41FA5}">
                      <a16:colId xmlns:a16="http://schemas.microsoft.com/office/drawing/2014/main" val="2860770248"/>
                    </a:ext>
                  </a:extLst>
                </a:gridCol>
                <a:gridCol w="1565917">
                  <a:extLst>
                    <a:ext uri="{9D8B030D-6E8A-4147-A177-3AD203B41FA5}">
                      <a16:colId xmlns:a16="http://schemas.microsoft.com/office/drawing/2014/main" val="989781030"/>
                    </a:ext>
                  </a:extLst>
                </a:gridCol>
              </a:tblGrid>
              <a:tr h="354382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5154930" algn="l"/>
                        </a:tabLst>
                      </a:pPr>
                      <a:r>
                        <a:rPr lang="en-US" sz="1200" b="1" spc="35">
                          <a:latin typeface="+mn-lt"/>
                        </a:rPr>
                        <a:t>AEs</a:t>
                      </a:r>
                      <a:endParaRPr lang="en-US" sz="1200" b="1"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4930" algn="l"/>
                        </a:tabLst>
                      </a:pPr>
                      <a:r>
                        <a:rPr lang="de-DE" sz="1200" b="1" spc="40">
                          <a:latin typeface="+mn-lt"/>
                        </a:rPr>
                        <a:t>Pembro </a:t>
                      </a:r>
                      <a:r>
                        <a:rPr lang="de-DE" sz="1200" b="1" spc="35">
                          <a:latin typeface="+mn-lt"/>
                        </a:rPr>
                        <a:t>+</a:t>
                      </a:r>
                      <a:r>
                        <a:rPr lang="de-DE" sz="1200" b="1" spc="245">
                          <a:latin typeface="+mn-lt"/>
                        </a:rPr>
                        <a:t> </a:t>
                      </a:r>
                      <a:r>
                        <a:rPr lang="de-DE" sz="1200" b="1" spc="45">
                          <a:latin typeface="+mn-lt"/>
                        </a:rPr>
                        <a:t>Chemo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54930" algn="l"/>
                        </a:tabLst>
                        <a:defRPr/>
                      </a:pPr>
                      <a:r>
                        <a:rPr lang="de-DE" sz="1200" b="1" spc="130">
                          <a:latin typeface="+mn-lt"/>
                          <a:cs typeface="Arial"/>
                        </a:rPr>
                        <a:t>(N=370)</a:t>
                      </a:r>
                      <a:endParaRPr lang="de-DE" sz="1200" b="1"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>
                    <a:solidFill>
                      <a:srgbClr val="4048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54930" algn="l"/>
                        </a:tabLst>
                        <a:defRPr/>
                      </a:pPr>
                      <a:r>
                        <a:rPr lang="de-DE" sz="1200" b="1">
                          <a:latin typeface="+mn-lt"/>
                          <a:cs typeface="Arial"/>
                        </a:rPr>
                        <a:t>Chemo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54930" algn="l"/>
                        </a:tabLst>
                        <a:defRPr/>
                      </a:pPr>
                      <a:r>
                        <a:rPr lang="de-DE" sz="1200" b="1">
                          <a:latin typeface="+mn-lt"/>
                          <a:cs typeface="Arial"/>
                        </a:rPr>
                        <a:t>(N=370)</a:t>
                      </a:r>
                    </a:p>
                  </a:txBody>
                  <a:tcPr marL="0" marR="72000" marT="43200" marB="432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98556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marL="128270" algn="l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5481320" algn="l"/>
                        </a:tabLst>
                      </a:pPr>
                      <a:r>
                        <a:rPr lang="en-US" sz="1200" b="1" spc="95">
                          <a:solidFill>
                            <a:schemeClr val="tx1"/>
                          </a:solidFill>
                          <a:latin typeface="+mn-lt"/>
                        </a:rPr>
                        <a:t>Any</a:t>
                      </a:r>
                      <a:endParaRPr lang="en-US" sz="1200" b="1" baseline="-6535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5481320" algn="l"/>
                        </a:tabLst>
                      </a:pPr>
                      <a:r>
                        <a:rPr lang="en-US" sz="1200" b="1" baseline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100%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481320" algn="l"/>
                        </a:tabLst>
                      </a:pPr>
                      <a:r>
                        <a:rPr lang="en-US" sz="1200" b="1" baseline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99.5%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68187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6255" algn="l"/>
                        </a:tabLst>
                      </a:pPr>
                      <a:r>
                        <a:rPr lang="en-US" sz="1200" b="1" spc="90">
                          <a:solidFill>
                            <a:schemeClr val="tx1"/>
                          </a:solidFill>
                          <a:latin typeface="+mn-lt"/>
                        </a:rPr>
                        <a:t>Treatment-related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6255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98.4%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596255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97.3%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1600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4350" algn="l"/>
                        </a:tabLst>
                      </a:pPr>
                      <a:r>
                        <a:rPr lang="en-US" sz="1200" b="1" spc="85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Grade 3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435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71.9%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59435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67.6%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61070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3080" algn="l"/>
                        </a:tabLst>
                      </a:pPr>
                      <a:r>
                        <a:rPr lang="en-US" sz="1200" b="1" spc="135">
                          <a:solidFill>
                            <a:schemeClr val="tx1"/>
                          </a:solidFill>
                          <a:latin typeface="+mn-lt"/>
                        </a:rPr>
                        <a:t>Led to discontinuation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308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19.5%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59308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11.6%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13785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6255" algn="l"/>
                        </a:tabLst>
                      </a:pPr>
                      <a:r>
                        <a:rPr lang="en-US" sz="1200" b="1" spc="70">
                          <a:solidFill>
                            <a:schemeClr val="tx1"/>
                          </a:solidFill>
                          <a:latin typeface="+mn-lt"/>
                        </a:rPr>
                        <a:t>Led to death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6255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2.4%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596255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1.4%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92630"/>
                  </a:ext>
                </a:extLst>
              </a:tr>
              <a:tr h="354382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721350" algn="l"/>
                        </a:tabLst>
                      </a:pPr>
                      <a:r>
                        <a:rPr lang="en-GB" sz="1200" b="1" spc="75">
                          <a:solidFill>
                            <a:schemeClr val="tx1"/>
                          </a:solidFill>
                          <a:latin typeface="+mn-lt"/>
                        </a:rPr>
                        <a:t>Immune-mediated AEs and infusion reactions</a:t>
                      </a:r>
                      <a:endParaRPr lang="en-GB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72135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25.7%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72135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11.6%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64567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3080" algn="l"/>
                        </a:tabLst>
                      </a:pPr>
                      <a:r>
                        <a:rPr lang="en-US" sz="1200" b="1" spc="75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72000" marT="43200" marB="43200" anchor="ctr"/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59308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7.0%</a:t>
                      </a:r>
                    </a:p>
                  </a:txBody>
                  <a:tcPr marL="0" marR="72000" marT="43200" marB="43200" anchor="ctr">
                    <a:solidFill>
                      <a:srgbClr val="4048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5593080" algn="l"/>
                        </a:tabLs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2.2%</a:t>
                      </a:r>
                    </a:p>
                  </a:txBody>
                  <a:tcPr marL="0" marR="72000" marT="43200" marB="43200" anchor="ctr">
                    <a:solidFill>
                      <a:schemeClr val="accent6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7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78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KEYNOTE-590 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350537" cy="365125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r>
              <a:rPr lang="de-DE"/>
              <a:t>OS: Overall </a:t>
            </a:r>
            <a:r>
              <a:rPr lang="de-DE" err="1"/>
              <a:t>survival</a:t>
            </a:r>
            <a:r>
              <a:rPr lang="de-DE"/>
              <a:t>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ESCC: </a:t>
            </a:r>
            <a:r>
              <a:rPr lang="de-DE" err="1"/>
              <a:t>Esophageal</a:t>
            </a:r>
            <a:r>
              <a:rPr lang="de-DE"/>
              <a:t> </a:t>
            </a:r>
            <a:r>
              <a:rPr lang="de-DE" err="1"/>
              <a:t>squamous</a:t>
            </a:r>
            <a:r>
              <a:rPr lang="de-DE"/>
              <a:t>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carcinoma</a:t>
            </a:r>
            <a:r>
              <a:rPr lang="de-DE"/>
              <a:t>. CPS: </a:t>
            </a:r>
            <a:r>
              <a:rPr lang="de-DE" err="1"/>
              <a:t>Combined</a:t>
            </a:r>
            <a:r>
              <a:rPr lang="de-DE"/>
              <a:t> positive score. HR: Hazard </a:t>
            </a:r>
            <a:r>
              <a:rPr lang="de-DE" err="1"/>
              <a:t>ratio</a:t>
            </a:r>
            <a:r>
              <a:rPr lang="de-DE"/>
              <a:t>. EGJ: </a:t>
            </a:r>
            <a:r>
              <a:rPr lang="de-DE" err="1"/>
              <a:t>Esophagogastric</a:t>
            </a:r>
            <a:r>
              <a:rPr lang="de-DE"/>
              <a:t> </a:t>
            </a:r>
            <a:r>
              <a:rPr lang="de-DE" err="1"/>
              <a:t>junction</a:t>
            </a:r>
            <a:r>
              <a:rPr lang="de-DE"/>
              <a:t>.</a:t>
            </a:r>
          </a:p>
          <a:p>
            <a:r>
              <a:rPr lang="de-DE"/>
              <a:t>Kato, K. et al, 2020. Abstract LBA8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31800-E6B7-4B9D-AD1E-7E37E1A6CC12}"/>
              </a:ext>
            </a:extLst>
          </p:cNvPr>
          <p:cNvSpPr txBox="1"/>
          <p:nvPr/>
        </p:nvSpPr>
        <p:spPr>
          <a:xfrm>
            <a:off x="415161" y="1822913"/>
            <a:ext cx="10328602" cy="4154984"/>
          </a:xfrm>
          <a:prstGeom prst="rect">
            <a:avLst/>
          </a:prstGeom>
          <a:noFill/>
        </p:spPr>
        <p:txBody>
          <a:bodyPr wrap="square" lIns="0" tIns="0" rIns="9144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First-line </a:t>
            </a:r>
            <a:r>
              <a:rPr lang="en-US" b="1" err="1"/>
              <a:t>pembrolizumab</a:t>
            </a:r>
            <a:r>
              <a:rPr lang="en-US" b="1"/>
              <a:t> plus chemotherapy provided a  statistically significant and clinically meaningful improvement in OS, PFS, and ORR in patients with locally advanced and metastatic esophageal cancer including EGJ  adenocarcinoma when compared to chemotherapy plus placebo </a:t>
            </a: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Superior OS</a:t>
            </a:r>
            <a:r>
              <a:rPr lang="en-US"/>
              <a:t>: ESCC CPS </a:t>
            </a:r>
            <a:r>
              <a:rPr lang="en-US">
                <a:ea typeface="+mn-lt"/>
                <a:cs typeface="+mn-lt"/>
              </a:rPr>
              <a:t>≥</a:t>
            </a:r>
            <a:r>
              <a:rPr lang="en-US"/>
              <a:t>10 (HR 0.57, P&lt;0.001), ESCC (HR 0.72, P=0.006), CPS </a:t>
            </a:r>
            <a:r>
              <a:rPr lang="en-US">
                <a:ea typeface="+mn-lt"/>
                <a:cs typeface="+mn-lt"/>
              </a:rPr>
              <a:t>≥</a:t>
            </a:r>
            <a:r>
              <a:rPr lang="en-US"/>
              <a:t>10 (HR 0.62, P&lt;0.001), all patients (HR 0.73, P&lt;0.001)</a:t>
            </a:r>
            <a:endParaRPr lang="en-US">
              <a:cs typeface="Arial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Superior PFS</a:t>
            </a:r>
            <a:r>
              <a:rPr lang="en-US"/>
              <a:t>: ESCC (HR 0.65), CPS </a:t>
            </a:r>
            <a:r>
              <a:rPr lang="en-US">
                <a:ea typeface="+mn-lt"/>
                <a:cs typeface="+mn-lt"/>
              </a:rPr>
              <a:t>≥</a:t>
            </a:r>
            <a:r>
              <a:rPr lang="en-US"/>
              <a:t>10 (HR 0.51), all patients (HR 0.65),  all P&lt;0.001</a:t>
            </a:r>
            <a:endParaRPr lang="en-US">
              <a:cs typeface="Arial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Superior ORR</a:t>
            </a:r>
            <a:r>
              <a:rPr lang="en-US"/>
              <a:t>: All patients (45.0% vs 29.3%, </a:t>
            </a:r>
            <a:r>
              <a:rPr lang="en-US">
                <a:ea typeface="+mn-lt"/>
                <a:cs typeface="+mn-lt"/>
              </a:rPr>
              <a:t>Δ</a:t>
            </a:r>
            <a:r>
              <a:rPr lang="en-US"/>
              <a:t>15.8%, P&lt;0.001)</a:t>
            </a:r>
            <a:endParaRPr lang="en-US"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Comparable safety profile between the two treatment groups</a:t>
            </a:r>
            <a:endParaRPr lang="en-US">
              <a:cs typeface="Arial" panose="020B0604020202020204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No new safety signals detected</a:t>
            </a:r>
            <a:endParaRPr lang="en-US">
              <a:cs typeface="Arial" panose="020B0604020202020204"/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err="1"/>
              <a:t>Pembrolizumab</a:t>
            </a:r>
            <a:r>
              <a:rPr lang="en-US" b="1"/>
              <a:t> plus chemotherapy should be a new standard-of-care as first-line therapy  in patients with locally advanced and metastatic esophageal cancer including EGJ adenocarcinoma</a:t>
            </a:r>
            <a:endParaRPr lang="en-US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306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PD-L1 expression </a:t>
            </a:r>
            <a:br>
              <a:rPr lang="en-US" sz="4400"/>
            </a:br>
            <a:r>
              <a:rPr lang="en-US" sz="4400"/>
              <a:t>and tislelizumab efficacy in gastroesophageal adenocarcinoma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Novel tumor and immune cell score with VENTANA PD-L1 (SP263) assay and combined positive score (CPS) </a:t>
            </a:r>
          </a:p>
        </p:txBody>
      </p:sp>
    </p:spTree>
    <p:extLst>
      <p:ext uri="{BB962C8B-B14F-4D97-AF65-F5344CB8AC3E}">
        <p14:creationId xmlns:p14="http://schemas.microsoft.com/office/powerpoint/2010/main" val="2906312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Study 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08" y="6373768"/>
            <a:ext cx="8564817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TC: Tumor cell. IC: Immune cell. PD-L1: programmed death ligand 1. PD-1: programmed cell death protein 1 GEA: G</a:t>
            </a:r>
            <a:r>
              <a:rPr lang="en-US" sz="800"/>
              <a:t>astroesophageal adenocarcinoma. CPS: Combined positive </a:t>
            </a:r>
            <a:r>
              <a:rPr lang="en-US"/>
              <a:t>s</a:t>
            </a:r>
            <a:r>
              <a:rPr lang="en-US" sz="800"/>
              <a:t>core.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presented at ESMO 2020.</a:t>
            </a:r>
            <a:endParaRPr lang="en-GB">
              <a:latin typeface="+mj-lt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C44897AC-D5D0-4638-BC76-4B00DD5D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8" y="1817603"/>
            <a:ext cx="11366055" cy="4351338"/>
          </a:xfrm>
        </p:spPr>
        <p:txBody>
          <a:bodyPr>
            <a:normAutofit fontScale="92500"/>
          </a:bodyPr>
          <a:lstStyle/>
          <a:p>
            <a:pPr algn="l"/>
            <a:r>
              <a:rPr lang="en-US"/>
              <a:t>Tumor cell (TC) and immune cell (IC) PD-L1 expression may be associated with           anti-PD-1 efficacy in gastroesophageal adenocarcinoma (GEA) </a:t>
            </a:r>
          </a:p>
          <a:p>
            <a:pPr algn="l"/>
            <a:r>
              <a:rPr lang="en-US"/>
              <a:t>PD‑L1 protein expression on TCs and ICs can be assessed via cell counting using Combined Positive Score (CPS) with </a:t>
            </a:r>
            <a:r>
              <a:rPr lang="en-US" err="1"/>
              <a:t>Dako</a:t>
            </a:r>
            <a:r>
              <a:rPr lang="en-US"/>
              <a:t> 22C3 assay</a:t>
            </a:r>
          </a:p>
          <a:p>
            <a:pPr algn="l"/>
            <a:r>
              <a:rPr lang="en-US"/>
              <a:t>CPS is the number of PD-L1 staining cells (TCs, lymphocytes, macrophages) divided by the total number of viable tumor cells, multiplied by 100</a:t>
            </a:r>
          </a:p>
          <a:p>
            <a:pPr algn="l"/>
            <a:r>
              <a:rPr lang="en-US"/>
              <a:t>However, the CPS scoring method can be challenging</a:t>
            </a:r>
          </a:p>
          <a:p>
            <a:pPr algn="l"/>
            <a:r>
              <a:rPr lang="en-US"/>
              <a:t>A novel combined algorithm, tumor and immune Cell (TIC) score, was developed for the </a:t>
            </a:r>
            <a:r>
              <a:rPr lang="en-US" err="1"/>
              <a:t>Ventana</a:t>
            </a:r>
            <a:r>
              <a:rPr lang="en-US"/>
              <a:t> SP263 assay to assess TC and IC PD-L1 expression based on tumor area</a:t>
            </a:r>
          </a:p>
          <a:p>
            <a:pPr algn="l"/>
            <a:r>
              <a:rPr lang="en-US"/>
              <a:t>Associations between CPS and TIC scoring methods, and potential correlations with efficacy, were investigated in patients with GEA from the </a:t>
            </a:r>
            <a:r>
              <a:rPr lang="en-US" err="1"/>
              <a:t>tislelizumab</a:t>
            </a:r>
            <a:r>
              <a:rPr lang="en-US"/>
              <a:t> first-in-human study (NCT02407990)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1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C59A-6748-4851-8FEF-3E7DD42B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 – Ovarian cancer and other solid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BB74-CBA0-4664-8F0E-DD187586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005012"/>
            <a:ext cx="11367478" cy="1439108"/>
          </a:xfrm>
        </p:spPr>
        <p:txBody>
          <a:bodyPr/>
          <a:lstStyle/>
          <a:p>
            <a:pPr marL="469900" marR="5080" lvl="1" indent="0" algn="l" defTabSz="914400" rtl="0" eaLnBrk="1" fontAlgn="t" latinLnBrk="0" hangingPunct="1">
              <a:lnSpc>
                <a:spcPct val="130300"/>
              </a:lnSpc>
              <a:spcBef>
                <a:spcPts val="100"/>
              </a:spcBef>
              <a:spcAft>
                <a:spcPts val="0"/>
              </a:spcAft>
              <a:buClr>
                <a:srgbClr val="F47A20"/>
              </a:buClr>
              <a:buSzTx/>
              <a:buNone/>
              <a:tabLst/>
              <a:defRPr/>
            </a:pPr>
            <a:endParaRPr kumimoji="0" lang="en-US" sz="1400" b="1" i="0" u="none" strike="noStrike" kern="1200" cap="none" spc="114" normalizeH="0" baseline="0" noProof="0">
              <a:ln>
                <a:noFill/>
              </a:ln>
              <a:solidFill>
                <a:srgbClr val="4E4F4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69900" marR="5080" lvl="1" indent="0" algn="l" defTabSz="914400" rtl="0" eaLnBrk="1" fontAlgn="t" latinLnBrk="0" hangingPunct="1">
              <a:lnSpc>
                <a:spcPct val="130300"/>
              </a:lnSpc>
              <a:spcBef>
                <a:spcPts val="100"/>
              </a:spcBef>
              <a:spcAft>
                <a:spcPts val="0"/>
              </a:spcAft>
              <a:buClr>
                <a:srgbClr val="F47A20"/>
              </a:buClr>
              <a:buSzTx/>
              <a:buNone/>
              <a:tabLst/>
              <a:defRPr/>
            </a:pPr>
            <a:endParaRPr kumimoji="0" lang="en-US" sz="1400" b="1" i="0" u="none" strike="noStrike" kern="1200" cap="none" spc="114" normalizeH="0" baseline="0" noProof="0">
              <a:ln>
                <a:noFill/>
              </a:ln>
              <a:solidFill>
                <a:srgbClr val="4E4F4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55650" marR="5080" lvl="1" indent="-285750" algn="l" defTabSz="914400" rtl="0" eaLnBrk="1" fontAlgn="t" latinLnBrk="0" hangingPunct="1">
              <a:lnSpc>
                <a:spcPct val="130300"/>
              </a:lnSpc>
              <a:spcBef>
                <a:spcPts val="100"/>
              </a:spcBef>
              <a:spcAft>
                <a:spcPts val="0"/>
              </a:spcAft>
              <a:buClr>
                <a:srgbClr val="F47A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114" normalizeH="0" baseline="0" noProof="0">
              <a:ln>
                <a:noFill/>
              </a:ln>
              <a:solidFill>
                <a:srgbClr val="4E4F4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55650" marR="5080" lvl="1" indent="-285750" algn="l" defTabSz="914400" rtl="0" eaLnBrk="1" fontAlgn="t" latinLnBrk="0" hangingPunct="1">
              <a:lnSpc>
                <a:spcPct val="130300"/>
              </a:lnSpc>
              <a:spcBef>
                <a:spcPts val="100"/>
              </a:spcBef>
              <a:spcAft>
                <a:spcPts val="0"/>
              </a:spcAft>
              <a:buClr>
                <a:srgbClr val="F47A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spc="114">
              <a:solidFill>
                <a:srgbClr val="4E4F4E"/>
              </a:solidFill>
              <a:highlight>
                <a:srgbClr val="FFFF00"/>
              </a:highlight>
              <a:latin typeface="Arial" panose="020B0604020202020204"/>
            </a:endParaRPr>
          </a:p>
          <a:p>
            <a:pPr marL="755650" marR="5080" lvl="1" indent="-285750" algn="l" defTabSz="914400" rtl="0" eaLnBrk="1" fontAlgn="t" latinLnBrk="0" hangingPunct="1">
              <a:lnSpc>
                <a:spcPct val="130300"/>
              </a:lnSpc>
              <a:spcBef>
                <a:spcPts val="100"/>
              </a:spcBef>
              <a:spcAft>
                <a:spcPts val="0"/>
              </a:spcAft>
              <a:buClr>
                <a:srgbClr val="F47A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114" normalizeH="0" baseline="0" noProof="0">
              <a:ln>
                <a:noFill/>
              </a:ln>
              <a:solidFill>
                <a:srgbClr val="4E4F4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/>
          </a:p>
          <a:p>
            <a:pPr marL="755650" marR="5080" lvl="1" indent="-285750" algn="l" defTabSz="914400" rtl="0" eaLnBrk="1" fontAlgn="t" latinLnBrk="0" hangingPunct="1">
              <a:lnSpc>
                <a:spcPct val="130300"/>
              </a:lnSpc>
              <a:spcBef>
                <a:spcPts val="100"/>
              </a:spcBef>
              <a:spcAft>
                <a:spcPts val="0"/>
              </a:spcAft>
              <a:buClr>
                <a:srgbClr val="F47A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114" normalizeH="0" baseline="0" noProof="0">
              <a:ln>
                <a:noFill/>
              </a:ln>
              <a:solidFill>
                <a:srgbClr val="4E4F4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E411E-E2BF-4D2E-BF6C-10AE6093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CF3EE19C-3CC6-4FF7-8D4B-76CF3AF1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84589"/>
              </p:ext>
            </p:extLst>
          </p:nvPr>
        </p:nvGraphicFramePr>
        <p:xfrm>
          <a:off x="415394" y="1814919"/>
          <a:ext cx="10672154" cy="219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66">
                  <a:extLst>
                    <a:ext uri="{9D8B030D-6E8A-4147-A177-3AD203B41FA5}">
                      <a16:colId xmlns:a16="http://schemas.microsoft.com/office/drawing/2014/main" val="2369725370"/>
                    </a:ext>
                  </a:extLst>
                </a:gridCol>
                <a:gridCol w="9303788">
                  <a:extLst>
                    <a:ext uri="{9D8B030D-6E8A-4147-A177-3AD203B41FA5}">
                      <a16:colId xmlns:a16="http://schemas.microsoft.com/office/drawing/2014/main" val="3851562108"/>
                    </a:ext>
                  </a:extLst>
                </a:gridCol>
              </a:tblGrid>
              <a:tr h="518228">
                <a:tc>
                  <a:txBody>
                    <a:bodyPr/>
                    <a:lstStyle/>
                    <a:p>
                      <a:r>
                        <a:rPr lang="en-US" sz="1200"/>
                        <a:t>Slide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     Study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88175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/>
                        <a:t>38-43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MEDIOLA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2 study of PARP inhibitor olaparib plus durvalumab and bevacizumab: initial results in patients with non-germline BRCA-mutated (non-gBRCAm) platinum sensitive relapsed (PSR) ovarian cancer (OC)</a:t>
                      </a:r>
                      <a:endParaRPr lang="en-US" sz="12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17919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/>
                        <a:t>44-52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PARP inhibition in OC</a:t>
                      </a:r>
                      <a:r>
                        <a:rPr lang="en-US" sz="12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Phase 2 study of PARP inhibitor pamiparib in Chinese patients with advanced ovarian cancer (aOC)</a:t>
                      </a:r>
                      <a:endParaRPr lang="en-US" sz="12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87361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r>
                        <a:rPr lang="en-US" sz="1200"/>
                        <a:t>53-62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NORA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Individualized starting dose of PARP inhibitor niraparib in Chinese patients with platinum-sensitive recurrent ovarian cancer (PSROC): A randomized, double-blind, placebo-controlled, phase 3 trial</a:t>
                      </a:r>
                      <a:endParaRPr lang="en-US" sz="12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2571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D8ACE16-10A2-4D09-92AA-BCB949ED01D2}"/>
              </a:ext>
            </a:extLst>
          </p:cNvPr>
          <p:cNvSpPr/>
          <p:nvPr/>
        </p:nvSpPr>
        <p:spPr>
          <a:xfrm>
            <a:off x="399441" y="1386776"/>
            <a:ext cx="1886560" cy="42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b="1">
                <a:solidFill>
                  <a:schemeClr val="tx1"/>
                </a:solidFill>
              </a:rPr>
              <a:t>Ovarian cancer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9AD37-E867-4396-B10F-ACA1CC0F5D8F}"/>
              </a:ext>
            </a:extLst>
          </p:cNvPr>
          <p:cNvSpPr/>
          <p:nvPr/>
        </p:nvSpPr>
        <p:spPr>
          <a:xfrm>
            <a:off x="409273" y="4201292"/>
            <a:ext cx="10680699" cy="42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r>
              <a:rPr lang="en-US" b="1">
                <a:solidFill>
                  <a:schemeClr val="tx1"/>
                </a:solidFill>
              </a:rPr>
              <a:t>Other solid tumors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16201CE0-1A37-4B01-85D9-514CFFE40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58052"/>
              </p:ext>
            </p:extLst>
          </p:nvPr>
        </p:nvGraphicFramePr>
        <p:xfrm>
          <a:off x="407986" y="4614829"/>
          <a:ext cx="10672154" cy="164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66">
                  <a:extLst>
                    <a:ext uri="{9D8B030D-6E8A-4147-A177-3AD203B41FA5}">
                      <a16:colId xmlns:a16="http://schemas.microsoft.com/office/drawing/2014/main" val="2369725370"/>
                    </a:ext>
                  </a:extLst>
                </a:gridCol>
                <a:gridCol w="9303788">
                  <a:extLst>
                    <a:ext uri="{9D8B030D-6E8A-4147-A177-3AD203B41FA5}">
                      <a16:colId xmlns:a16="http://schemas.microsoft.com/office/drawing/2014/main" val="3851562108"/>
                    </a:ext>
                  </a:extLst>
                </a:gridCol>
              </a:tblGrid>
              <a:tr h="452860">
                <a:tc>
                  <a:txBody>
                    <a:bodyPr/>
                    <a:lstStyle/>
                    <a:p>
                      <a:r>
                        <a:rPr lang="en-US" sz="1200"/>
                        <a:t>Slide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     Study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88175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r>
                        <a:rPr lang="en-US" sz="1200"/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LEAP-005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Phase 2 study of lenvatinib plus pembrolizumab in patients with previously treated advanced solid tumors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87543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r>
                        <a:rPr lang="en-US" sz="1200"/>
                        <a:t>75-80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New wave PD-1 inhibitors</a:t>
                      </a:r>
                      <a:r>
                        <a:rPr lang="en-US" sz="1200" b="0"/>
                        <a:t>: BGB-A333, an anti-PD-L1 monoclonal antibody, in combination with tislelizumab in patients with urothelial carcinoma (UC)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17919"/>
                  </a:ext>
                </a:extLst>
              </a:tr>
              <a:tr h="452860">
                <a:tc>
                  <a:txBody>
                    <a:bodyPr/>
                    <a:lstStyle/>
                    <a:p>
                      <a:r>
                        <a:rPr lang="en-US" sz="1200"/>
                        <a:t>81-86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PARP inhibition in solid tumors</a:t>
                      </a:r>
                      <a:r>
                        <a:rPr lang="en-US" sz="12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Clinical benefit in biomarker-positive patients with locally advanced or metastatic solid tumors treated with the PARP1/2 inhibitor </a:t>
                      </a:r>
                      <a:r>
                        <a:rPr lang="en-US" sz="1200" b="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pamiparib</a:t>
                      </a:r>
                      <a:r>
                        <a:rPr lang="en-US" sz="12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combination with low-dose temozolomide (LD-TMZ)</a:t>
                      </a:r>
                      <a:endParaRPr lang="en-US" sz="12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8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95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Methods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en-US"/>
              <a:t>* Immune cells include lymphocytes, macrophage, histocytes, reticular dendritic cells, plasma cells, and neutrophils.</a:t>
            </a:r>
          </a:p>
          <a:p>
            <a:r>
              <a:rPr lang="en-US"/>
              <a:t>** Tumor area is defined as the area covered by tumor cells and tumor associated stroma.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CPS: Combined positive score. IC: Immune cell. IHC: Immunohistochemistry. PD‑L1: Programmed death-ligand 1.TC,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tumor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cell.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vCPS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: Visually-estimated combined positive score. 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presented at ESMO 2020.</a:t>
            </a:r>
            <a:endParaRPr lang="en-GB">
              <a:latin typeface="+mj-lt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C44897AC-D5D0-4638-BC76-4B00DD5D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64" y="1475229"/>
            <a:ext cx="10955242" cy="9065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300" b="1" u="sng"/>
              <a:t>PD-L1 Assessment:</a:t>
            </a:r>
          </a:p>
          <a:p>
            <a:r>
              <a:rPr lang="en-US" sz="1300"/>
              <a:t>PD-L1 expression in tumor samples from GEA cohort of the tislelizumab first-in-human study (BGB-A317-001) were analyzed post-hoc </a:t>
            </a:r>
            <a:endParaRPr lang="en-US" sz="1300">
              <a:cs typeface="Arial"/>
            </a:endParaRPr>
          </a:p>
          <a:p>
            <a:r>
              <a:rPr lang="en-US" sz="1300"/>
              <a:t>Clinical utilization of two PD-L1 assays were evaluated, </a:t>
            </a:r>
            <a:r>
              <a:rPr lang="en-US" sz="1300" err="1"/>
              <a:t>vCPS</a:t>
            </a:r>
            <a:r>
              <a:rPr lang="en-US" sz="1300"/>
              <a:t> (Ventana SP263 assay; N=74) and CPS (Dako 22C3 assay; N=49)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E6AC541-3049-4CE3-828A-142CF7616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6010"/>
              </p:ext>
            </p:extLst>
          </p:nvPr>
        </p:nvGraphicFramePr>
        <p:xfrm>
          <a:off x="410664" y="2353406"/>
          <a:ext cx="103817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9">
                  <a:extLst>
                    <a:ext uri="{9D8B030D-6E8A-4147-A177-3AD203B41FA5}">
                      <a16:colId xmlns:a16="http://schemas.microsoft.com/office/drawing/2014/main" val="2068861557"/>
                    </a:ext>
                  </a:extLst>
                </a:gridCol>
                <a:gridCol w="4146241">
                  <a:extLst>
                    <a:ext uri="{9D8B030D-6E8A-4147-A177-3AD203B41FA5}">
                      <a16:colId xmlns:a16="http://schemas.microsoft.com/office/drawing/2014/main" val="334404326"/>
                    </a:ext>
                  </a:extLst>
                </a:gridCol>
                <a:gridCol w="4255788">
                  <a:extLst>
                    <a:ext uri="{9D8B030D-6E8A-4147-A177-3AD203B41FA5}">
                      <a16:colId xmlns:a16="http://schemas.microsoft.com/office/drawing/2014/main" val="2995096841"/>
                    </a:ext>
                  </a:extLst>
                </a:gridCol>
              </a:tblGrid>
              <a:tr h="336235">
                <a:tc>
                  <a:txBody>
                    <a:bodyPr/>
                    <a:lstStyle/>
                    <a:p>
                      <a:r>
                        <a:rPr lang="en-US" sz="1200" b="1"/>
                        <a:t>Methodology of PD‑L1 expression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Visually estimated Combined Positive Score (vCPS)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Combined Positive Score (CPS)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492036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r>
                        <a:rPr lang="en-US" sz="1200" b="1"/>
                        <a:t>Assay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VENTANA PD-L1 (SP263) assay on automated VENTANA Benchmark ULTRA®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/>
                        <a:t>Dako PD‑L1 IHC 22C3 assay on Dako Autostainer Link 48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31934"/>
                  </a:ext>
                </a:extLst>
              </a:tr>
              <a:tr h="470729">
                <a:tc>
                  <a:txBody>
                    <a:bodyPr/>
                    <a:lstStyle/>
                    <a:p>
                      <a:r>
                        <a:rPr lang="en-US" sz="1200" b="1"/>
                        <a:t>PD-L1 scoring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Percent area occupied by PD‑L1 staining cells </a:t>
                      </a:r>
                    </a:p>
                    <a:p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(tumor cell, immune cell*)</a:t>
                      </a:r>
                    </a:p>
                    <a:p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Tumor area**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2E8DFF"/>
                          </a:solidFill>
                        </a:rPr>
                        <a:t>Number of PD‑L1 staining cells </a:t>
                      </a:r>
                    </a:p>
                    <a:p>
                      <a:r>
                        <a:rPr lang="en-US" sz="1200" b="1">
                          <a:solidFill>
                            <a:srgbClr val="2E8DFF"/>
                          </a:solidFill>
                        </a:rPr>
                        <a:t>(tumor cell, macrophage, lymphocyte)</a:t>
                      </a:r>
                    </a:p>
                    <a:p>
                      <a:r>
                        <a:rPr lang="en-US" sz="1200" b="1">
                          <a:solidFill>
                            <a:srgbClr val="2E8DFF"/>
                          </a:solidFill>
                        </a:rPr>
                        <a:t>Total number of viable tumor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97088"/>
                  </a:ext>
                </a:extLst>
              </a:tr>
              <a:tr h="470729">
                <a:tc>
                  <a:txBody>
                    <a:bodyPr/>
                    <a:lstStyle/>
                    <a:p>
                      <a:r>
                        <a:rPr lang="en-US" sz="1200" b="1"/>
                        <a:t>Measurement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Derived by visual estimation of</a:t>
                      </a:r>
                    </a:p>
                    <a:p>
                      <a:r>
                        <a:rPr lang="en-US" sz="1200" b="1"/>
                        <a:t>area occupied by PD‑L1 staining</a:t>
                      </a:r>
                    </a:p>
                    <a:p>
                      <a:r>
                        <a:rPr lang="en-US" sz="1200" b="1"/>
                        <a:t>TC and IC against tumor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Derived by cell 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08235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AF00D-0067-4AF9-A855-17CF0CF045BB}"/>
              </a:ext>
            </a:extLst>
          </p:cNvPr>
          <p:cNvCxnSpPr>
            <a:cxnSpLocks/>
          </p:cNvCxnSpPr>
          <p:nvPr/>
        </p:nvCxnSpPr>
        <p:spPr>
          <a:xfrm>
            <a:off x="2445330" y="3688823"/>
            <a:ext cx="343756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5BF199-99D7-48AB-A285-D45700985E47}"/>
              </a:ext>
            </a:extLst>
          </p:cNvPr>
          <p:cNvCxnSpPr>
            <a:cxnSpLocks/>
          </p:cNvCxnSpPr>
          <p:nvPr/>
        </p:nvCxnSpPr>
        <p:spPr>
          <a:xfrm>
            <a:off x="6595384" y="3688992"/>
            <a:ext cx="2635389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4FC5A2-1DC1-41D9-8D6B-8ADAE6E44272}"/>
              </a:ext>
            </a:extLst>
          </p:cNvPr>
          <p:cNvSpPr txBox="1"/>
          <p:nvPr/>
        </p:nvSpPr>
        <p:spPr>
          <a:xfrm>
            <a:off x="9312335" y="3546765"/>
            <a:ext cx="13694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rgbClr val="2E8DFF"/>
                </a:solidFill>
              </a:rPr>
              <a:t>×100</a:t>
            </a:r>
          </a:p>
          <a:p>
            <a:endParaRPr lang="en-US" sz="12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70D293C7-4A7A-487E-AC96-ECC966EF3B89}"/>
              </a:ext>
            </a:extLst>
          </p:cNvPr>
          <p:cNvSpPr txBox="1">
            <a:spLocks/>
          </p:cNvSpPr>
          <p:nvPr/>
        </p:nvSpPr>
        <p:spPr>
          <a:xfrm>
            <a:off x="410908" y="5340152"/>
            <a:ext cx="10955242" cy="906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B46A0CF3-FFAB-43BC-ADF4-95C99CD59AB3}"/>
              </a:ext>
            </a:extLst>
          </p:cNvPr>
          <p:cNvSpPr txBox="1">
            <a:spLocks/>
          </p:cNvSpPr>
          <p:nvPr/>
        </p:nvSpPr>
        <p:spPr>
          <a:xfrm>
            <a:off x="420433" y="4730676"/>
            <a:ext cx="10955242" cy="1466225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/>
              <a:t>Statistical analysis:</a:t>
            </a:r>
          </a:p>
          <a:p>
            <a:pPr>
              <a:spcBef>
                <a:spcPts val="500"/>
              </a:spcBef>
            </a:pPr>
            <a:r>
              <a:rPr lang="en-US" sz="1400"/>
              <a:t>ORR</a:t>
            </a:r>
            <a:endParaRPr lang="en-US" sz="14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400"/>
              <a:t>OS and PFS (Brookmeyer and Crowley method with log-log transformation</a:t>
            </a:r>
            <a:endParaRPr lang="en-US" sz="14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400"/>
              <a:t>Kaplan-Meier curves of PD-L1 subgroups compared log-rank test)</a:t>
            </a:r>
            <a:endParaRPr lang="en-US" sz="1400">
              <a:cs typeface="Arial"/>
            </a:endParaRPr>
          </a:p>
          <a:p>
            <a:pPr marL="0" indent="0">
              <a:buNone/>
            </a:pPr>
            <a:r>
              <a:rPr lang="en-US" sz="1400" b="1" u="sng"/>
              <a:t>Analytical validation of VENTANA PD-L1 assay in GC and GEJ adenocarcinoma:</a:t>
            </a:r>
            <a:endParaRPr lang="en-US" sz="1400" b="1" u="sng">
              <a:cs typeface="Arial"/>
            </a:endParaRPr>
          </a:p>
          <a:p>
            <a:r>
              <a:rPr lang="en-US" sz="1400"/>
              <a:t>The VENTANA PD‑L1 (SP263) assay was validated for use in GC/GEJ adenocarcinoma FFPE samples in a series of studies that addressed assay repeatability, </a:t>
            </a:r>
            <a:r>
              <a:rPr lang="en-GB" sz="1400"/>
              <a:t>intermediate precision, reader precision, and inter-laboratory reproducibility</a:t>
            </a:r>
            <a:endParaRPr lang="en-US" sz="1400"/>
          </a:p>
          <a:p>
            <a:pPr>
              <a:spcBef>
                <a:spcPts val="0"/>
              </a:spcBef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26758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Baseline characteristics and clinical outcome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CI, confidence interval; CPS, Combined Positive Score; EAC,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esophageal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adenocarcinoma; GC, gastric cancer; GEJ, gastroesophageal junction; NA, not applicable; NE, not estimable; ORR, objective response rate; OS, overall survival; PD, progressive disease; PFS, progression-free survival; PR, partial response; SD; stable disease;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vCPS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, visually-estimated Combined Positive Score.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presented at ESMO 2020.</a:t>
            </a:r>
            <a:endParaRPr lang="en-GB">
              <a:latin typeface="+mj-lt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C44897AC-D5D0-4638-BC76-4B00DD5D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16" y="2132694"/>
            <a:ext cx="10636459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/>
              <a:t>Baseline characteristics and clinical outcome</a:t>
            </a:r>
          </a:p>
          <a:p>
            <a:pPr marL="0" indent="0">
              <a:buNone/>
            </a:pPr>
            <a:endParaRPr lang="en-GB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CC2DA-E1C2-4ACD-B8F2-2ADD3E693698}"/>
              </a:ext>
            </a:extLst>
          </p:cNvPr>
          <p:cNvSpPr txBox="1"/>
          <p:nvPr/>
        </p:nvSpPr>
        <p:spPr>
          <a:xfrm>
            <a:off x="417462" y="1392344"/>
            <a:ext cx="10636459" cy="6647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2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E4F4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81 patients enrolled in BGB-A317-001 GEA cohort, PD‑L1 expression was evaluable by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E4F4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vCPS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E4F4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(by VENTANA PD‑L1 SP263) and CPS (by Dako 22C3) in 74 and 49 patients with available FFPE tumors, respectively; 45 were evaluable by both assays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4E4F4E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FF5F1D4F-DE64-4712-BEEF-803E492D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22746"/>
              </p:ext>
            </p:extLst>
          </p:nvPr>
        </p:nvGraphicFramePr>
        <p:xfrm>
          <a:off x="689437" y="2393425"/>
          <a:ext cx="9242524" cy="373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803">
                  <a:extLst>
                    <a:ext uri="{9D8B030D-6E8A-4147-A177-3AD203B41FA5}">
                      <a16:colId xmlns:a16="http://schemas.microsoft.com/office/drawing/2014/main" val="3902278906"/>
                    </a:ext>
                  </a:extLst>
                </a:gridCol>
                <a:gridCol w="2446811">
                  <a:extLst>
                    <a:ext uri="{9D8B030D-6E8A-4147-A177-3AD203B41FA5}">
                      <a16:colId xmlns:a16="http://schemas.microsoft.com/office/drawing/2014/main" val="2465093719"/>
                    </a:ext>
                  </a:extLst>
                </a:gridCol>
                <a:gridCol w="1759970">
                  <a:extLst>
                    <a:ext uri="{9D8B030D-6E8A-4147-A177-3AD203B41FA5}">
                      <a16:colId xmlns:a16="http://schemas.microsoft.com/office/drawing/2014/main" val="602089566"/>
                    </a:ext>
                  </a:extLst>
                </a:gridCol>
                <a:gridCol w="1759970">
                  <a:extLst>
                    <a:ext uri="{9D8B030D-6E8A-4147-A177-3AD203B41FA5}">
                      <a16:colId xmlns:a16="http://schemas.microsoft.com/office/drawing/2014/main" val="1430128418"/>
                    </a:ext>
                  </a:extLst>
                </a:gridCol>
                <a:gridCol w="1759970">
                  <a:extLst>
                    <a:ext uri="{9D8B030D-6E8A-4147-A177-3AD203B41FA5}">
                      <a16:colId xmlns:a16="http://schemas.microsoft.com/office/drawing/2014/main" val="1275944240"/>
                    </a:ext>
                  </a:extLst>
                </a:gridCol>
              </a:tblGrid>
              <a:tr h="554286">
                <a:tc gridSpan="2">
                  <a:txBody>
                    <a:bodyPr/>
                    <a:lstStyle/>
                    <a:p>
                      <a:r>
                        <a:rPr lang="de-DE" sz="1200" b="1"/>
                        <a:t>Characteristic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vCPS</a:t>
                      </a:r>
                    </a:p>
                    <a:p>
                      <a:pPr algn="ctr"/>
                      <a:r>
                        <a:rPr lang="de-DE" sz="1200" b="1"/>
                        <a:t>Evaluable</a:t>
                      </a:r>
                    </a:p>
                    <a:p>
                      <a:pPr algn="ctr"/>
                      <a:r>
                        <a:rPr lang="de-DE" sz="1200" b="1"/>
                        <a:t>N = 74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CPS</a:t>
                      </a:r>
                    </a:p>
                    <a:p>
                      <a:pPr algn="ctr"/>
                      <a:r>
                        <a:rPr lang="de-DE" sz="1200" b="1"/>
                        <a:t>Evaluable</a:t>
                      </a:r>
                    </a:p>
                    <a:p>
                      <a:pPr algn="ctr"/>
                      <a:r>
                        <a:rPr lang="de-DE" sz="1200" b="1"/>
                        <a:t>N = 49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All GEA</a:t>
                      </a:r>
                    </a:p>
                    <a:p>
                      <a:pPr algn="ctr"/>
                      <a:r>
                        <a:rPr lang="de-DE" sz="1200" b="1"/>
                        <a:t>Patients</a:t>
                      </a:r>
                    </a:p>
                    <a:p>
                      <a:pPr algn="ctr"/>
                      <a:r>
                        <a:rPr lang="de-DE" sz="1200" b="1"/>
                        <a:t>N = 81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4119738909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r>
                        <a:rPr lang="de-DE" sz="1200" b="1"/>
                        <a:t>Age, N (%)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/>
                        <a:t>&lt;65</a:t>
                      </a:r>
                    </a:p>
                    <a:p>
                      <a:pPr algn="l"/>
                      <a:r>
                        <a:rPr lang="de-DE" sz="1200" b="1"/>
                        <a:t>≥65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45 (60.8)</a:t>
                      </a:r>
                    </a:p>
                    <a:p>
                      <a:pPr algn="ctr"/>
                      <a:r>
                        <a:rPr lang="de-DE" sz="1200" b="1"/>
                        <a:t>29 (39.2)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33 (67.3)</a:t>
                      </a:r>
                    </a:p>
                    <a:p>
                      <a:pPr algn="ctr"/>
                      <a:r>
                        <a:rPr lang="de-DE" sz="1200" b="1"/>
                        <a:t>16 (32.7)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48 (59)</a:t>
                      </a:r>
                    </a:p>
                    <a:p>
                      <a:pPr algn="ctr"/>
                      <a:r>
                        <a:rPr lang="de-DE" sz="1200" b="1"/>
                        <a:t>33 (41)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3377241954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r>
                        <a:rPr lang="de-DE" sz="1200" b="1"/>
                        <a:t>Sex, N (%)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/>
                        <a:t>Male</a:t>
                      </a:r>
                    </a:p>
                    <a:p>
                      <a:pPr algn="l"/>
                      <a:r>
                        <a:rPr lang="de-DE" sz="1200" b="1"/>
                        <a:t>Female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48 (65)</a:t>
                      </a:r>
                    </a:p>
                    <a:p>
                      <a:pPr algn="ctr"/>
                      <a:r>
                        <a:rPr lang="de-DE" sz="1200" b="1"/>
                        <a:t>26 (35)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33 (67)</a:t>
                      </a:r>
                    </a:p>
                    <a:p>
                      <a:pPr algn="ctr"/>
                      <a:r>
                        <a:rPr lang="de-DE" sz="1200" b="1"/>
                        <a:t>16 (33)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54 (67)</a:t>
                      </a:r>
                    </a:p>
                    <a:p>
                      <a:pPr algn="ctr"/>
                      <a:r>
                        <a:rPr lang="de-DE" sz="1200" b="1"/>
                        <a:t>27 (33)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4009899546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r>
                        <a:rPr lang="de-DE" sz="1200" b="1"/>
                        <a:t>Tumor type,</a:t>
                      </a:r>
                    </a:p>
                    <a:p>
                      <a:r>
                        <a:rPr lang="de-DE" sz="1200" b="1"/>
                        <a:t>N (%)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/>
                        <a:t>GC/GEJ adenocarcinoma</a:t>
                      </a:r>
                    </a:p>
                    <a:p>
                      <a:pPr algn="l"/>
                      <a:r>
                        <a:rPr lang="de-DE" sz="1200" b="1"/>
                        <a:t>EAC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48 (65)</a:t>
                      </a:r>
                    </a:p>
                    <a:p>
                      <a:pPr algn="ctr"/>
                      <a:r>
                        <a:rPr lang="de-DE" sz="1200" b="1"/>
                        <a:t>26 (35)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27 (55)</a:t>
                      </a:r>
                    </a:p>
                    <a:p>
                      <a:pPr algn="ctr"/>
                      <a:r>
                        <a:rPr lang="de-DE" sz="1200" b="1"/>
                        <a:t>22 (45)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54 (67)</a:t>
                      </a:r>
                    </a:p>
                    <a:p>
                      <a:pPr algn="ctr"/>
                      <a:r>
                        <a:rPr lang="de-DE" sz="1200" b="1"/>
                        <a:t>27 (33)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1884846830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r>
                        <a:rPr lang="de-DE" sz="1200" b="1"/>
                        <a:t>Tumor stage,</a:t>
                      </a:r>
                    </a:p>
                    <a:p>
                      <a:r>
                        <a:rPr lang="de-DE" sz="1200" b="1"/>
                        <a:t>N (%)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/>
                        <a:t>III</a:t>
                      </a:r>
                    </a:p>
                    <a:p>
                      <a:pPr algn="l"/>
                      <a:r>
                        <a:rPr lang="de-DE" sz="1200" b="1"/>
                        <a:t>IV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(5.4)</a:t>
                      </a:r>
                    </a:p>
                    <a:p>
                      <a:pPr algn="ctr"/>
                      <a:r>
                        <a:rPr lang="de-DE" sz="1200" b="1"/>
                        <a:t>70 (95)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(2.0)</a:t>
                      </a:r>
                    </a:p>
                    <a:p>
                      <a:pPr algn="ctr"/>
                      <a:r>
                        <a:rPr lang="de-DE" sz="1200" b="1"/>
                        <a:t>48 (98)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 (6.2)</a:t>
                      </a:r>
                    </a:p>
                    <a:p>
                      <a:pPr algn="ctr"/>
                      <a:r>
                        <a:rPr lang="de-DE" sz="1200" b="1"/>
                        <a:t>76 (94)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360513542"/>
                  </a:ext>
                </a:extLst>
              </a:tr>
              <a:tr h="726564">
                <a:tc>
                  <a:txBody>
                    <a:bodyPr/>
                    <a:lstStyle/>
                    <a:p>
                      <a:r>
                        <a:rPr lang="de-DE" sz="1200" b="1"/>
                        <a:t>Response,</a:t>
                      </a:r>
                    </a:p>
                    <a:p>
                      <a:r>
                        <a:rPr lang="en-GB" sz="1200" b="1"/>
                        <a:t>N (%)</a:t>
                      </a:r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/>
                        <a:t>PR</a:t>
                      </a:r>
                    </a:p>
                    <a:p>
                      <a:pPr algn="l"/>
                      <a:r>
                        <a:rPr lang="de-DE" sz="1200" b="1"/>
                        <a:t>SD</a:t>
                      </a:r>
                    </a:p>
                    <a:p>
                      <a:pPr algn="l"/>
                      <a:r>
                        <a:rPr lang="de-DE" sz="1200" b="1"/>
                        <a:t>PD</a:t>
                      </a:r>
                    </a:p>
                    <a:p>
                      <a:pPr algn="l"/>
                      <a:r>
                        <a:rPr lang="de-DE" sz="1200" b="1"/>
                        <a:t>NA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7 (9.5)</a:t>
                      </a:r>
                    </a:p>
                    <a:p>
                      <a:pPr algn="ctr"/>
                      <a:r>
                        <a:rPr lang="de-DE" sz="1200" b="1"/>
                        <a:t>14 (19)</a:t>
                      </a:r>
                    </a:p>
                    <a:p>
                      <a:pPr algn="ctr"/>
                      <a:r>
                        <a:rPr lang="de-DE" sz="1200" b="1"/>
                        <a:t>43 (58)</a:t>
                      </a:r>
                    </a:p>
                    <a:p>
                      <a:pPr algn="ctr"/>
                      <a:r>
                        <a:rPr lang="de-DE" sz="1200" b="1"/>
                        <a:t>1 (1.4)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(8.2)</a:t>
                      </a:r>
                    </a:p>
                    <a:p>
                      <a:pPr algn="ctr"/>
                      <a:r>
                        <a:rPr lang="de-DE" sz="1200" b="1"/>
                        <a:t>10 (20)</a:t>
                      </a:r>
                    </a:p>
                    <a:p>
                      <a:pPr algn="ctr"/>
                      <a:r>
                        <a:rPr lang="de-DE" sz="1200" b="1"/>
                        <a:t>30 (61)</a:t>
                      </a:r>
                    </a:p>
                    <a:p>
                      <a:pPr algn="ctr"/>
                      <a:r>
                        <a:rPr lang="de-DE" sz="1200" b="1"/>
                        <a:t>1 (2.0)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 (9.9)</a:t>
                      </a:r>
                    </a:p>
                    <a:p>
                      <a:pPr algn="ctr"/>
                      <a:r>
                        <a:rPr lang="de-DE" sz="1200" b="1"/>
                        <a:t>17 (21)</a:t>
                      </a:r>
                    </a:p>
                    <a:p>
                      <a:pPr algn="ctr"/>
                      <a:r>
                        <a:rPr lang="de-DE" sz="1200" b="1"/>
                        <a:t>46 (57)</a:t>
                      </a:r>
                    </a:p>
                    <a:p>
                      <a:pPr algn="ctr"/>
                      <a:r>
                        <a:rPr lang="de-DE" sz="1200" b="1"/>
                        <a:t>1 (1.2)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2709452370"/>
                  </a:ext>
                </a:extLst>
              </a:tr>
              <a:tr h="222952">
                <a:tc gridSpan="2">
                  <a:txBody>
                    <a:bodyPr/>
                    <a:lstStyle/>
                    <a:p>
                      <a:r>
                        <a:rPr lang="de-DE" sz="1200" b="1"/>
                        <a:t>ORR, % (95% CI)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72000" marR="720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10.9 (4.5, 21.2)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9.1 (2.5, 21.7)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11.3 (5, 21)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771658926"/>
                  </a:ext>
                </a:extLst>
              </a:tr>
              <a:tr h="222952">
                <a:tc gridSpan="2">
                  <a:txBody>
                    <a:bodyPr/>
                    <a:lstStyle/>
                    <a:p>
                      <a:r>
                        <a:rPr lang="de-DE" sz="1200" b="1"/>
                        <a:t>Median PFS, months (95% CI)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72000" marR="720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2.0 (1.7, 2.1)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2.0 (1.5, 2.1)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2.0 (1.8, 2.1)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1202617403"/>
                  </a:ext>
                </a:extLst>
              </a:tr>
              <a:tr h="222952">
                <a:tc gridSpan="2">
                  <a:txBody>
                    <a:bodyPr/>
                    <a:lstStyle/>
                    <a:p>
                      <a:r>
                        <a:rPr lang="de-DE" sz="1200" b="1"/>
                        <a:t>Median OS, months (95% CI)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72000" marR="720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5.6 (3.9, 6.7)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5.6 (3.8, 8.6)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5.9 (4.2, 9.1)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1265947627"/>
                  </a:ext>
                </a:extLst>
              </a:tr>
              <a:tr h="222952">
                <a:tc gridSpan="2">
                  <a:txBody>
                    <a:bodyPr/>
                    <a:lstStyle/>
                    <a:p>
                      <a:r>
                        <a:rPr lang="de-DE" sz="1200" b="1"/>
                        <a:t>Median follow-up, months (95% CI)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 marL="72000" marR="720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14.2 (10.9, 21.2)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NE (13.9, NE)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17.4 (13.9, NE)</a:t>
                      </a:r>
                      <a:endParaRPr lang="en-GB" sz="1200" b="1"/>
                    </a:p>
                  </a:txBody>
                  <a:tcPr marL="72000" marR="72000" marT="3600" marB="3600" anchor="ctr"/>
                </a:tc>
                <a:extLst>
                  <a:ext uri="{0D108BD9-81ED-4DB2-BD59-A6C34878D82A}">
                    <a16:rowId xmlns:a16="http://schemas.microsoft.com/office/drawing/2014/main" val="198337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233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Clinical utility of vCPS and CPS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4" y="6375400"/>
            <a:ext cx="8422196" cy="365125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BEP: Biomarker evaluable population. CI: Confidence interval. CPS: Combined positive score. NPV: Negative predictive value. ORR: Objective response rate. PD-L1: Programmed death-ligand 1. PFS. Progression-free survival. PPV: Positive predictive value.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vCPS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: Visually‑estimated combined positive score.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presented at ESMO 2020.</a:t>
            </a:r>
            <a:endParaRPr lang="en-GB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AD4B9-74DC-4A4C-AE62-20403E58019F}"/>
              </a:ext>
            </a:extLst>
          </p:cNvPr>
          <p:cNvSpPr txBox="1"/>
          <p:nvPr/>
        </p:nvSpPr>
        <p:spPr>
          <a:xfrm>
            <a:off x="417513" y="1268892"/>
            <a:ext cx="968121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/>
              <a:t>Response, prevalence, positive predictive value (PPV), and negative predictive value (NPV) for </a:t>
            </a:r>
            <a:r>
              <a:rPr lang="en-US" sz="1800" b="1" i="0" u="none" strike="noStrike" baseline="0" err="1"/>
              <a:t>vCPS</a:t>
            </a:r>
            <a:r>
              <a:rPr lang="en-US" sz="1800" b="1" i="0" u="none" strike="noStrike" baseline="0"/>
              <a:t> ≥5% and CPS ≥1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F23C5-9824-4341-BF04-A8EA8AB7CDB9}"/>
              </a:ext>
            </a:extLst>
          </p:cNvPr>
          <p:cNvSpPr txBox="1"/>
          <p:nvPr/>
        </p:nvSpPr>
        <p:spPr>
          <a:xfrm>
            <a:off x="422911" y="5066049"/>
            <a:ext cx="10480928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47A20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Enriched ORR was observed in patients with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vCPS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≥5%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tumors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versus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vCPS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&lt;5%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tumors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(ORR=18.2% vs 3.2%); </a:t>
            </a:r>
            <a:r>
              <a:rPr lang="en-GB" sz="2000">
                <a:latin typeface="Arial" panose="020B0604020202020204"/>
              </a:rPr>
              <a:t>similar to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those using a CPS ≥1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cutoff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F9352C5-63C4-48E9-8217-0273495DE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0980"/>
              </p:ext>
            </p:extLst>
          </p:nvPr>
        </p:nvGraphicFramePr>
        <p:xfrm>
          <a:off x="416532" y="2430305"/>
          <a:ext cx="1065684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06">
                  <a:extLst>
                    <a:ext uri="{9D8B030D-6E8A-4147-A177-3AD203B41FA5}">
                      <a16:colId xmlns:a16="http://schemas.microsoft.com/office/drawing/2014/main" val="3710218229"/>
                    </a:ext>
                  </a:extLst>
                </a:gridCol>
                <a:gridCol w="1332106">
                  <a:extLst>
                    <a:ext uri="{9D8B030D-6E8A-4147-A177-3AD203B41FA5}">
                      <a16:colId xmlns:a16="http://schemas.microsoft.com/office/drawing/2014/main" val="212478300"/>
                    </a:ext>
                  </a:extLst>
                </a:gridCol>
                <a:gridCol w="1332106">
                  <a:extLst>
                    <a:ext uri="{9D8B030D-6E8A-4147-A177-3AD203B41FA5}">
                      <a16:colId xmlns:a16="http://schemas.microsoft.com/office/drawing/2014/main" val="3247709933"/>
                    </a:ext>
                  </a:extLst>
                </a:gridCol>
                <a:gridCol w="1082694">
                  <a:extLst>
                    <a:ext uri="{9D8B030D-6E8A-4147-A177-3AD203B41FA5}">
                      <a16:colId xmlns:a16="http://schemas.microsoft.com/office/drawing/2014/main" val="3027088155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1849799977"/>
                    </a:ext>
                  </a:extLst>
                </a:gridCol>
                <a:gridCol w="1332106">
                  <a:extLst>
                    <a:ext uri="{9D8B030D-6E8A-4147-A177-3AD203B41FA5}">
                      <a16:colId xmlns:a16="http://schemas.microsoft.com/office/drawing/2014/main" val="1035079392"/>
                    </a:ext>
                  </a:extLst>
                </a:gridCol>
                <a:gridCol w="1332106">
                  <a:extLst>
                    <a:ext uri="{9D8B030D-6E8A-4147-A177-3AD203B41FA5}">
                      <a16:colId xmlns:a16="http://schemas.microsoft.com/office/drawing/2014/main" val="1607862312"/>
                    </a:ext>
                  </a:extLst>
                </a:gridCol>
                <a:gridCol w="1332106">
                  <a:extLst>
                    <a:ext uri="{9D8B030D-6E8A-4147-A177-3AD203B41FA5}">
                      <a16:colId xmlns:a16="http://schemas.microsoft.com/office/drawing/2014/main" val="1681778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Scoring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PD-L1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BEP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ORR (%)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PD-L1 Prevalence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Response 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PPV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NPV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/>
                        <a:t>vCPS (SP263)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≥5%</a:t>
                      </a:r>
                    </a:p>
                    <a:p>
                      <a:pPr algn="ctr"/>
                      <a:r>
                        <a:rPr lang="en-US" sz="1400" b="0"/>
                        <a:t>&lt;5%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38</a:t>
                      </a:r>
                    </a:p>
                    <a:p>
                      <a:pPr algn="ctr"/>
                      <a:r>
                        <a:rPr lang="en-US" sz="1400" b="0"/>
                        <a:t>36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18.2</a:t>
                      </a:r>
                    </a:p>
                    <a:p>
                      <a:pPr algn="ctr"/>
                      <a:r>
                        <a:rPr lang="en-US" sz="1400" b="0"/>
                        <a:t>3.2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6.67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15.8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83.3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89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/>
                        <a:t>CPS </a:t>
                      </a:r>
                    </a:p>
                    <a:p>
                      <a:r>
                        <a:rPr lang="en-US" sz="1400" b="0"/>
                        <a:t>(22C3)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≥1</a:t>
                      </a:r>
                    </a:p>
                    <a:p>
                      <a:pPr algn="ctr"/>
                      <a:r>
                        <a:rPr lang="en-US" sz="1400" b="0"/>
                        <a:t>&lt;1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22</a:t>
                      </a:r>
                    </a:p>
                    <a:p>
                      <a:pPr algn="ctr"/>
                      <a:r>
                        <a:rPr lang="en-US" sz="1400" b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20.0</a:t>
                      </a:r>
                    </a:p>
                    <a:p>
                      <a:pPr algn="ctr"/>
                      <a:r>
                        <a:rPr lang="en-US" sz="1400" b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∞*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18.2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88.9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56271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39E94B-D67E-4488-B49D-FCFA5CC43BD1}"/>
              </a:ext>
            </a:extLst>
          </p:cNvPr>
          <p:cNvSpPr txBox="1"/>
          <p:nvPr/>
        </p:nvSpPr>
        <p:spPr>
          <a:xfrm>
            <a:off x="417450" y="4160045"/>
            <a:ext cx="773582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b="0" i="0" u="none" strike="noStrike" baseline="0">
                <a:latin typeface="AvenirLTPro-Roman"/>
              </a:rPr>
              <a:t>*Odds ratio could not be estimated due to no responders in CPS &lt;1.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3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Clinical utility of vCPS and CPS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4" y="6375400"/>
            <a:ext cx="8422196" cy="365125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CI: Confidence interval. CPS: Combined positive score. PFS. Progression-free survival. PPV: Positive predictive value.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vCPS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: Visually‑estimated combined positive score.. HR: hazard ratio. PFS: progression-free survival. OS: overall survival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presented at ESMO 2020.</a:t>
            </a:r>
            <a:endParaRPr lang="en-GB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F23C5-9824-4341-BF04-A8EA8AB7CDB9}"/>
              </a:ext>
            </a:extLst>
          </p:cNvPr>
          <p:cNvSpPr txBox="1"/>
          <p:nvPr/>
        </p:nvSpPr>
        <p:spPr>
          <a:xfrm>
            <a:off x="409984" y="1818861"/>
            <a:ext cx="10670066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a 17.4-month median follow-up, patients with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vCPS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≥5% or CPS ≥1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tumors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showed survival benefit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945EE1-2519-46AB-8D38-5148B53F763E}"/>
              </a:ext>
            </a:extLst>
          </p:cNvPr>
          <p:cNvGrpSpPr/>
          <p:nvPr/>
        </p:nvGrpSpPr>
        <p:grpSpPr>
          <a:xfrm>
            <a:off x="731070" y="2303135"/>
            <a:ext cx="5003999" cy="2978131"/>
            <a:chOff x="583601" y="2048460"/>
            <a:chExt cx="4972036" cy="189122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DC4E987-C95A-47CE-A51B-CBDA881ED51D}"/>
                </a:ext>
              </a:extLst>
            </p:cNvPr>
            <p:cNvGrpSpPr/>
            <p:nvPr/>
          </p:nvGrpSpPr>
          <p:grpSpPr>
            <a:xfrm>
              <a:off x="583601" y="2048460"/>
              <a:ext cx="4972036" cy="1891228"/>
              <a:chOff x="583601" y="2048460"/>
              <a:chExt cx="4972036" cy="189122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DE92BE6-CC35-4683-B257-C69CA4D63908}"/>
                  </a:ext>
                </a:extLst>
              </p:cNvPr>
              <p:cNvGrpSpPr/>
              <p:nvPr/>
            </p:nvGrpSpPr>
            <p:grpSpPr>
              <a:xfrm>
                <a:off x="1125415" y="3516923"/>
                <a:ext cx="4357491" cy="43200"/>
                <a:chOff x="1125415" y="3516923"/>
                <a:chExt cx="4357491" cy="432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F69D85D-4D00-474B-9107-888639C74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5415" y="3519448"/>
                  <a:ext cx="435749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10E6798-CF72-448B-875A-8ABA62C6BB23}"/>
                    </a:ext>
                  </a:extLst>
                </p:cNvPr>
                <p:cNvCxnSpPr/>
                <p:nvPr/>
              </p:nvCxnSpPr>
              <p:spPr>
                <a:xfrm>
                  <a:off x="1127021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376D7EB-F620-488F-A340-7259CF9FAE7B}"/>
                    </a:ext>
                  </a:extLst>
                </p:cNvPr>
                <p:cNvCxnSpPr/>
                <p:nvPr/>
              </p:nvCxnSpPr>
              <p:spPr>
                <a:xfrm>
                  <a:off x="2172273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6C122C3-A972-4EA9-A7CB-23EEDD82D68A}"/>
                    </a:ext>
                  </a:extLst>
                </p:cNvPr>
                <p:cNvCxnSpPr/>
                <p:nvPr/>
              </p:nvCxnSpPr>
              <p:spPr>
                <a:xfrm>
                  <a:off x="3222143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8598D32-357D-4EF2-9FBB-57A3F31E6442}"/>
                    </a:ext>
                  </a:extLst>
                </p:cNvPr>
                <p:cNvCxnSpPr/>
                <p:nvPr/>
              </p:nvCxnSpPr>
              <p:spPr>
                <a:xfrm>
                  <a:off x="4261237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EEE47F-CFC1-4EA3-A655-5C545FA863C3}"/>
                    </a:ext>
                  </a:extLst>
                </p:cNvPr>
                <p:cNvCxnSpPr/>
                <p:nvPr/>
              </p:nvCxnSpPr>
              <p:spPr>
                <a:xfrm>
                  <a:off x="5306488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1564483-48B6-45BD-8A42-66EBE5853BE4}"/>
                  </a:ext>
                </a:extLst>
              </p:cNvPr>
              <p:cNvGrpSpPr/>
              <p:nvPr/>
            </p:nvGrpSpPr>
            <p:grpSpPr>
              <a:xfrm>
                <a:off x="1082215" y="2341266"/>
                <a:ext cx="43200" cy="1177243"/>
                <a:chOff x="1082215" y="2341266"/>
                <a:chExt cx="43200" cy="117724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47E62C7-9B91-47D9-9BC3-F4CE14132A1A}"/>
                    </a:ext>
                  </a:extLst>
                </p:cNvPr>
                <p:cNvCxnSpPr/>
                <p:nvPr/>
              </p:nvCxnSpPr>
              <p:spPr>
                <a:xfrm>
                  <a:off x="1125415" y="2341266"/>
                  <a:ext cx="0" cy="11756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2D96DA4-90B5-4729-BE48-4F37CB76DD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3496909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9936798-D428-4D83-89F1-702027C19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3202882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75FEEE9-5AFF-4601-977D-E02A2E8DE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2907317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4AB3372-14EB-4C98-BA8D-DCBE4E8F9C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2616369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ADF5D8-D4AB-474A-8DC1-410BD8E98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2322340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86EA24-CA7F-4158-93E8-C74EDAE24793}"/>
                  </a:ext>
                </a:extLst>
              </p:cNvPr>
              <p:cNvSpPr txBox="1"/>
              <p:nvPr/>
            </p:nvSpPr>
            <p:spPr>
              <a:xfrm>
                <a:off x="992209" y="3525438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0</a:t>
                </a:r>
                <a:endParaRPr lang="en-GB" sz="12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5FBAEC-7481-4DCF-BA2B-A2D15C0482AF}"/>
                  </a:ext>
                </a:extLst>
              </p:cNvPr>
              <p:cNvSpPr txBox="1"/>
              <p:nvPr/>
            </p:nvSpPr>
            <p:spPr>
              <a:xfrm>
                <a:off x="2042078" y="352543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5</a:t>
                </a:r>
                <a:endParaRPr lang="en-GB" sz="12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BAA48C-68CD-4AE2-8023-EDB28A0D019C}"/>
                  </a:ext>
                </a:extLst>
              </p:cNvPr>
              <p:cNvSpPr txBox="1"/>
              <p:nvPr/>
            </p:nvSpPr>
            <p:spPr>
              <a:xfrm>
                <a:off x="3044817" y="352543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10</a:t>
                </a:r>
                <a:endParaRPr lang="en-GB" sz="12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CD0519-B791-42BC-9698-BA52FE7F6AC4}"/>
                  </a:ext>
                </a:extLst>
              </p:cNvPr>
              <p:cNvSpPr txBox="1"/>
              <p:nvPr/>
            </p:nvSpPr>
            <p:spPr>
              <a:xfrm>
                <a:off x="4082520" y="352543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15</a:t>
                </a:r>
                <a:endParaRPr lang="en-GB" sz="12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99CC3B-9FAE-4CE8-AECB-A472549445CA}"/>
                  </a:ext>
                </a:extLst>
              </p:cNvPr>
              <p:cNvSpPr txBox="1"/>
              <p:nvPr/>
            </p:nvSpPr>
            <p:spPr>
              <a:xfrm>
                <a:off x="5133191" y="352543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20</a:t>
                </a:r>
                <a:endParaRPr lang="en-GB" sz="12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A6AA6A-47E5-4766-9F10-A1D227943A59}"/>
                  </a:ext>
                </a:extLst>
              </p:cNvPr>
              <p:cNvSpPr txBox="1"/>
              <p:nvPr/>
            </p:nvSpPr>
            <p:spPr>
              <a:xfrm>
                <a:off x="864907" y="3441794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0</a:t>
                </a:r>
                <a:endParaRPr lang="en-GB" sz="12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7AF029-B9E9-4BFD-9902-7B0560182582}"/>
                  </a:ext>
                </a:extLst>
              </p:cNvPr>
              <p:cNvSpPr txBox="1"/>
              <p:nvPr/>
            </p:nvSpPr>
            <p:spPr>
              <a:xfrm>
                <a:off x="779948" y="3152584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25</a:t>
                </a:r>
                <a:endParaRPr lang="en-GB" sz="1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6A488F-2FEA-42AE-8AC9-5736634E1A7B}"/>
                  </a:ext>
                </a:extLst>
              </p:cNvPr>
              <p:cNvSpPr txBox="1"/>
              <p:nvPr/>
            </p:nvSpPr>
            <p:spPr>
              <a:xfrm>
                <a:off x="779948" y="2856799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50</a:t>
                </a:r>
                <a:endParaRPr lang="en-GB" sz="12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47629-D8A5-46B2-84CF-68FA34A85C16}"/>
                  </a:ext>
                </a:extLst>
              </p:cNvPr>
              <p:cNvSpPr txBox="1"/>
              <p:nvPr/>
            </p:nvSpPr>
            <p:spPr>
              <a:xfrm>
                <a:off x="779948" y="2563650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75</a:t>
                </a:r>
                <a:endParaRPr lang="en-GB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5D31AA-B2B6-47C1-96BC-407CEEFB3711}"/>
                  </a:ext>
                </a:extLst>
              </p:cNvPr>
              <p:cNvSpPr txBox="1"/>
              <p:nvPr/>
            </p:nvSpPr>
            <p:spPr>
              <a:xfrm>
                <a:off x="704452" y="2264219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100</a:t>
                </a:r>
                <a:endParaRPr lang="en-GB" sz="12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D781F6-48E3-4330-ABAE-8DF4CCFC320B}"/>
                  </a:ext>
                </a:extLst>
              </p:cNvPr>
              <p:cNvSpPr txBox="1"/>
              <p:nvPr/>
            </p:nvSpPr>
            <p:spPr>
              <a:xfrm>
                <a:off x="2641084" y="3662689"/>
                <a:ext cx="11696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Time (</a:t>
                </a:r>
                <a:r>
                  <a:rPr lang="de-DE" sz="1200" err="1"/>
                  <a:t>months</a:t>
                </a:r>
                <a:r>
                  <a:rPr lang="de-DE" sz="1200"/>
                  <a:t>)</a:t>
                </a:r>
                <a:endParaRPr lang="en-GB" sz="12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868B37-D7D5-41FD-B857-E06AB0AD6E3B}"/>
                  </a:ext>
                </a:extLst>
              </p:cNvPr>
              <p:cNvSpPr txBox="1"/>
              <p:nvPr/>
            </p:nvSpPr>
            <p:spPr>
              <a:xfrm rot="16200000">
                <a:off x="338822" y="2792584"/>
                <a:ext cx="7665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PFS (%)</a:t>
                </a:r>
                <a:endParaRPr lang="en-GB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DD5265-AA57-4AE5-8696-07717713AF14}"/>
                  </a:ext>
                </a:extLst>
              </p:cNvPr>
              <p:cNvSpPr txBox="1"/>
              <p:nvPr/>
            </p:nvSpPr>
            <p:spPr>
              <a:xfrm>
                <a:off x="995869" y="2048460"/>
                <a:ext cx="16642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b="1"/>
                  <a:t>PFS </a:t>
                </a:r>
                <a:r>
                  <a:rPr lang="de-DE" sz="1200" b="1" err="1"/>
                  <a:t>by</a:t>
                </a:r>
                <a:r>
                  <a:rPr lang="de-DE" sz="1200" b="1"/>
                  <a:t> </a:t>
                </a:r>
                <a:r>
                  <a:rPr lang="de-DE" sz="1200" b="1" err="1"/>
                  <a:t>vCPS</a:t>
                </a:r>
                <a:r>
                  <a:rPr lang="de-DE" sz="1200" b="1"/>
                  <a:t> Status</a:t>
                </a:r>
                <a:endParaRPr lang="en-GB" sz="1200" b="1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8FD6872-EAA2-4846-95A0-E5D65BCED1BB}"/>
                  </a:ext>
                </a:extLst>
              </p:cNvPr>
              <p:cNvGrpSpPr/>
              <p:nvPr/>
            </p:nvGrpSpPr>
            <p:grpSpPr>
              <a:xfrm>
                <a:off x="3028984" y="2048460"/>
                <a:ext cx="2526653" cy="1015663"/>
                <a:chOff x="3028984" y="2048460"/>
                <a:chExt cx="2526653" cy="1015663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93F3FCD-7533-4146-9996-A07CDD3BBB9F}"/>
                    </a:ext>
                  </a:extLst>
                </p:cNvPr>
                <p:cNvSpPr txBox="1"/>
                <p:nvPr/>
              </p:nvSpPr>
              <p:spPr>
                <a:xfrm>
                  <a:off x="3028984" y="2048460"/>
                  <a:ext cx="252665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 b="1"/>
                    <a:t>Median</a:t>
                  </a:r>
                </a:p>
                <a:p>
                  <a:pPr algn="r"/>
                  <a:r>
                    <a:rPr lang="de-DE" sz="1200" err="1"/>
                    <a:t>vCPS</a:t>
                  </a:r>
                  <a:r>
                    <a:rPr lang="de-DE" sz="1200"/>
                    <a:t> ≥5% 2.07 </a:t>
                  </a:r>
                  <a:r>
                    <a:rPr lang="de-DE" sz="1200" err="1"/>
                    <a:t>months</a:t>
                  </a:r>
                  <a:endParaRPr lang="de-DE" sz="1200"/>
                </a:p>
                <a:p>
                  <a:pPr algn="r"/>
                  <a:r>
                    <a:rPr lang="en-GB" sz="1200" err="1"/>
                    <a:t>vCPS</a:t>
                  </a:r>
                  <a:r>
                    <a:rPr lang="en-GB" sz="1200"/>
                    <a:t> &lt;5% 1.77 months</a:t>
                  </a:r>
                </a:p>
                <a:p>
                  <a:pPr algn="r"/>
                  <a:r>
                    <a:rPr lang="en-GB" sz="1200"/>
                    <a:t>HR (95% CI)=0.497 (0.298, 0.823)</a:t>
                  </a:r>
                </a:p>
                <a:p>
                  <a:pPr algn="r"/>
                  <a:r>
                    <a:rPr lang="en-GB" sz="1200"/>
                    <a:t>Log rank P=0.005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56DEC5D-A9B8-45F5-9B97-CA22EB524537}"/>
                    </a:ext>
                  </a:extLst>
                </p:cNvPr>
                <p:cNvCxnSpPr/>
                <p:nvPr/>
              </p:nvCxnSpPr>
              <p:spPr>
                <a:xfrm>
                  <a:off x="3651752" y="2261917"/>
                  <a:ext cx="129002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0B0333B-030B-48B3-B53A-21442C6F558A}"/>
                    </a:ext>
                  </a:extLst>
                </p:cNvPr>
                <p:cNvCxnSpPr/>
                <p:nvPr/>
              </p:nvCxnSpPr>
              <p:spPr>
                <a:xfrm>
                  <a:off x="3651752" y="2379224"/>
                  <a:ext cx="129002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45926DB-B54A-435D-9227-416BFCD659BA}"/>
                </a:ext>
              </a:extLst>
            </p:cNvPr>
            <p:cNvSpPr/>
            <p:nvPr/>
          </p:nvSpPr>
          <p:spPr>
            <a:xfrm>
              <a:off x="1127573" y="2344903"/>
              <a:ext cx="3797845" cy="1079890"/>
            </a:xfrm>
            <a:custGeom>
              <a:avLst/>
              <a:gdLst>
                <a:gd name="connsiteX0" fmla="*/ 0 w 3797845"/>
                <a:gd name="connsiteY0" fmla="*/ 0 h 1079890"/>
                <a:gd name="connsiteX1" fmla="*/ 106587 w 3797845"/>
                <a:gd name="connsiteY1" fmla="*/ 0 h 1079890"/>
                <a:gd name="connsiteX2" fmla="*/ 106587 w 3797845"/>
                <a:gd name="connsiteY2" fmla="*/ 28049 h 1079890"/>
                <a:gd name="connsiteX3" fmla="*/ 165490 w 3797845"/>
                <a:gd name="connsiteY3" fmla="*/ 28049 h 1079890"/>
                <a:gd name="connsiteX4" fmla="*/ 165490 w 3797845"/>
                <a:gd name="connsiteY4" fmla="*/ 56098 h 1079890"/>
                <a:gd name="connsiteX5" fmla="*/ 241222 w 3797845"/>
                <a:gd name="connsiteY5" fmla="*/ 56098 h 1079890"/>
                <a:gd name="connsiteX6" fmla="*/ 241222 w 3797845"/>
                <a:gd name="connsiteY6" fmla="*/ 123416 h 1079890"/>
                <a:gd name="connsiteX7" fmla="*/ 249637 w 3797845"/>
                <a:gd name="connsiteY7" fmla="*/ 123416 h 1079890"/>
                <a:gd name="connsiteX8" fmla="*/ 249637 w 3797845"/>
                <a:gd name="connsiteY8" fmla="*/ 154270 h 1079890"/>
                <a:gd name="connsiteX9" fmla="*/ 258052 w 3797845"/>
                <a:gd name="connsiteY9" fmla="*/ 154270 h 1079890"/>
                <a:gd name="connsiteX10" fmla="*/ 258052 w 3797845"/>
                <a:gd name="connsiteY10" fmla="*/ 187929 h 1079890"/>
                <a:gd name="connsiteX11" fmla="*/ 269271 w 3797845"/>
                <a:gd name="connsiteY11" fmla="*/ 187929 h 1079890"/>
                <a:gd name="connsiteX12" fmla="*/ 269271 w 3797845"/>
                <a:gd name="connsiteY12" fmla="*/ 221588 h 1079890"/>
                <a:gd name="connsiteX13" fmla="*/ 280491 w 3797845"/>
                <a:gd name="connsiteY13" fmla="*/ 221588 h 1079890"/>
                <a:gd name="connsiteX14" fmla="*/ 280491 w 3797845"/>
                <a:gd name="connsiteY14" fmla="*/ 252442 h 1079890"/>
                <a:gd name="connsiteX15" fmla="*/ 288906 w 3797845"/>
                <a:gd name="connsiteY15" fmla="*/ 252442 h 1079890"/>
                <a:gd name="connsiteX16" fmla="*/ 288906 w 3797845"/>
                <a:gd name="connsiteY16" fmla="*/ 280491 h 1079890"/>
                <a:gd name="connsiteX17" fmla="*/ 347809 w 3797845"/>
                <a:gd name="connsiteY17" fmla="*/ 280491 h 1079890"/>
                <a:gd name="connsiteX18" fmla="*/ 347809 w 3797845"/>
                <a:gd name="connsiteY18" fmla="*/ 314150 h 1079890"/>
                <a:gd name="connsiteX19" fmla="*/ 367443 w 3797845"/>
                <a:gd name="connsiteY19" fmla="*/ 314150 h 1079890"/>
                <a:gd name="connsiteX20" fmla="*/ 367443 w 3797845"/>
                <a:gd name="connsiteY20" fmla="*/ 373053 h 1079890"/>
                <a:gd name="connsiteX21" fmla="*/ 392687 w 3797845"/>
                <a:gd name="connsiteY21" fmla="*/ 373053 h 1079890"/>
                <a:gd name="connsiteX22" fmla="*/ 392687 w 3797845"/>
                <a:gd name="connsiteY22" fmla="*/ 409517 h 1079890"/>
                <a:gd name="connsiteX23" fmla="*/ 415126 w 3797845"/>
                <a:gd name="connsiteY23" fmla="*/ 409517 h 1079890"/>
                <a:gd name="connsiteX24" fmla="*/ 415126 w 3797845"/>
                <a:gd name="connsiteY24" fmla="*/ 504884 h 1079890"/>
                <a:gd name="connsiteX25" fmla="*/ 423541 w 3797845"/>
                <a:gd name="connsiteY25" fmla="*/ 504884 h 1079890"/>
                <a:gd name="connsiteX26" fmla="*/ 423541 w 3797845"/>
                <a:gd name="connsiteY26" fmla="*/ 563787 h 1079890"/>
                <a:gd name="connsiteX27" fmla="*/ 431956 w 3797845"/>
                <a:gd name="connsiteY27" fmla="*/ 563787 h 1079890"/>
                <a:gd name="connsiteX28" fmla="*/ 431956 w 3797845"/>
                <a:gd name="connsiteY28" fmla="*/ 597445 h 1079890"/>
                <a:gd name="connsiteX29" fmla="*/ 440371 w 3797845"/>
                <a:gd name="connsiteY29" fmla="*/ 597445 h 1079890"/>
                <a:gd name="connsiteX30" fmla="*/ 440371 w 3797845"/>
                <a:gd name="connsiteY30" fmla="*/ 631104 h 1079890"/>
                <a:gd name="connsiteX31" fmla="*/ 448785 w 3797845"/>
                <a:gd name="connsiteY31" fmla="*/ 631104 h 1079890"/>
                <a:gd name="connsiteX32" fmla="*/ 448785 w 3797845"/>
                <a:gd name="connsiteY32" fmla="*/ 690007 h 1079890"/>
                <a:gd name="connsiteX33" fmla="*/ 619885 w 3797845"/>
                <a:gd name="connsiteY33" fmla="*/ 690007 h 1079890"/>
                <a:gd name="connsiteX34" fmla="*/ 619885 w 3797845"/>
                <a:gd name="connsiteY34" fmla="*/ 729276 h 1079890"/>
                <a:gd name="connsiteX35" fmla="*/ 687202 w 3797845"/>
                <a:gd name="connsiteY35" fmla="*/ 729276 h 1079890"/>
                <a:gd name="connsiteX36" fmla="*/ 687202 w 3797845"/>
                <a:gd name="connsiteY36" fmla="*/ 757325 h 1079890"/>
                <a:gd name="connsiteX37" fmla="*/ 796594 w 3797845"/>
                <a:gd name="connsiteY37" fmla="*/ 757325 h 1079890"/>
                <a:gd name="connsiteX38" fmla="*/ 796594 w 3797845"/>
                <a:gd name="connsiteY38" fmla="*/ 779764 h 1079890"/>
                <a:gd name="connsiteX39" fmla="*/ 855497 w 3797845"/>
                <a:gd name="connsiteY39" fmla="*/ 779764 h 1079890"/>
                <a:gd name="connsiteX40" fmla="*/ 855497 w 3797845"/>
                <a:gd name="connsiteY40" fmla="*/ 821838 h 1079890"/>
                <a:gd name="connsiteX41" fmla="*/ 925620 w 3797845"/>
                <a:gd name="connsiteY41" fmla="*/ 821838 h 1079890"/>
                <a:gd name="connsiteX42" fmla="*/ 925620 w 3797845"/>
                <a:gd name="connsiteY42" fmla="*/ 852692 h 1079890"/>
                <a:gd name="connsiteX43" fmla="*/ 1259404 w 3797845"/>
                <a:gd name="connsiteY43" fmla="*/ 852692 h 1079890"/>
                <a:gd name="connsiteX44" fmla="*/ 1259404 w 3797845"/>
                <a:gd name="connsiteY44" fmla="*/ 891961 h 1079890"/>
                <a:gd name="connsiteX45" fmla="*/ 1696969 w 3797845"/>
                <a:gd name="connsiteY45" fmla="*/ 891961 h 1079890"/>
                <a:gd name="connsiteX46" fmla="*/ 1696969 w 3797845"/>
                <a:gd name="connsiteY46" fmla="*/ 928425 h 1079890"/>
                <a:gd name="connsiteX47" fmla="*/ 1727823 w 3797845"/>
                <a:gd name="connsiteY47" fmla="*/ 928425 h 1079890"/>
                <a:gd name="connsiteX48" fmla="*/ 1727823 w 3797845"/>
                <a:gd name="connsiteY48" fmla="*/ 992937 h 1079890"/>
                <a:gd name="connsiteX49" fmla="*/ 2897470 w 3797845"/>
                <a:gd name="connsiteY49" fmla="*/ 992937 h 1079890"/>
                <a:gd name="connsiteX50" fmla="*/ 2897470 w 3797845"/>
                <a:gd name="connsiteY50" fmla="*/ 1035011 h 1079890"/>
                <a:gd name="connsiteX51" fmla="*/ 3048935 w 3797845"/>
                <a:gd name="connsiteY51" fmla="*/ 1035011 h 1079890"/>
                <a:gd name="connsiteX52" fmla="*/ 3048935 w 3797845"/>
                <a:gd name="connsiteY52" fmla="*/ 1079890 h 1079890"/>
                <a:gd name="connsiteX53" fmla="*/ 3797845 w 3797845"/>
                <a:gd name="connsiteY53" fmla="*/ 1079890 h 107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797845" h="1079890">
                  <a:moveTo>
                    <a:pt x="0" y="0"/>
                  </a:moveTo>
                  <a:lnTo>
                    <a:pt x="106587" y="0"/>
                  </a:lnTo>
                  <a:lnTo>
                    <a:pt x="106587" y="28049"/>
                  </a:lnTo>
                  <a:lnTo>
                    <a:pt x="165490" y="28049"/>
                  </a:lnTo>
                  <a:lnTo>
                    <a:pt x="165490" y="56098"/>
                  </a:lnTo>
                  <a:lnTo>
                    <a:pt x="241222" y="56098"/>
                  </a:lnTo>
                  <a:lnTo>
                    <a:pt x="241222" y="123416"/>
                  </a:lnTo>
                  <a:lnTo>
                    <a:pt x="249637" y="123416"/>
                  </a:lnTo>
                  <a:lnTo>
                    <a:pt x="249637" y="154270"/>
                  </a:lnTo>
                  <a:lnTo>
                    <a:pt x="258052" y="154270"/>
                  </a:lnTo>
                  <a:lnTo>
                    <a:pt x="258052" y="187929"/>
                  </a:lnTo>
                  <a:lnTo>
                    <a:pt x="269271" y="187929"/>
                  </a:lnTo>
                  <a:lnTo>
                    <a:pt x="269271" y="221588"/>
                  </a:lnTo>
                  <a:lnTo>
                    <a:pt x="280491" y="221588"/>
                  </a:lnTo>
                  <a:lnTo>
                    <a:pt x="280491" y="252442"/>
                  </a:lnTo>
                  <a:lnTo>
                    <a:pt x="288906" y="252442"/>
                  </a:lnTo>
                  <a:lnTo>
                    <a:pt x="288906" y="280491"/>
                  </a:lnTo>
                  <a:lnTo>
                    <a:pt x="347809" y="280491"/>
                  </a:lnTo>
                  <a:lnTo>
                    <a:pt x="347809" y="314150"/>
                  </a:lnTo>
                  <a:lnTo>
                    <a:pt x="367443" y="314150"/>
                  </a:lnTo>
                  <a:lnTo>
                    <a:pt x="367443" y="373053"/>
                  </a:lnTo>
                  <a:lnTo>
                    <a:pt x="392687" y="373053"/>
                  </a:lnTo>
                  <a:lnTo>
                    <a:pt x="392687" y="409517"/>
                  </a:lnTo>
                  <a:lnTo>
                    <a:pt x="415126" y="409517"/>
                  </a:lnTo>
                  <a:lnTo>
                    <a:pt x="415126" y="504884"/>
                  </a:lnTo>
                  <a:lnTo>
                    <a:pt x="423541" y="504884"/>
                  </a:lnTo>
                  <a:lnTo>
                    <a:pt x="423541" y="563787"/>
                  </a:lnTo>
                  <a:lnTo>
                    <a:pt x="431956" y="563787"/>
                  </a:lnTo>
                  <a:lnTo>
                    <a:pt x="431956" y="597445"/>
                  </a:lnTo>
                  <a:lnTo>
                    <a:pt x="440371" y="597445"/>
                  </a:lnTo>
                  <a:lnTo>
                    <a:pt x="440371" y="631104"/>
                  </a:lnTo>
                  <a:lnTo>
                    <a:pt x="448785" y="631104"/>
                  </a:lnTo>
                  <a:lnTo>
                    <a:pt x="448785" y="690007"/>
                  </a:lnTo>
                  <a:lnTo>
                    <a:pt x="619885" y="690007"/>
                  </a:lnTo>
                  <a:lnTo>
                    <a:pt x="619885" y="729276"/>
                  </a:lnTo>
                  <a:lnTo>
                    <a:pt x="687202" y="729276"/>
                  </a:lnTo>
                  <a:lnTo>
                    <a:pt x="687202" y="757325"/>
                  </a:lnTo>
                  <a:lnTo>
                    <a:pt x="796594" y="757325"/>
                  </a:lnTo>
                  <a:lnTo>
                    <a:pt x="796594" y="779764"/>
                  </a:lnTo>
                  <a:lnTo>
                    <a:pt x="855497" y="779764"/>
                  </a:lnTo>
                  <a:lnTo>
                    <a:pt x="855497" y="821838"/>
                  </a:lnTo>
                  <a:lnTo>
                    <a:pt x="925620" y="821838"/>
                  </a:lnTo>
                  <a:lnTo>
                    <a:pt x="925620" y="852692"/>
                  </a:lnTo>
                  <a:lnTo>
                    <a:pt x="1259404" y="852692"/>
                  </a:lnTo>
                  <a:lnTo>
                    <a:pt x="1259404" y="891961"/>
                  </a:lnTo>
                  <a:lnTo>
                    <a:pt x="1696969" y="891961"/>
                  </a:lnTo>
                  <a:lnTo>
                    <a:pt x="1696969" y="928425"/>
                  </a:lnTo>
                  <a:lnTo>
                    <a:pt x="1727823" y="928425"/>
                  </a:lnTo>
                  <a:lnTo>
                    <a:pt x="1727823" y="992937"/>
                  </a:lnTo>
                  <a:lnTo>
                    <a:pt x="2897470" y="992937"/>
                  </a:lnTo>
                  <a:lnTo>
                    <a:pt x="2897470" y="1035011"/>
                  </a:lnTo>
                  <a:lnTo>
                    <a:pt x="3048935" y="1035011"/>
                  </a:lnTo>
                  <a:lnTo>
                    <a:pt x="3048935" y="1079890"/>
                  </a:lnTo>
                  <a:lnTo>
                    <a:pt x="3797845" y="1079890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38C20AF-8873-4132-972F-53030AE7E988}"/>
                </a:ext>
              </a:extLst>
            </p:cNvPr>
            <p:cNvCxnSpPr/>
            <p:nvPr/>
          </p:nvCxnSpPr>
          <p:spPr>
            <a:xfrm>
              <a:off x="3901627" y="3308752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A757954-872C-49F4-9D91-CC5FFDD73EE8}"/>
                </a:ext>
              </a:extLst>
            </p:cNvPr>
            <p:cNvCxnSpPr/>
            <p:nvPr/>
          </p:nvCxnSpPr>
          <p:spPr>
            <a:xfrm>
              <a:off x="4418669" y="3396637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6147394-647D-4FDE-B9DA-D94EA3EDFD8D}"/>
                </a:ext>
              </a:extLst>
            </p:cNvPr>
            <p:cNvCxnSpPr/>
            <p:nvPr/>
          </p:nvCxnSpPr>
          <p:spPr>
            <a:xfrm>
              <a:off x="4890831" y="3397569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020F536-A94F-4070-9052-5271C757F779}"/>
                </a:ext>
              </a:extLst>
            </p:cNvPr>
            <p:cNvCxnSpPr/>
            <p:nvPr/>
          </p:nvCxnSpPr>
          <p:spPr>
            <a:xfrm>
              <a:off x="1983084" y="3140448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1AD983F-ACFC-4445-8A9B-F219E1833261}"/>
                </a:ext>
              </a:extLst>
            </p:cNvPr>
            <p:cNvSpPr/>
            <p:nvPr/>
          </p:nvSpPr>
          <p:spPr>
            <a:xfrm>
              <a:off x="1124768" y="2342098"/>
              <a:ext cx="1710994" cy="1172452"/>
            </a:xfrm>
            <a:custGeom>
              <a:avLst/>
              <a:gdLst>
                <a:gd name="connsiteX0" fmla="*/ 0 w 1710994"/>
                <a:gd name="connsiteY0" fmla="*/ 0 h 1172452"/>
                <a:gd name="connsiteX1" fmla="*/ 151465 w 1710994"/>
                <a:gd name="connsiteY1" fmla="*/ 0 h 1172452"/>
                <a:gd name="connsiteX2" fmla="*/ 151465 w 1710994"/>
                <a:gd name="connsiteY2" fmla="*/ 72928 h 1172452"/>
                <a:gd name="connsiteX3" fmla="*/ 196344 w 1710994"/>
                <a:gd name="connsiteY3" fmla="*/ 72928 h 1172452"/>
                <a:gd name="connsiteX4" fmla="*/ 196344 w 1710994"/>
                <a:gd name="connsiteY4" fmla="*/ 103782 h 1172452"/>
                <a:gd name="connsiteX5" fmla="*/ 230003 w 1710994"/>
                <a:gd name="connsiteY5" fmla="*/ 103782 h 1172452"/>
                <a:gd name="connsiteX6" fmla="*/ 230003 w 1710994"/>
                <a:gd name="connsiteY6" fmla="*/ 143050 h 1172452"/>
                <a:gd name="connsiteX7" fmla="*/ 238417 w 1710994"/>
                <a:gd name="connsiteY7" fmla="*/ 143050 h 1172452"/>
                <a:gd name="connsiteX8" fmla="*/ 238417 w 1710994"/>
                <a:gd name="connsiteY8" fmla="*/ 176709 h 1172452"/>
                <a:gd name="connsiteX9" fmla="*/ 246832 w 1710994"/>
                <a:gd name="connsiteY9" fmla="*/ 176709 h 1172452"/>
                <a:gd name="connsiteX10" fmla="*/ 246832 w 1710994"/>
                <a:gd name="connsiteY10" fmla="*/ 305735 h 1172452"/>
                <a:gd name="connsiteX11" fmla="*/ 252442 w 1710994"/>
                <a:gd name="connsiteY11" fmla="*/ 305735 h 1172452"/>
                <a:gd name="connsiteX12" fmla="*/ 252442 w 1710994"/>
                <a:gd name="connsiteY12" fmla="*/ 350614 h 1172452"/>
                <a:gd name="connsiteX13" fmla="*/ 263661 w 1710994"/>
                <a:gd name="connsiteY13" fmla="*/ 350614 h 1172452"/>
                <a:gd name="connsiteX14" fmla="*/ 263661 w 1710994"/>
                <a:gd name="connsiteY14" fmla="*/ 378663 h 1172452"/>
                <a:gd name="connsiteX15" fmla="*/ 300125 w 1710994"/>
                <a:gd name="connsiteY15" fmla="*/ 378663 h 1172452"/>
                <a:gd name="connsiteX16" fmla="*/ 300125 w 1710994"/>
                <a:gd name="connsiteY16" fmla="*/ 415127 h 1172452"/>
                <a:gd name="connsiteX17" fmla="*/ 316955 w 1710994"/>
                <a:gd name="connsiteY17" fmla="*/ 415127 h 1172452"/>
                <a:gd name="connsiteX18" fmla="*/ 316955 w 1710994"/>
                <a:gd name="connsiteY18" fmla="*/ 485249 h 1172452"/>
                <a:gd name="connsiteX19" fmla="*/ 339394 w 1710994"/>
                <a:gd name="connsiteY19" fmla="*/ 485249 h 1172452"/>
                <a:gd name="connsiteX20" fmla="*/ 339394 w 1710994"/>
                <a:gd name="connsiteY20" fmla="*/ 521713 h 1172452"/>
                <a:gd name="connsiteX21" fmla="*/ 347809 w 1710994"/>
                <a:gd name="connsiteY21" fmla="*/ 521713 h 1172452"/>
                <a:gd name="connsiteX22" fmla="*/ 347809 w 1710994"/>
                <a:gd name="connsiteY22" fmla="*/ 586226 h 1172452"/>
                <a:gd name="connsiteX23" fmla="*/ 392687 w 1710994"/>
                <a:gd name="connsiteY23" fmla="*/ 586226 h 1172452"/>
                <a:gd name="connsiteX24" fmla="*/ 392687 w 1710994"/>
                <a:gd name="connsiteY24" fmla="*/ 690008 h 1172452"/>
                <a:gd name="connsiteX25" fmla="*/ 406712 w 1710994"/>
                <a:gd name="connsiteY25" fmla="*/ 690008 h 1172452"/>
                <a:gd name="connsiteX26" fmla="*/ 406712 w 1710994"/>
                <a:gd name="connsiteY26" fmla="*/ 720862 h 1172452"/>
                <a:gd name="connsiteX27" fmla="*/ 415126 w 1710994"/>
                <a:gd name="connsiteY27" fmla="*/ 720862 h 1172452"/>
                <a:gd name="connsiteX28" fmla="*/ 415126 w 1710994"/>
                <a:gd name="connsiteY28" fmla="*/ 788179 h 1172452"/>
                <a:gd name="connsiteX29" fmla="*/ 443176 w 1710994"/>
                <a:gd name="connsiteY29" fmla="*/ 788179 h 1172452"/>
                <a:gd name="connsiteX30" fmla="*/ 443176 w 1710994"/>
                <a:gd name="connsiteY30" fmla="*/ 894766 h 1172452"/>
                <a:gd name="connsiteX31" fmla="*/ 476834 w 1710994"/>
                <a:gd name="connsiteY31" fmla="*/ 894766 h 1172452"/>
                <a:gd name="connsiteX32" fmla="*/ 476834 w 1710994"/>
                <a:gd name="connsiteY32" fmla="*/ 934035 h 1172452"/>
                <a:gd name="connsiteX33" fmla="*/ 560982 w 1710994"/>
                <a:gd name="connsiteY33" fmla="*/ 934035 h 1172452"/>
                <a:gd name="connsiteX34" fmla="*/ 560982 w 1710994"/>
                <a:gd name="connsiteY34" fmla="*/ 967693 h 1172452"/>
                <a:gd name="connsiteX35" fmla="*/ 835863 w 1710994"/>
                <a:gd name="connsiteY35" fmla="*/ 967693 h 1172452"/>
                <a:gd name="connsiteX36" fmla="*/ 835863 w 1710994"/>
                <a:gd name="connsiteY36" fmla="*/ 998547 h 1172452"/>
                <a:gd name="connsiteX37" fmla="*/ 866717 w 1710994"/>
                <a:gd name="connsiteY37" fmla="*/ 998547 h 1172452"/>
                <a:gd name="connsiteX38" fmla="*/ 866717 w 1710994"/>
                <a:gd name="connsiteY38" fmla="*/ 1035011 h 1172452"/>
                <a:gd name="connsiteX39" fmla="*/ 880741 w 1710994"/>
                <a:gd name="connsiteY39" fmla="*/ 1035011 h 1172452"/>
                <a:gd name="connsiteX40" fmla="*/ 880741 w 1710994"/>
                <a:gd name="connsiteY40" fmla="*/ 1105134 h 1172452"/>
                <a:gd name="connsiteX41" fmla="*/ 1408064 w 1710994"/>
                <a:gd name="connsiteY41" fmla="*/ 1105134 h 1172452"/>
                <a:gd name="connsiteX42" fmla="*/ 1408064 w 1710994"/>
                <a:gd name="connsiteY42" fmla="*/ 1141598 h 1172452"/>
                <a:gd name="connsiteX43" fmla="*/ 1710994 w 1710994"/>
                <a:gd name="connsiteY43" fmla="*/ 1141598 h 1172452"/>
                <a:gd name="connsiteX44" fmla="*/ 1710994 w 1710994"/>
                <a:gd name="connsiteY44" fmla="*/ 1172452 h 117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0994" h="1172452">
                  <a:moveTo>
                    <a:pt x="0" y="0"/>
                  </a:moveTo>
                  <a:lnTo>
                    <a:pt x="151465" y="0"/>
                  </a:lnTo>
                  <a:lnTo>
                    <a:pt x="151465" y="72928"/>
                  </a:lnTo>
                  <a:lnTo>
                    <a:pt x="196344" y="72928"/>
                  </a:lnTo>
                  <a:lnTo>
                    <a:pt x="196344" y="103782"/>
                  </a:lnTo>
                  <a:lnTo>
                    <a:pt x="230003" y="103782"/>
                  </a:lnTo>
                  <a:lnTo>
                    <a:pt x="230003" y="143050"/>
                  </a:lnTo>
                  <a:lnTo>
                    <a:pt x="238417" y="143050"/>
                  </a:lnTo>
                  <a:lnTo>
                    <a:pt x="238417" y="176709"/>
                  </a:lnTo>
                  <a:lnTo>
                    <a:pt x="246832" y="176709"/>
                  </a:lnTo>
                  <a:lnTo>
                    <a:pt x="246832" y="305735"/>
                  </a:lnTo>
                  <a:lnTo>
                    <a:pt x="252442" y="305735"/>
                  </a:lnTo>
                  <a:lnTo>
                    <a:pt x="252442" y="350614"/>
                  </a:lnTo>
                  <a:lnTo>
                    <a:pt x="263661" y="350614"/>
                  </a:lnTo>
                  <a:lnTo>
                    <a:pt x="263661" y="378663"/>
                  </a:lnTo>
                  <a:lnTo>
                    <a:pt x="300125" y="378663"/>
                  </a:lnTo>
                  <a:lnTo>
                    <a:pt x="300125" y="415127"/>
                  </a:lnTo>
                  <a:lnTo>
                    <a:pt x="316955" y="415127"/>
                  </a:lnTo>
                  <a:lnTo>
                    <a:pt x="316955" y="485249"/>
                  </a:lnTo>
                  <a:lnTo>
                    <a:pt x="339394" y="485249"/>
                  </a:lnTo>
                  <a:lnTo>
                    <a:pt x="339394" y="521713"/>
                  </a:lnTo>
                  <a:lnTo>
                    <a:pt x="347809" y="521713"/>
                  </a:lnTo>
                  <a:lnTo>
                    <a:pt x="347809" y="586226"/>
                  </a:lnTo>
                  <a:lnTo>
                    <a:pt x="392687" y="586226"/>
                  </a:lnTo>
                  <a:lnTo>
                    <a:pt x="392687" y="690008"/>
                  </a:lnTo>
                  <a:lnTo>
                    <a:pt x="406712" y="690008"/>
                  </a:lnTo>
                  <a:lnTo>
                    <a:pt x="406712" y="720862"/>
                  </a:lnTo>
                  <a:lnTo>
                    <a:pt x="415126" y="720862"/>
                  </a:lnTo>
                  <a:lnTo>
                    <a:pt x="415126" y="788179"/>
                  </a:lnTo>
                  <a:lnTo>
                    <a:pt x="443176" y="788179"/>
                  </a:lnTo>
                  <a:lnTo>
                    <a:pt x="443176" y="894766"/>
                  </a:lnTo>
                  <a:lnTo>
                    <a:pt x="476834" y="894766"/>
                  </a:lnTo>
                  <a:lnTo>
                    <a:pt x="476834" y="934035"/>
                  </a:lnTo>
                  <a:lnTo>
                    <a:pt x="560982" y="934035"/>
                  </a:lnTo>
                  <a:lnTo>
                    <a:pt x="560982" y="967693"/>
                  </a:lnTo>
                  <a:lnTo>
                    <a:pt x="835863" y="967693"/>
                  </a:lnTo>
                  <a:lnTo>
                    <a:pt x="835863" y="998547"/>
                  </a:lnTo>
                  <a:lnTo>
                    <a:pt x="866717" y="998547"/>
                  </a:lnTo>
                  <a:lnTo>
                    <a:pt x="866717" y="1035011"/>
                  </a:lnTo>
                  <a:lnTo>
                    <a:pt x="880741" y="1035011"/>
                  </a:lnTo>
                  <a:lnTo>
                    <a:pt x="880741" y="1105134"/>
                  </a:lnTo>
                  <a:lnTo>
                    <a:pt x="1408064" y="1105134"/>
                  </a:lnTo>
                  <a:lnTo>
                    <a:pt x="1408064" y="1141598"/>
                  </a:lnTo>
                  <a:lnTo>
                    <a:pt x="1710994" y="1141598"/>
                  </a:lnTo>
                  <a:lnTo>
                    <a:pt x="1710994" y="1172452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8FD1142-A770-42FC-96D5-D4ECE513F289}"/>
                </a:ext>
              </a:extLst>
            </p:cNvPr>
            <p:cNvCxnSpPr/>
            <p:nvPr/>
          </p:nvCxnSpPr>
          <p:spPr>
            <a:xfrm>
              <a:off x="1131416" y="2312596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object 12">
            <a:extLst>
              <a:ext uri="{FF2B5EF4-FFF2-40B4-BE49-F238E27FC236}">
                <a16:creationId xmlns:a16="http://schemas.microsoft.com/office/drawing/2014/main" id="{D0BA7DA3-C9D3-4C25-9942-EF06D850C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94618"/>
              </p:ext>
            </p:extLst>
          </p:nvPr>
        </p:nvGraphicFramePr>
        <p:xfrm>
          <a:off x="178408" y="5167122"/>
          <a:ext cx="5773128" cy="5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336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101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336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101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569">
                <a:tc gridSpan="6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/>
                        <a:t>No. at risk</a:t>
                      </a:r>
                      <a:endParaRPr lang="de-DE" sz="1200"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vCPS ≥5%</a:t>
                      </a:r>
                    </a:p>
                  </a:txBody>
                  <a:tcPr marL="0" marR="0" marT="3600" marB="36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38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200" spc="-5">
                          <a:solidFill>
                            <a:schemeClr val="bg1"/>
                          </a:solidFill>
                        </a:rPr>
                        <a:t>vCPS &lt;5%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36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2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0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0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C764CB7-7900-4322-88AB-3E9511ED5FC6}"/>
              </a:ext>
            </a:extLst>
          </p:cNvPr>
          <p:cNvGrpSpPr/>
          <p:nvPr/>
        </p:nvGrpSpPr>
        <p:grpSpPr>
          <a:xfrm>
            <a:off x="6466013" y="2303135"/>
            <a:ext cx="5003999" cy="2986841"/>
            <a:chOff x="5962959" y="1969328"/>
            <a:chExt cx="5064968" cy="189675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256DD0-5CEF-4690-8BA9-8F92FE2D61E0}"/>
                </a:ext>
              </a:extLst>
            </p:cNvPr>
            <p:cNvGrpSpPr/>
            <p:nvPr/>
          </p:nvGrpSpPr>
          <p:grpSpPr>
            <a:xfrm>
              <a:off x="5962959" y="1969328"/>
              <a:ext cx="5064968" cy="1896759"/>
              <a:chOff x="480036" y="2048460"/>
              <a:chExt cx="5064968" cy="189675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0A472DE-7508-4645-A7FA-ACDC3AD0DB6B}"/>
                  </a:ext>
                </a:extLst>
              </p:cNvPr>
              <p:cNvGrpSpPr/>
              <p:nvPr/>
            </p:nvGrpSpPr>
            <p:grpSpPr>
              <a:xfrm>
                <a:off x="480036" y="2048460"/>
                <a:ext cx="5064968" cy="1896759"/>
                <a:chOff x="480036" y="2048460"/>
                <a:chExt cx="5064968" cy="1896759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AA6E761E-F55A-4774-9AD6-49446635A586}"/>
                    </a:ext>
                  </a:extLst>
                </p:cNvPr>
                <p:cNvGrpSpPr/>
                <p:nvPr/>
              </p:nvGrpSpPr>
              <p:grpSpPr>
                <a:xfrm>
                  <a:off x="1125415" y="3516923"/>
                  <a:ext cx="4357491" cy="43200"/>
                  <a:chOff x="1125415" y="3516923"/>
                  <a:chExt cx="4357491" cy="43200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439A84FC-45B0-4EFA-AB6F-7C6526406A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25415" y="3519448"/>
                    <a:ext cx="435749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41FB4407-59E2-4547-A176-1F514FE1884F}"/>
                      </a:ext>
                    </a:extLst>
                  </p:cNvPr>
                  <p:cNvCxnSpPr/>
                  <p:nvPr/>
                </p:nvCxnSpPr>
                <p:spPr>
                  <a:xfrm>
                    <a:off x="1127021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D0CB816C-0FAC-4B44-AF87-E5699E1BDEC1}"/>
                      </a:ext>
                    </a:extLst>
                  </p:cNvPr>
                  <p:cNvCxnSpPr/>
                  <p:nvPr/>
                </p:nvCxnSpPr>
                <p:spPr>
                  <a:xfrm>
                    <a:off x="2172273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CD7BF6DA-7412-48AF-A62A-241F03CFBF5D}"/>
                      </a:ext>
                    </a:extLst>
                  </p:cNvPr>
                  <p:cNvCxnSpPr/>
                  <p:nvPr/>
                </p:nvCxnSpPr>
                <p:spPr>
                  <a:xfrm>
                    <a:off x="3222143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23C2D919-A29E-4814-99BB-9EE4F8490744}"/>
                      </a:ext>
                    </a:extLst>
                  </p:cNvPr>
                  <p:cNvCxnSpPr/>
                  <p:nvPr/>
                </p:nvCxnSpPr>
                <p:spPr>
                  <a:xfrm>
                    <a:off x="4261237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1AEB20DE-65D7-4F24-9F47-DEAD62649292}"/>
                      </a:ext>
                    </a:extLst>
                  </p:cNvPr>
                  <p:cNvCxnSpPr/>
                  <p:nvPr/>
                </p:nvCxnSpPr>
                <p:spPr>
                  <a:xfrm>
                    <a:off x="5306488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BA6D602D-5C89-4F61-8490-A498D894CE0B}"/>
                    </a:ext>
                  </a:extLst>
                </p:cNvPr>
                <p:cNvGrpSpPr/>
                <p:nvPr/>
              </p:nvGrpSpPr>
              <p:grpSpPr>
                <a:xfrm>
                  <a:off x="1082215" y="2341266"/>
                  <a:ext cx="43200" cy="1177243"/>
                  <a:chOff x="1082215" y="2341266"/>
                  <a:chExt cx="43200" cy="1177243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750E71B6-BB15-4A43-AF08-A3CBB6C0A6A5}"/>
                      </a:ext>
                    </a:extLst>
                  </p:cNvPr>
                  <p:cNvCxnSpPr/>
                  <p:nvPr/>
                </p:nvCxnSpPr>
                <p:spPr>
                  <a:xfrm>
                    <a:off x="1125415" y="2341266"/>
                    <a:ext cx="0" cy="117565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731E551-ED62-4459-B47F-C3A32DF15C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3496909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8CCFBBB-D365-4DA2-AB3A-12EF884E5E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3202882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0AFBBD3-8C09-4D58-9862-152D66DD34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2907317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CC0BA14A-500D-4206-9521-15AFE1DC2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2616369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E7C82CD5-1901-4EC6-BC65-CAF5E0E45C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2322340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3F4B7C3-87F4-4CB2-AE87-8600E3A1D95C}"/>
                    </a:ext>
                  </a:extLst>
                </p:cNvPr>
                <p:cNvSpPr txBox="1"/>
                <p:nvPr/>
              </p:nvSpPr>
              <p:spPr>
                <a:xfrm>
                  <a:off x="992209" y="3525438"/>
                  <a:ext cx="2696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0</a:t>
                  </a:r>
                  <a:endParaRPr lang="en-GB" sz="1200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8F8DF5E-F105-4C40-BA7A-0731B381AB87}"/>
                    </a:ext>
                  </a:extLst>
                </p:cNvPr>
                <p:cNvSpPr txBox="1"/>
                <p:nvPr/>
              </p:nvSpPr>
              <p:spPr>
                <a:xfrm>
                  <a:off x="2042078" y="352543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5</a:t>
                  </a:r>
                  <a:endParaRPr lang="en-GB" sz="1200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3A04222-5833-42F0-8B64-AD1859EC1CF0}"/>
                    </a:ext>
                  </a:extLst>
                </p:cNvPr>
                <p:cNvSpPr txBox="1"/>
                <p:nvPr/>
              </p:nvSpPr>
              <p:spPr>
                <a:xfrm>
                  <a:off x="3044817" y="352543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10</a:t>
                  </a:r>
                  <a:endParaRPr lang="en-GB" sz="1200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1A42C82-102D-4BE9-A9C8-82F8953504FB}"/>
                    </a:ext>
                  </a:extLst>
                </p:cNvPr>
                <p:cNvSpPr txBox="1"/>
                <p:nvPr/>
              </p:nvSpPr>
              <p:spPr>
                <a:xfrm>
                  <a:off x="4082520" y="352543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15</a:t>
                  </a:r>
                  <a:endParaRPr lang="en-GB" sz="1200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4B6D2DB-297A-4AFE-8B95-ECBF74A4E929}"/>
                    </a:ext>
                  </a:extLst>
                </p:cNvPr>
                <p:cNvSpPr txBox="1"/>
                <p:nvPr/>
              </p:nvSpPr>
              <p:spPr>
                <a:xfrm>
                  <a:off x="5133191" y="352543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20</a:t>
                  </a:r>
                  <a:endParaRPr lang="en-GB" sz="1200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FC5BF76-CE71-4AC2-A92B-FC52DDE6BF41}"/>
                    </a:ext>
                  </a:extLst>
                </p:cNvPr>
                <p:cNvSpPr txBox="1"/>
                <p:nvPr/>
              </p:nvSpPr>
              <p:spPr>
                <a:xfrm>
                  <a:off x="864907" y="3429696"/>
                  <a:ext cx="2696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0</a:t>
                  </a:r>
                  <a:endParaRPr lang="en-GB" sz="120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B3C4730-BAF9-47EA-86E8-90C363B86C65}"/>
                    </a:ext>
                  </a:extLst>
                </p:cNvPr>
                <p:cNvSpPr txBox="1"/>
                <p:nvPr/>
              </p:nvSpPr>
              <p:spPr>
                <a:xfrm>
                  <a:off x="779948" y="3140487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25</a:t>
                  </a:r>
                  <a:endParaRPr lang="en-GB" sz="120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35D74EF-0D32-47CF-9313-245572480548}"/>
                    </a:ext>
                  </a:extLst>
                </p:cNvPr>
                <p:cNvSpPr txBox="1"/>
                <p:nvPr/>
              </p:nvSpPr>
              <p:spPr>
                <a:xfrm>
                  <a:off x="779948" y="2844701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50</a:t>
                  </a:r>
                  <a:endParaRPr lang="en-GB" sz="1200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25EAC9-AF76-41B8-AC65-77CBE02B2977}"/>
                    </a:ext>
                  </a:extLst>
                </p:cNvPr>
                <p:cNvSpPr txBox="1"/>
                <p:nvPr/>
              </p:nvSpPr>
              <p:spPr>
                <a:xfrm>
                  <a:off x="779948" y="2551552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75</a:t>
                  </a:r>
                  <a:endParaRPr lang="en-GB" sz="1200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B46DCF8-8EDC-46C9-8941-B41259D853F0}"/>
                    </a:ext>
                  </a:extLst>
                </p:cNvPr>
                <p:cNvSpPr txBox="1"/>
                <p:nvPr/>
              </p:nvSpPr>
              <p:spPr>
                <a:xfrm>
                  <a:off x="694988" y="2258170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100</a:t>
                  </a:r>
                  <a:endParaRPr lang="en-GB" sz="1200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0916B6C-C03D-4374-99DB-DCA88D9C35AD}"/>
                    </a:ext>
                  </a:extLst>
                </p:cNvPr>
                <p:cNvSpPr txBox="1"/>
                <p:nvPr/>
              </p:nvSpPr>
              <p:spPr>
                <a:xfrm>
                  <a:off x="2649899" y="3668220"/>
                  <a:ext cx="116961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Time (</a:t>
                  </a:r>
                  <a:r>
                    <a:rPr lang="de-DE" sz="1200" err="1"/>
                    <a:t>months</a:t>
                  </a:r>
                  <a:r>
                    <a:rPr lang="de-DE" sz="1200"/>
                    <a:t>)</a:t>
                  </a:r>
                  <a:endParaRPr lang="en-GB" sz="120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DE5E87B-1F65-47E5-B392-0F7EDE1D9997}"/>
                    </a:ext>
                  </a:extLst>
                </p:cNvPr>
                <p:cNvSpPr txBox="1"/>
                <p:nvPr/>
              </p:nvSpPr>
              <p:spPr>
                <a:xfrm rot="16200000">
                  <a:off x="268301" y="2792584"/>
                  <a:ext cx="7665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PFS (%)</a:t>
                  </a:r>
                  <a:endParaRPr lang="en-GB" sz="1200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0ECA798-3491-4B6B-8CF9-2C9B0794569B}"/>
                    </a:ext>
                  </a:extLst>
                </p:cNvPr>
                <p:cNvSpPr txBox="1"/>
                <p:nvPr/>
              </p:nvSpPr>
              <p:spPr>
                <a:xfrm>
                  <a:off x="1038349" y="2048460"/>
                  <a:ext cx="1579278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de-DE" sz="1200" b="1"/>
                    <a:t>PFS </a:t>
                  </a:r>
                  <a:r>
                    <a:rPr lang="de-DE" sz="1200" b="1" err="1"/>
                    <a:t>by</a:t>
                  </a:r>
                  <a:r>
                    <a:rPr lang="de-DE" sz="1200" b="1"/>
                    <a:t> CPS Status</a:t>
                  </a:r>
                  <a:endParaRPr lang="en-GB" sz="1200" b="1"/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E2915F2F-FC23-4D59-8248-5B198E740BFB}"/>
                    </a:ext>
                  </a:extLst>
                </p:cNvPr>
                <p:cNvGrpSpPr/>
                <p:nvPr/>
              </p:nvGrpSpPr>
              <p:grpSpPr>
                <a:xfrm>
                  <a:off x="3018350" y="2048460"/>
                  <a:ext cx="2526654" cy="1015663"/>
                  <a:chOff x="3018350" y="2048460"/>
                  <a:chExt cx="2526654" cy="1015663"/>
                </a:xfrm>
              </p:grpSpPr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2691E56E-FB89-4206-A3AF-11F4785C4821}"/>
                      </a:ext>
                    </a:extLst>
                  </p:cNvPr>
                  <p:cNvSpPr txBox="1"/>
                  <p:nvPr/>
                </p:nvSpPr>
                <p:spPr>
                  <a:xfrm>
                    <a:off x="3018350" y="2048460"/>
                    <a:ext cx="2526654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de-DE" sz="1200" b="1"/>
                      <a:t>Median</a:t>
                    </a:r>
                  </a:p>
                  <a:p>
                    <a:pPr algn="r"/>
                    <a:r>
                      <a:rPr lang="de-DE" sz="1200"/>
                      <a:t>CPS ≥1 1.68 </a:t>
                    </a:r>
                    <a:r>
                      <a:rPr lang="de-DE" sz="1200" err="1"/>
                      <a:t>months</a:t>
                    </a:r>
                    <a:endParaRPr lang="de-DE" sz="1200"/>
                  </a:p>
                  <a:p>
                    <a:pPr algn="r"/>
                    <a:r>
                      <a:rPr lang="en-GB" sz="1200"/>
                      <a:t>CPS &lt;1 2.10 months</a:t>
                    </a:r>
                  </a:p>
                  <a:p>
                    <a:pPr algn="r"/>
                    <a:r>
                      <a:rPr lang="en-GB" sz="1200"/>
                      <a:t>HR (95% CI)=0.880 (0.474, 1.606)</a:t>
                    </a:r>
                  </a:p>
                  <a:p>
                    <a:pPr algn="r"/>
                    <a:r>
                      <a:rPr lang="en-GB" sz="1200"/>
                      <a:t>Log rank P=0.676</a:t>
                    </a:r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691E0813-E3BE-46DD-AEFC-DC4FAE46F200}"/>
                      </a:ext>
                    </a:extLst>
                  </p:cNvPr>
                  <p:cNvCxnSpPr/>
                  <p:nvPr/>
                </p:nvCxnSpPr>
                <p:spPr>
                  <a:xfrm>
                    <a:off x="3810395" y="2252897"/>
                    <a:ext cx="129002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84476629-C5BA-4197-B01F-299F25B4D926}"/>
                      </a:ext>
                    </a:extLst>
                  </p:cNvPr>
                  <p:cNvCxnSpPr/>
                  <p:nvPr/>
                </p:nvCxnSpPr>
                <p:spPr>
                  <a:xfrm>
                    <a:off x="3810395" y="2370207"/>
                    <a:ext cx="129002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B9ADBD9-3120-4373-BF4B-B63F25818783}"/>
                    </a:ext>
                  </a:extLst>
                </p:cNvPr>
                <p:cNvSpPr txBox="1"/>
                <p:nvPr/>
              </p:nvSpPr>
              <p:spPr>
                <a:xfrm>
                  <a:off x="480036" y="2048460"/>
                  <a:ext cx="199415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t">
                  <a:spAutoFit/>
                </a:bodyPr>
                <a:lstStyle/>
                <a:p>
                  <a:pPr algn="ctr"/>
                  <a:endParaRPr lang="de-DE" sz="1200" b="1">
                    <a:cs typeface="Arial"/>
                  </a:endParaRPr>
                </a:p>
              </p:txBody>
            </p: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67FD49E-FE47-46D9-9C6D-BF46DAE6A765}"/>
                  </a:ext>
                </a:extLst>
              </p:cNvPr>
              <p:cNvCxnSpPr/>
              <p:nvPr/>
            </p:nvCxnSpPr>
            <p:spPr>
              <a:xfrm>
                <a:off x="4895983" y="3436747"/>
                <a:ext cx="0" cy="6089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A05BC84-AD64-4512-BB35-64B4EF111A1B}"/>
                </a:ext>
              </a:extLst>
            </p:cNvPr>
            <p:cNvSpPr/>
            <p:nvPr/>
          </p:nvSpPr>
          <p:spPr>
            <a:xfrm>
              <a:off x="6609438" y="2261530"/>
              <a:ext cx="3804419" cy="1128189"/>
            </a:xfrm>
            <a:custGeom>
              <a:avLst/>
              <a:gdLst>
                <a:gd name="connsiteX0" fmla="*/ 0 w 3804419"/>
                <a:gd name="connsiteY0" fmla="*/ 0 h 1128189"/>
                <a:gd name="connsiteX1" fmla="*/ 110758 w 3804419"/>
                <a:gd name="connsiteY1" fmla="*/ 0 h 1128189"/>
                <a:gd name="connsiteX2" fmla="*/ 110758 w 3804419"/>
                <a:gd name="connsiteY2" fmla="*/ 69546 h 1128189"/>
                <a:gd name="connsiteX3" fmla="*/ 149395 w 3804419"/>
                <a:gd name="connsiteY3" fmla="*/ 69546 h 1128189"/>
                <a:gd name="connsiteX4" fmla="*/ 149395 w 3804419"/>
                <a:gd name="connsiteY4" fmla="*/ 128789 h 1128189"/>
                <a:gd name="connsiteX5" fmla="*/ 164849 w 3804419"/>
                <a:gd name="connsiteY5" fmla="*/ 128789 h 1128189"/>
                <a:gd name="connsiteX6" fmla="*/ 164849 w 3804419"/>
                <a:gd name="connsiteY6" fmla="*/ 180304 h 1128189"/>
                <a:gd name="connsiteX7" fmla="*/ 239547 w 3804419"/>
                <a:gd name="connsiteY7" fmla="*/ 180304 h 1128189"/>
                <a:gd name="connsiteX8" fmla="*/ 239547 w 3804419"/>
                <a:gd name="connsiteY8" fmla="*/ 275608 h 1128189"/>
                <a:gd name="connsiteX9" fmla="*/ 255001 w 3804419"/>
                <a:gd name="connsiteY9" fmla="*/ 275608 h 1128189"/>
                <a:gd name="connsiteX10" fmla="*/ 255001 w 3804419"/>
                <a:gd name="connsiteY10" fmla="*/ 340002 h 1128189"/>
                <a:gd name="connsiteX11" fmla="*/ 260153 w 3804419"/>
                <a:gd name="connsiteY11" fmla="*/ 340002 h 1128189"/>
                <a:gd name="connsiteX12" fmla="*/ 260153 w 3804419"/>
                <a:gd name="connsiteY12" fmla="*/ 386366 h 1128189"/>
                <a:gd name="connsiteX13" fmla="*/ 270456 w 3804419"/>
                <a:gd name="connsiteY13" fmla="*/ 386366 h 1128189"/>
                <a:gd name="connsiteX14" fmla="*/ 270456 w 3804419"/>
                <a:gd name="connsiteY14" fmla="*/ 445609 h 1128189"/>
                <a:gd name="connsiteX15" fmla="*/ 288487 w 3804419"/>
                <a:gd name="connsiteY15" fmla="*/ 445609 h 1128189"/>
                <a:gd name="connsiteX16" fmla="*/ 288487 w 3804419"/>
                <a:gd name="connsiteY16" fmla="*/ 502276 h 1128189"/>
                <a:gd name="connsiteX17" fmla="*/ 298790 w 3804419"/>
                <a:gd name="connsiteY17" fmla="*/ 502276 h 1128189"/>
                <a:gd name="connsiteX18" fmla="*/ 298790 w 3804419"/>
                <a:gd name="connsiteY18" fmla="*/ 548640 h 1128189"/>
                <a:gd name="connsiteX19" fmla="*/ 347729 w 3804419"/>
                <a:gd name="connsiteY19" fmla="*/ 548640 h 1128189"/>
                <a:gd name="connsiteX20" fmla="*/ 347729 w 3804419"/>
                <a:gd name="connsiteY20" fmla="*/ 654247 h 1128189"/>
                <a:gd name="connsiteX21" fmla="*/ 365760 w 3804419"/>
                <a:gd name="connsiteY21" fmla="*/ 654247 h 1128189"/>
                <a:gd name="connsiteX22" fmla="*/ 365760 w 3804419"/>
                <a:gd name="connsiteY22" fmla="*/ 757278 h 1128189"/>
                <a:gd name="connsiteX23" fmla="*/ 440457 w 3804419"/>
                <a:gd name="connsiteY23" fmla="*/ 757278 h 1128189"/>
                <a:gd name="connsiteX24" fmla="*/ 440457 w 3804419"/>
                <a:gd name="connsiteY24" fmla="*/ 813945 h 1128189"/>
                <a:gd name="connsiteX25" fmla="*/ 831975 w 3804419"/>
                <a:gd name="connsiteY25" fmla="*/ 813945 h 1128189"/>
                <a:gd name="connsiteX26" fmla="*/ 831975 w 3804419"/>
                <a:gd name="connsiteY26" fmla="*/ 873188 h 1128189"/>
                <a:gd name="connsiteX27" fmla="*/ 927279 w 3804419"/>
                <a:gd name="connsiteY27" fmla="*/ 873188 h 1128189"/>
                <a:gd name="connsiteX28" fmla="*/ 927279 w 3804419"/>
                <a:gd name="connsiteY28" fmla="*/ 919552 h 1128189"/>
                <a:gd name="connsiteX29" fmla="*/ 1406373 w 3804419"/>
                <a:gd name="connsiteY29" fmla="*/ 919552 h 1128189"/>
                <a:gd name="connsiteX30" fmla="*/ 1406373 w 3804419"/>
                <a:gd name="connsiteY30" fmla="*/ 976219 h 1128189"/>
                <a:gd name="connsiteX31" fmla="*/ 1700011 w 3804419"/>
                <a:gd name="connsiteY31" fmla="*/ 976219 h 1128189"/>
                <a:gd name="connsiteX32" fmla="*/ 1700011 w 3804419"/>
                <a:gd name="connsiteY32" fmla="*/ 1025158 h 1128189"/>
                <a:gd name="connsiteX33" fmla="*/ 1712890 w 3804419"/>
                <a:gd name="connsiteY33" fmla="*/ 1025158 h 1128189"/>
                <a:gd name="connsiteX34" fmla="*/ 1712890 w 3804419"/>
                <a:gd name="connsiteY34" fmla="*/ 1079250 h 1128189"/>
                <a:gd name="connsiteX35" fmla="*/ 1733496 w 3804419"/>
                <a:gd name="connsiteY35" fmla="*/ 1079250 h 1128189"/>
                <a:gd name="connsiteX36" fmla="*/ 1733496 w 3804419"/>
                <a:gd name="connsiteY36" fmla="*/ 1128189 h 1128189"/>
                <a:gd name="connsiteX37" fmla="*/ 3804419 w 3804419"/>
                <a:gd name="connsiteY37" fmla="*/ 1128189 h 112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804419" h="1128189">
                  <a:moveTo>
                    <a:pt x="0" y="0"/>
                  </a:moveTo>
                  <a:lnTo>
                    <a:pt x="110758" y="0"/>
                  </a:lnTo>
                  <a:lnTo>
                    <a:pt x="110758" y="69546"/>
                  </a:lnTo>
                  <a:lnTo>
                    <a:pt x="149395" y="69546"/>
                  </a:lnTo>
                  <a:lnTo>
                    <a:pt x="149395" y="128789"/>
                  </a:lnTo>
                  <a:lnTo>
                    <a:pt x="164849" y="128789"/>
                  </a:lnTo>
                  <a:lnTo>
                    <a:pt x="164849" y="180304"/>
                  </a:lnTo>
                  <a:lnTo>
                    <a:pt x="239547" y="180304"/>
                  </a:lnTo>
                  <a:lnTo>
                    <a:pt x="239547" y="275608"/>
                  </a:lnTo>
                  <a:lnTo>
                    <a:pt x="255001" y="275608"/>
                  </a:lnTo>
                  <a:lnTo>
                    <a:pt x="255001" y="340002"/>
                  </a:lnTo>
                  <a:lnTo>
                    <a:pt x="260153" y="340002"/>
                  </a:lnTo>
                  <a:lnTo>
                    <a:pt x="260153" y="386366"/>
                  </a:lnTo>
                  <a:lnTo>
                    <a:pt x="270456" y="386366"/>
                  </a:lnTo>
                  <a:lnTo>
                    <a:pt x="270456" y="445609"/>
                  </a:lnTo>
                  <a:lnTo>
                    <a:pt x="288487" y="445609"/>
                  </a:lnTo>
                  <a:lnTo>
                    <a:pt x="288487" y="502276"/>
                  </a:lnTo>
                  <a:lnTo>
                    <a:pt x="298790" y="502276"/>
                  </a:lnTo>
                  <a:lnTo>
                    <a:pt x="298790" y="548640"/>
                  </a:lnTo>
                  <a:lnTo>
                    <a:pt x="347729" y="548640"/>
                  </a:lnTo>
                  <a:lnTo>
                    <a:pt x="347729" y="654247"/>
                  </a:lnTo>
                  <a:lnTo>
                    <a:pt x="365760" y="654247"/>
                  </a:lnTo>
                  <a:lnTo>
                    <a:pt x="365760" y="757278"/>
                  </a:lnTo>
                  <a:lnTo>
                    <a:pt x="440457" y="757278"/>
                  </a:lnTo>
                  <a:lnTo>
                    <a:pt x="440457" y="813945"/>
                  </a:lnTo>
                  <a:lnTo>
                    <a:pt x="831975" y="813945"/>
                  </a:lnTo>
                  <a:lnTo>
                    <a:pt x="831975" y="873188"/>
                  </a:lnTo>
                  <a:lnTo>
                    <a:pt x="927279" y="873188"/>
                  </a:lnTo>
                  <a:lnTo>
                    <a:pt x="927279" y="919552"/>
                  </a:lnTo>
                  <a:lnTo>
                    <a:pt x="1406373" y="919552"/>
                  </a:lnTo>
                  <a:lnTo>
                    <a:pt x="1406373" y="976219"/>
                  </a:lnTo>
                  <a:lnTo>
                    <a:pt x="1700011" y="976219"/>
                  </a:lnTo>
                  <a:lnTo>
                    <a:pt x="1700011" y="1025158"/>
                  </a:lnTo>
                  <a:lnTo>
                    <a:pt x="1712890" y="1025158"/>
                  </a:lnTo>
                  <a:lnTo>
                    <a:pt x="1712890" y="1079250"/>
                  </a:lnTo>
                  <a:lnTo>
                    <a:pt x="1733496" y="1079250"/>
                  </a:lnTo>
                  <a:lnTo>
                    <a:pt x="1733496" y="1128189"/>
                  </a:lnTo>
                  <a:lnTo>
                    <a:pt x="3804419" y="1128189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8833D41-6CFF-4836-8714-EADEEEE71DE7}"/>
                </a:ext>
              </a:extLst>
            </p:cNvPr>
            <p:cNvSpPr/>
            <p:nvPr/>
          </p:nvSpPr>
          <p:spPr>
            <a:xfrm>
              <a:off x="6609438" y="2261530"/>
              <a:ext cx="1730920" cy="1184856"/>
            </a:xfrm>
            <a:custGeom>
              <a:avLst/>
              <a:gdLst>
                <a:gd name="connsiteX0" fmla="*/ 0 w 1730920"/>
                <a:gd name="connsiteY0" fmla="*/ 0 h 1184856"/>
                <a:gd name="connsiteX1" fmla="*/ 157122 w 1730920"/>
                <a:gd name="connsiteY1" fmla="*/ 0 h 1184856"/>
                <a:gd name="connsiteX2" fmla="*/ 157122 w 1730920"/>
                <a:gd name="connsiteY2" fmla="*/ 61819 h 1184856"/>
                <a:gd name="connsiteX3" fmla="*/ 234395 w 1730920"/>
                <a:gd name="connsiteY3" fmla="*/ 61819 h 1184856"/>
                <a:gd name="connsiteX4" fmla="*/ 234395 w 1730920"/>
                <a:gd name="connsiteY4" fmla="*/ 108183 h 1184856"/>
                <a:gd name="connsiteX5" fmla="*/ 244698 w 1730920"/>
                <a:gd name="connsiteY5" fmla="*/ 108183 h 1184856"/>
                <a:gd name="connsiteX6" fmla="*/ 244698 w 1730920"/>
                <a:gd name="connsiteY6" fmla="*/ 157122 h 1184856"/>
                <a:gd name="connsiteX7" fmla="*/ 260153 w 1730920"/>
                <a:gd name="connsiteY7" fmla="*/ 157122 h 1184856"/>
                <a:gd name="connsiteX8" fmla="*/ 260153 w 1730920"/>
                <a:gd name="connsiteY8" fmla="*/ 193183 h 1184856"/>
                <a:gd name="connsiteX9" fmla="*/ 280759 w 1730920"/>
                <a:gd name="connsiteY9" fmla="*/ 193183 h 1184856"/>
                <a:gd name="connsiteX10" fmla="*/ 280759 w 1730920"/>
                <a:gd name="connsiteY10" fmla="*/ 244699 h 1184856"/>
                <a:gd name="connsiteX11" fmla="*/ 316820 w 1730920"/>
                <a:gd name="connsiteY11" fmla="*/ 244699 h 1184856"/>
                <a:gd name="connsiteX12" fmla="*/ 316820 w 1730920"/>
                <a:gd name="connsiteY12" fmla="*/ 332275 h 1184856"/>
                <a:gd name="connsiteX13" fmla="*/ 340002 w 1730920"/>
                <a:gd name="connsiteY13" fmla="*/ 332275 h 1184856"/>
                <a:gd name="connsiteX14" fmla="*/ 340002 w 1730920"/>
                <a:gd name="connsiteY14" fmla="*/ 378639 h 1184856"/>
                <a:gd name="connsiteX15" fmla="*/ 404396 w 1730920"/>
                <a:gd name="connsiteY15" fmla="*/ 378639 h 1184856"/>
                <a:gd name="connsiteX16" fmla="*/ 404396 w 1730920"/>
                <a:gd name="connsiteY16" fmla="*/ 425003 h 1184856"/>
                <a:gd name="connsiteX17" fmla="*/ 414699 w 1730920"/>
                <a:gd name="connsiteY17" fmla="*/ 425003 h 1184856"/>
                <a:gd name="connsiteX18" fmla="*/ 414699 w 1730920"/>
                <a:gd name="connsiteY18" fmla="*/ 507428 h 1184856"/>
                <a:gd name="connsiteX19" fmla="*/ 425003 w 1730920"/>
                <a:gd name="connsiteY19" fmla="*/ 507428 h 1184856"/>
                <a:gd name="connsiteX20" fmla="*/ 425003 w 1730920"/>
                <a:gd name="connsiteY20" fmla="*/ 561519 h 1184856"/>
                <a:gd name="connsiteX21" fmla="*/ 440457 w 1730920"/>
                <a:gd name="connsiteY21" fmla="*/ 561519 h 1184856"/>
                <a:gd name="connsiteX22" fmla="*/ 440457 w 1730920"/>
                <a:gd name="connsiteY22" fmla="*/ 788187 h 1184856"/>
                <a:gd name="connsiteX23" fmla="*/ 466215 w 1730920"/>
                <a:gd name="connsiteY23" fmla="*/ 788187 h 1184856"/>
                <a:gd name="connsiteX24" fmla="*/ 466215 w 1730920"/>
                <a:gd name="connsiteY24" fmla="*/ 826824 h 1184856"/>
                <a:gd name="connsiteX25" fmla="*/ 556367 w 1730920"/>
                <a:gd name="connsiteY25" fmla="*/ 826824 h 1184856"/>
                <a:gd name="connsiteX26" fmla="*/ 556367 w 1730920"/>
                <a:gd name="connsiteY26" fmla="*/ 873188 h 1184856"/>
                <a:gd name="connsiteX27" fmla="*/ 690307 w 1730920"/>
                <a:gd name="connsiteY27" fmla="*/ 873188 h 1184856"/>
                <a:gd name="connsiteX28" fmla="*/ 690307 w 1730920"/>
                <a:gd name="connsiteY28" fmla="*/ 922127 h 1184856"/>
                <a:gd name="connsiteX29" fmla="*/ 795914 w 1730920"/>
                <a:gd name="connsiteY29" fmla="*/ 922127 h 1184856"/>
                <a:gd name="connsiteX30" fmla="*/ 795914 w 1730920"/>
                <a:gd name="connsiteY30" fmla="*/ 960764 h 1184856"/>
                <a:gd name="connsiteX31" fmla="*/ 842278 w 1730920"/>
                <a:gd name="connsiteY31" fmla="*/ 960764 h 1184856"/>
                <a:gd name="connsiteX32" fmla="*/ 842278 w 1730920"/>
                <a:gd name="connsiteY32" fmla="*/ 1007128 h 1184856"/>
                <a:gd name="connsiteX33" fmla="*/ 860308 w 1730920"/>
                <a:gd name="connsiteY33" fmla="*/ 1007128 h 1184856"/>
                <a:gd name="connsiteX34" fmla="*/ 860308 w 1730920"/>
                <a:gd name="connsiteY34" fmla="*/ 1053492 h 1184856"/>
                <a:gd name="connsiteX35" fmla="*/ 880915 w 1730920"/>
                <a:gd name="connsiteY35" fmla="*/ 1053492 h 1184856"/>
                <a:gd name="connsiteX36" fmla="*/ 880915 w 1730920"/>
                <a:gd name="connsiteY36" fmla="*/ 1099856 h 1184856"/>
                <a:gd name="connsiteX37" fmla="*/ 1264705 w 1730920"/>
                <a:gd name="connsiteY37" fmla="*/ 1099856 h 1184856"/>
                <a:gd name="connsiteX38" fmla="*/ 1264705 w 1730920"/>
                <a:gd name="connsiteY38" fmla="*/ 1143644 h 1184856"/>
                <a:gd name="connsiteX39" fmla="*/ 1730920 w 1730920"/>
                <a:gd name="connsiteY39" fmla="*/ 1143644 h 1184856"/>
                <a:gd name="connsiteX40" fmla="*/ 1730920 w 1730920"/>
                <a:gd name="connsiteY40" fmla="*/ 1184856 h 118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0920" h="1184856">
                  <a:moveTo>
                    <a:pt x="0" y="0"/>
                  </a:moveTo>
                  <a:lnTo>
                    <a:pt x="157122" y="0"/>
                  </a:lnTo>
                  <a:lnTo>
                    <a:pt x="157122" y="61819"/>
                  </a:lnTo>
                  <a:lnTo>
                    <a:pt x="234395" y="61819"/>
                  </a:lnTo>
                  <a:lnTo>
                    <a:pt x="234395" y="108183"/>
                  </a:lnTo>
                  <a:lnTo>
                    <a:pt x="244698" y="108183"/>
                  </a:lnTo>
                  <a:lnTo>
                    <a:pt x="244698" y="157122"/>
                  </a:lnTo>
                  <a:lnTo>
                    <a:pt x="260153" y="157122"/>
                  </a:lnTo>
                  <a:lnTo>
                    <a:pt x="260153" y="193183"/>
                  </a:lnTo>
                  <a:lnTo>
                    <a:pt x="280759" y="193183"/>
                  </a:lnTo>
                  <a:lnTo>
                    <a:pt x="280759" y="244699"/>
                  </a:lnTo>
                  <a:lnTo>
                    <a:pt x="316820" y="244699"/>
                  </a:lnTo>
                  <a:lnTo>
                    <a:pt x="316820" y="332275"/>
                  </a:lnTo>
                  <a:lnTo>
                    <a:pt x="340002" y="332275"/>
                  </a:lnTo>
                  <a:lnTo>
                    <a:pt x="340002" y="378639"/>
                  </a:lnTo>
                  <a:lnTo>
                    <a:pt x="404396" y="378639"/>
                  </a:lnTo>
                  <a:lnTo>
                    <a:pt x="404396" y="425003"/>
                  </a:lnTo>
                  <a:lnTo>
                    <a:pt x="414699" y="425003"/>
                  </a:lnTo>
                  <a:lnTo>
                    <a:pt x="414699" y="507428"/>
                  </a:lnTo>
                  <a:lnTo>
                    <a:pt x="425003" y="507428"/>
                  </a:lnTo>
                  <a:lnTo>
                    <a:pt x="425003" y="561519"/>
                  </a:lnTo>
                  <a:lnTo>
                    <a:pt x="440457" y="561519"/>
                  </a:lnTo>
                  <a:lnTo>
                    <a:pt x="440457" y="788187"/>
                  </a:lnTo>
                  <a:lnTo>
                    <a:pt x="466215" y="788187"/>
                  </a:lnTo>
                  <a:lnTo>
                    <a:pt x="466215" y="826824"/>
                  </a:lnTo>
                  <a:lnTo>
                    <a:pt x="556367" y="826824"/>
                  </a:lnTo>
                  <a:lnTo>
                    <a:pt x="556367" y="873188"/>
                  </a:lnTo>
                  <a:lnTo>
                    <a:pt x="690307" y="873188"/>
                  </a:lnTo>
                  <a:lnTo>
                    <a:pt x="690307" y="922127"/>
                  </a:lnTo>
                  <a:lnTo>
                    <a:pt x="795914" y="922127"/>
                  </a:lnTo>
                  <a:lnTo>
                    <a:pt x="795914" y="960764"/>
                  </a:lnTo>
                  <a:lnTo>
                    <a:pt x="842278" y="960764"/>
                  </a:lnTo>
                  <a:lnTo>
                    <a:pt x="842278" y="1007128"/>
                  </a:lnTo>
                  <a:lnTo>
                    <a:pt x="860308" y="1007128"/>
                  </a:lnTo>
                  <a:lnTo>
                    <a:pt x="860308" y="1053492"/>
                  </a:lnTo>
                  <a:lnTo>
                    <a:pt x="880915" y="1053492"/>
                  </a:lnTo>
                  <a:lnTo>
                    <a:pt x="880915" y="1099856"/>
                  </a:lnTo>
                  <a:lnTo>
                    <a:pt x="1264705" y="1099856"/>
                  </a:lnTo>
                  <a:lnTo>
                    <a:pt x="1264705" y="1143644"/>
                  </a:lnTo>
                  <a:lnTo>
                    <a:pt x="1730920" y="1143644"/>
                  </a:lnTo>
                  <a:lnTo>
                    <a:pt x="1730920" y="1184856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04" name="object 12">
            <a:extLst>
              <a:ext uri="{FF2B5EF4-FFF2-40B4-BE49-F238E27FC236}">
                <a16:creationId xmlns:a16="http://schemas.microsoft.com/office/drawing/2014/main" id="{3565988C-25DB-402F-B362-4A4C6DF8A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68236"/>
              </p:ext>
            </p:extLst>
          </p:nvPr>
        </p:nvGraphicFramePr>
        <p:xfrm>
          <a:off x="6096000" y="5167122"/>
          <a:ext cx="5619752" cy="5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724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965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724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965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569">
                <a:tc gridSpan="6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/>
                        <a:t>No. at risk</a:t>
                      </a:r>
                      <a:endParaRPr lang="de-DE" sz="1200"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CPS ≥1</a:t>
                      </a:r>
                    </a:p>
                  </a:txBody>
                  <a:tcPr marL="0" marR="0" marT="3600" marB="36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22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200" spc="-5">
                          <a:solidFill>
                            <a:schemeClr val="bg1"/>
                          </a:solidFill>
                        </a:rPr>
                        <a:t>CPS &lt;1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27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2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0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0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6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Clinical utility of vCPS and CPS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4" y="6375400"/>
            <a:ext cx="8422196" cy="365125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CI: Confidence interval. CPS: Combined positive score. PFS. Progression-free survival. PPV: Positive predictive value.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vCPS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: Visually‑estimated combined positive score.. HR: hazard ratio. PFS: progression-free survival. OS: overall survival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presented at ESMO 2020.</a:t>
            </a:r>
            <a:endParaRPr lang="en-GB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F23C5-9824-4341-BF04-A8EA8AB7CDB9}"/>
              </a:ext>
            </a:extLst>
          </p:cNvPr>
          <p:cNvSpPr txBox="1"/>
          <p:nvPr/>
        </p:nvSpPr>
        <p:spPr>
          <a:xfrm>
            <a:off x="454807" y="1594756"/>
            <a:ext cx="10670066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 marL="228600" marR="0" lvl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A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latin typeface="Arial" panose="020B0604020202020204"/>
              </a:rPr>
              <a:t>More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favourable PFS and OS were seen in patients with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vCPS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≥5%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tumors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(PFS HR=0.497, OS HR=0.529) and CPS ≥1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tumors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(PFS HR=0.880, OS HR=0.665)</a:t>
            </a:r>
            <a:endParaRPr lang="en-GB">
              <a:ea typeface="+mn-ea"/>
              <a:cs typeface="+mn-cs"/>
            </a:endParaRPr>
          </a:p>
        </p:txBody>
      </p:sp>
      <p:graphicFrame>
        <p:nvGraphicFramePr>
          <p:cNvPr id="104" name="object 12">
            <a:extLst>
              <a:ext uri="{FF2B5EF4-FFF2-40B4-BE49-F238E27FC236}">
                <a16:creationId xmlns:a16="http://schemas.microsoft.com/office/drawing/2014/main" id="{3565988C-25DB-402F-B362-4A4C6DF8A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65220"/>
              </p:ext>
            </p:extLst>
          </p:nvPr>
        </p:nvGraphicFramePr>
        <p:xfrm>
          <a:off x="6255750" y="5165880"/>
          <a:ext cx="5433271" cy="59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2399802472"/>
                    </a:ext>
                  </a:extLst>
                </a:gridCol>
              </a:tblGrid>
              <a:tr h="176276">
                <a:tc gridSpan="7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/>
                        <a:t>No. at risk</a:t>
                      </a:r>
                      <a:endParaRPr lang="de-DE" sz="1200">
                        <a:latin typeface="+mn-lt"/>
                        <a:cs typeface="Trebuchet MS"/>
                      </a:endParaRPr>
                    </a:p>
                  </a:txBody>
                  <a:tcPr marL="0" marR="0" marT="27940" marB="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>
                        <a:latin typeface="+mn-lt"/>
                        <a:cs typeface="Trebuchet MS"/>
                      </a:endParaRPr>
                    </a:p>
                  </a:txBody>
                  <a:tcPr marL="0" marR="0" marT="27940" marB="0" anchor="ctr"/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5960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CPS ≥1</a:t>
                      </a:r>
                    </a:p>
                  </a:txBody>
                  <a:tcPr marL="0" marR="0" marT="3600" marB="36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22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200" spc="-5">
                          <a:solidFill>
                            <a:schemeClr val="bg1"/>
                          </a:solidFill>
                        </a:rPr>
                        <a:t>CPS &lt;1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27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15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6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2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kumimoji="0" lang="de-DE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rebuchet MS"/>
                        </a:rPr>
                        <a:t>0</a:t>
                      </a: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87AE9E2B-86AC-44AB-9CC4-C68F3806E55D}"/>
              </a:ext>
            </a:extLst>
          </p:cNvPr>
          <p:cNvGrpSpPr/>
          <p:nvPr/>
        </p:nvGrpSpPr>
        <p:grpSpPr>
          <a:xfrm>
            <a:off x="6472150" y="2293796"/>
            <a:ext cx="5004000" cy="2963925"/>
            <a:chOff x="5997311" y="4068115"/>
            <a:chExt cx="5073371" cy="189288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24632C8-444F-4EC8-BF41-F2DCEE27F32D}"/>
                </a:ext>
              </a:extLst>
            </p:cNvPr>
            <p:cNvGrpSpPr/>
            <p:nvPr/>
          </p:nvGrpSpPr>
          <p:grpSpPr>
            <a:xfrm>
              <a:off x="5997311" y="4068115"/>
              <a:ext cx="5073371" cy="1892884"/>
              <a:chOff x="316091" y="2030211"/>
              <a:chExt cx="6356672" cy="1892884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5832DB8-4F9C-48B9-B56A-AAD923C808B0}"/>
                  </a:ext>
                </a:extLst>
              </p:cNvPr>
              <p:cNvGrpSpPr/>
              <p:nvPr/>
            </p:nvGrpSpPr>
            <p:grpSpPr>
              <a:xfrm>
                <a:off x="1125415" y="3516923"/>
                <a:ext cx="5487971" cy="43200"/>
                <a:chOff x="1125415" y="3516923"/>
                <a:chExt cx="5487971" cy="43200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59A19E1E-06FB-4F9A-910F-A594AF8BF4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5415" y="3516923"/>
                  <a:ext cx="54879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0E203C6E-9432-4C2F-B91C-850A50D51914}"/>
                    </a:ext>
                  </a:extLst>
                </p:cNvPr>
                <p:cNvCxnSpPr/>
                <p:nvPr/>
              </p:nvCxnSpPr>
              <p:spPr>
                <a:xfrm>
                  <a:off x="1127021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C6D4C390-F8EF-4B5E-8BE0-72AC62BBA0A2}"/>
                    </a:ext>
                  </a:extLst>
                </p:cNvPr>
                <p:cNvCxnSpPr/>
                <p:nvPr/>
              </p:nvCxnSpPr>
              <p:spPr>
                <a:xfrm>
                  <a:off x="2172273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5DBFC2C-76A4-4BB9-A40B-DAFCDF7A85D8}"/>
                    </a:ext>
                  </a:extLst>
                </p:cNvPr>
                <p:cNvCxnSpPr/>
                <p:nvPr/>
              </p:nvCxnSpPr>
              <p:spPr>
                <a:xfrm>
                  <a:off x="3222143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47989FD9-7F21-4F8D-9454-18014CA82A60}"/>
                    </a:ext>
                  </a:extLst>
                </p:cNvPr>
                <p:cNvCxnSpPr/>
                <p:nvPr/>
              </p:nvCxnSpPr>
              <p:spPr>
                <a:xfrm>
                  <a:off x="4261237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EDD20963-78BC-4BC9-9BE9-88713F0259DD}"/>
                    </a:ext>
                  </a:extLst>
                </p:cNvPr>
                <p:cNvCxnSpPr/>
                <p:nvPr/>
              </p:nvCxnSpPr>
              <p:spPr>
                <a:xfrm>
                  <a:off x="5306488" y="3516923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19CF88F-6F2B-4923-9690-29C69A30D215}"/>
                  </a:ext>
                </a:extLst>
              </p:cNvPr>
              <p:cNvGrpSpPr/>
              <p:nvPr/>
            </p:nvGrpSpPr>
            <p:grpSpPr>
              <a:xfrm>
                <a:off x="1082215" y="2341266"/>
                <a:ext cx="43200" cy="1177243"/>
                <a:chOff x="1082215" y="2341266"/>
                <a:chExt cx="43200" cy="1177243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FD334BD4-11C1-4709-B22C-9C65C2FE161D}"/>
                    </a:ext>
                  </a:extLst>
                </p:cNvPr>
                <p:cNvCxnSpPr/>
                <p:nvPr/>
              </p:nvCxnSpPr>
              <p:spPr>
                <a:xfrm>
                  <a:off x="1125415" y="2341266"/>
                  <a:ext cx="0" cy="11756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1CB792C2-14FB-4B77-BC9E-C60381DE1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3496909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5FF9C8DD-CE48-4DE0-9471-04BEFFCE0D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3202882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15625DF-7628-475D-B228-0A2D0C65B1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2907317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1EA5771-B218-4B48-8FCC-000FF6BD9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2616369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715BBF6A-C421-4ADD-82B4-E4B44F7CC0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03815" y="2322340"/>
                  <a:ext cx="0" cy="43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7735C39-F0FC-447D-B2AA-025F3AF2E633}"/>
                  </a:ext>
                </a:extLst>
              </p:cNvPr>
              <p:cNvSpPr txBox="1"/>
              <p:nvPr/>
            </p:nvSpPr>
            <p:spPr>
              <a:xfrm>
                <a:off x="992209" y="3515338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0</a:t>
                </a:r>
                <a:endParaRPr lang="en-GB" sz="120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E118DC7-C740-490A-8C32-D6A4085345FB}"/>
                  </a:ext>
                </a:extLst>
              </p:cNvPr>
              <p:cNvSpPr txBox="1"/>
              <p:nvPr/>
            </p:nvSpPr>
            <p:spPr>
              <a:xfrm>
                <a:off x="2042078" y="351533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5</a:t>
                </a:r>
                <a:endParaRPr lang="en-GB" sz="120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569671E-AAA8-439D-ADA7-142A4EF1112A}"/>
                  </a:ext>
                </a:extLst>
              </p:cNvPr>
              <p:cNvSpPr txBox="1"/>
              <p:nvPr/>
            </p:nvSpPr>
            <p:spPr>
              <a:xfrm>
                <a:off x="3044817" y="351533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10</a:t>
                </a:r>
                <a:endParaRPr lang="en-GB" sz="1200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97745ED-A5C2-4774-82AD-8071AA74B50B}"/>
                  </a:ext>
                </a:extLst>
              </p:cNvPr>
              <p:cNvSpPr txBox="1"/>
              <p:nvPr/>
            </p:nvSpPr>
            <p:spPr>
              <a:xfrm>
                <a:off x="4082520" y="351533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15</a:t>
                </a:r>
                <a:endParaRPr lang="en-GB" sz="120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12EC387-3D34-4CFC-BBD4-52BE096267D9}"/>
                  </a:ext>
                </a:extLst>
              </p:cNvPr>
              <p:cNvSpPr txBox="1"/>
              <p:nvPr/>
            </p:nvSpPr>
            <p:spPr>
              <a:xfrm>
                <a:off x="5133191" y="351533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20</a:t>
                </a:r>
                <a:endParaRPr lang="en-GB" sz="120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0C3EBF4-9916-41E7-8900-232A2A2DBA86}"/>
                  </a:ext>
                </a:extLst>
              </p:cNvPr>
              <p:cNvSpPr txBox="1"/>
              <p:nvPr/>
            </p:nvSpPr>
            <p:spPr>
              <a:xfrm>
                <a:off x="864907" y="3423919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0</a:t>
                </a:r>
                <a:endParaRPr lang="en-GB" sz="120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CFC4FD3-9C17-42BF-A1A3-046532AED935}"/>
                  </a:ext>
                </a:extLst>
              </p:cNvPr>
              <p:cNvSpPr txBox="1"/>
              <p:nvPr/>
            </p:nvSpPr>
            <p:spPr>
              <a:xfrm>
                <a:off x="779948" y="3134712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25</a:t>
                </a:r>
                <a:endParaRPr lang="en-GB" sz="1200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4AB1CB1-DA18-43F2-8CA3-48533E5308AB}"/>
                  </a:ext>
                </a:extLst>
              </p:cNvPr>
              <p:cNvSpPr txBox="1"/>
              <p:nvPr/>
            </p:nvSpPr>
            <p:spPr>
              <a:xfrm>
                <a:off x="779948" y="2838925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50</a:t>
                </a:r>
                <a:endParaRPr lang="en-GB" sz="12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856D1D1-79AF-469C-88DE-1E213DA9D1D5}"/>
                  </a:ext>
                </a:extLst>
              </p:cNvPr>
              <p:cNvSpPr txBox="1"/>
              <p:nvPr/>
            </p:nvSpPr>
            <p:spPr>
              <a:xfrm>
                <a:off x="779948" y="254577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75</a:t>
                </a:r>
                <a:endParaRPr lang="en-GB" sz="120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E64E0E9-F639-4581-9459-7CBA6E3E870F}"/>
                  </a:ext>
                </a:extLst>
              </p:cNvPr>
              <p:cNvSpPr txBox="1"/>
              <p:nvPr/>
            </p:nvSpPr>
            <p:spPr>
              <a:xfrm>
                <a:off x="694988" y="224631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/>
                  <a:t>100</a:t>
                </a:r>
                <a:endParaRPr lang="en-GB" sz="120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F26198A-4D5D-41D9-8A16-2A9BDCCF5ADB}"/>
                  </a:ext>
                </a:extLst>
              </p:cNvPr>
              <p:cNvSpPr txBox="1"/>
              <p:nvPr/>
            </p:nvSpPr>
            <p:spPr>
              <a:xfrm>
                <a:off x="3168248" y="3646096"/>
                <a:ext cx="11696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Time (</a:t>
                </a:r>
                <a:r>
                  <a:rPr lang="de-DE" sz="1200" err="1"/>
                  <a:t>months</a:t>
                </a:r>
                <a:r>
                  <a:rPr lang="de-DE" sz="1200"/>
                  <a:t>)</a:t>
                </a:r>
                <a:endParaRPr lang="en-GB" sz="120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B2D9CFA-6583-423D-B911-E0C29F2C5503}"/>
                  </a:ext>
                </a:extLst>
              </p:cNvPr>
              <p:cNvSpPr txBox="1"/>
              <p:nvPr/>
            </p:nvSpPr>
            <p:spPr>
              <a:xfrm rot="16200000">
                <a:off x="144818" y="2757552"/>
                <a:ext cx="689612" cy="347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OS (%)</a:t>
                </a:r>
                <a:endParaRPr lang="en-GB" sz="120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174BF0E-FB34-4A8A-A489-0C6D7AB23F3C}"/>
                  </a:ext>
                </a:extLst>
              </p:cNvPr>
              <p:cNvSpPr txBox="1"/>
              <p:nvPr/>
            </p:nvSpPr>
            <p:spPr>
              <a:xfrm>
                <a:off x="980071" y="2030211"/>
                <a:ext cx="18823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b="1"/>
                  <a:t>OS </a:t>
                </a:r>
                <a:r>
                  <a:rPr lang="de-DE" sz="1200" b="1" err="1"/>
                  <a:t>by</a:t>
                </a:r>
                <a:r>
                  <a:rPr lang="de-DE" sz="1200" b="1"/>
                  <a:t> CPS Status</a:t>
                </a:r>
                <a:endParaRPr lang="en-GB" sz="1200" b="1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B1F486E-3EAF-4A2C-9B64-49C394561128}"/>
                  </a:ext>
                </a:extLst>
              </p:cNvPr>
              <p:cNvGrpSpPr/>
              <p:nvPr/>
            </p:nvGrpSpPr>
            <p:grpSpPr>
              <a:xfrm>
                <a:off x="3507000" y="2037827"/>
                <a:ext cx="3165763" cy="1015663"/>
                <a:chOff x="3507000" y="2037827"/>
                <a:chExt cx="3165763" cy="1015663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ECE160F-7E07-4FF9-B2B4-8572D83528AE}"/>
                    </a:ext>
                  </a:extLst>
                </p:cNvPr>
                <p:cNvSpPr txBox="1"/>
                <p:nvPr/>
              </p:nvSpPr>
              <p:spPr>
                <a:xfrm>
                  <a:off x="3507000" y="2037827"/>
                  <a:ext cx="316576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 b="1"/>
                    <a:t>Median</a:t>
                  </a:r>
                </a:p>
                <a:p>
                  <a:pPr algn="r"/>
                  <a:r>
                    <a:rPr lang="de-DE" sz="1200"/>
                    <a:t>CPS ≥1 5.59 </a:t>
                  </a:r>
                  <a:r>
                    <a:rPr lang="de-DE" sz="1200" err="1"/>
                    <a:t>months</a:t>
                  </a:r>
                  <a:endParaRPr lang="de-DE" sz="1200"/>
                </a:p>
                <a:p>
                  <a:pPr algn="r"/>
                  <a:r>
                    <a:rPr lang="en-GB" sz="1200"/>
                    <a:t>CPS &lt;1 5.65 months</a:t>
                  </a:r>
                </a:p>
                <a:p>
                  <a:pPr algn="r"/>
                  <a:r>
                    <a:rPr lang="en-GB" sz="1200"/>
                    <a:t>HR (95% CI)=0.665 (0.339, 1.259)</a:t>
                  </a:r>
                </a:p>
                <a:p>
                  <a:pPr algn="r"/>
                  <a:r>
                    <a:rPr lang="en-GB" sz="1200"/>
                    <a:t>Log rank P=0.216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4AC9A71-C573-43D4-B448-E8D23EDD7C14}"/>
                    </a:ext>
                  </a:extLst>
                </p:cNvPr>
                <p:cNvCxnSpPr/>
                <p:nvPr/>
              </p:nvCxnSpPr>
              <p:spPr>
                <a:xfrm>
                  <a:off x="4490587" y="2241274"/>
                  <a:ext cx="129002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876D0D5C-E998-46D8-A565-D224DCE0E465}"/>
                    </a:ext>
                  </a:extLst>
                </p:cNvPr>
                <p:cNvCxnSpPr/>
                <p:nvPr/>
              </p:nvCxnSpPr>
              <p:spPr>
                <a:xfrm>
                  <a:off x="4490587" y="2358587"/>
                  <a:ext cx="129002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8E71E9D-5DE9-4482-A21F-4830BFC98F1A}"/>
                  </a:ext>
                </a:extLst>
              </p:cNvPr>
              <p:cNvSpPr txBox="1"/>
              <p:nvPr/>
            </p:nvSpPr>
            <p:spPr>
              <a:xfrm>
                <a:off x="330785" y="2048460"/>
                <a:ext cx="231457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/>
                <a:endParaRPr lang="de-DE" sz="1200" b="1">
                  <a:cs typeface="Arial"/>
                </a:endParaRP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649FDD4-22C0-4EDC-99F5-27E5B94C8055}"/>
                </a:ext>
              </a:extLst>
            </p:cNvPr>
            <p:cNvSpPr txBox="1"/>
            <p:nvPr/>
          </p:nvSpPr>
          <p:spPr>
            <a:xfrm>
              <a:off x="10645288" y="55558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25</a:t>
              </a:r>
              <a:endParaRPr lang="en-GB" sz="12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216FC2-1014-43D3-8A06-6F15C7D8B5D0}"/>
                </a:ext>
              </a:extLst>
            </p:cNvPr>
            <p:cNvCxnSpPr/>
            <p:nvPr/>
          </p:nvCxnSpPr>
          <p:spPr>
            <a:xfrm>
              <a:off x="10822580" y="5560518"/>
              <a:ext cx="0" cy="43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78EB0D-1DB2-47E5-A751-C93FC2058E79}"/>
                </a:ext>
              </a:extLst>
            </p:cNvPr>
            <p:cNvSpPr/>
            <p:nvPr/>
          </p:nvSpPr>
          <p:spPr>
            <a:xfrm>
              <a:off x="6639339" y="4378518"/>
              <a:ext cx="4245997" cy="1176793"/>
            </a:xfrm>
            <a:custGeom>
              <a:avLst/>
              <a:gdLst>
                <a:gd name="connsiteX0" fmla="*/ 0 w 4245997"/>
                <a:gd name="connsiteY0" fmla="*/ 0 h 1176793"/>
                <a:gd name="connsiteX1" fmla="*/ 201433 w 4245997"/>
                <a:gd name="connsiteY1" fmla="*/ 0 h 1176793"/>
                <a:gd name="connsiteX2" fmla="*/ 201433 w 4245997"/>
                <a:gd name="connsiteY2" fmla="*/ 53009 h 1176793"/>
                <a:gd name="connsiteX3" fmla="*/ 222637 w 4245997"/>
                <a:gd name="connsiteY3" fmla="*/ 53009 h 1176793"/>
                <a:gd name="connsiteX4" fmla="*/ 222637 w 4245997"/>
                <a:gd name="connsiteY4" fmla="*/ 106018 h 1176793"/>
                <a:gd name="connsiteX5" fmla="*/ 230588 w 4245997"/>
                <a:gd name="connsiteY5" fmla="*/ 106018 h 1176793"/>
                <a:gd name="connsiteX6" fmla="*/ 230588 w 4245997"/>
                <a:gd name="connsiteY6" fmla="*/ 169628 h 1176793"/>
                <a:gd name="connsiteX7" fmla="*/ 278296 w 4245997"/>
                <a:gd name="connsiteY7" fmla="*/ 169628 h 1176793"/>
                <a:gd name="connsiteX8" fmla="*/ 278296 w 4245997"/>
                <a:gd name="connsiteY8" fmla="*/ 225287 h 1176793"/>
                <a:gd name="connsiteX9" fmla="*/ 302150 w 4245997"/>
                <a:gd name="connsiteY9" fmla="*/ 225287 h 1176793"/>
                <a:gd name="connsiteX10" fmla="*/ 302150 w 4245997"/>
                <a:gd name="connsiteY10" fmla="*/ 286247 h 1176793"/>
                <a:gd name="connsiteX11" fmla="*/ 490331 w 4245997"/>
                <a:gd name="connsiteY11" fmla="*/ 286247 h 1176793"/>
                <a:gd name="connsiteX12" fmla="*/ 490331 w 4245997"/>
                <a:gd name="connsiteY12" fmla="*/ 344557 h 1176793"/>
                <a:gd name="connsiteX13" fmla="*/ 622852 w 4245997"/>
                <a:gd name="connsiteY13" fmla="*/ 344557 h 1176793"/>
                <a:gd name="connsiteX14" fmla="*/ 622852 w 4245997"/>
                <a:gd name="connsiteY14" fmla="*/ 405517 h 1176793"/>
                <a:gd name="connsiteX15" fmla="*/ 683812 w 4245997"/>
                <a:gd name="connsiteY15" fmla="*/ 405517 h 1176793"/>
                <a:gd name="connsiteX16" fmla="*/ 683812 w 4245997"/>
                <a:gd name="connsiteY16" fmla="*/ 466477 h 1176793"/>
                <a:gd name="connsiteX17" fmla="*/ 702365 w 4245997"/>
                <a:gd name="connsiteY17" fmla="*/ 466477 h 1176793"/>
                <a:gd name="connsiteX18" fmla="*/ 702365 w 4245997"/>
                <a:gd name="connsiteY18" fmla="*/ 522136 h 1176793"/>
                <a:gd name="connsiteX19" fmla="*/ 885245 w 4245997"/>
                <a:gd name="connsiteY19" fmla="*/ 522136 h 1176793"/>
                <a:gd name="connsiteX20" fmla="*/ 885245 w 4245997"/>
                <a:gd name="connsiteY20" fmla="*/ 577795 h 1176793"/>
                <a:gd name="connsiteX21" fmla="*/ 935604 w 4245997"/>
                <a:gd name="connsiteY21" fmla="*/ 577795 h 1176793"/>
                <a:gd name="connsiteX22" fmla="*/ 935604 w 4245997"/>
                <a:gd name="connsiteY22" fmla="*/ 636105 h 1176793"/>
                <a:gd name="connsiteX23" fmla="*/ 1126435 w 4245997"/>
                <a:gd name="connsiteY23" fmla="*/ 636105 h 1176793"/>
                <a:gd name="connsiteX24" fmla="*/ 1126435 w 4245997"/>
                <a:gd name="connsiteY24" fmla="*/ 702365 h 1176793"/>
                <a:gd name="connsiteX25" fmla="*/ 1529301 w 4245997"/>
                <a:gd name="connsiteY25" fmla="*/ 702365 h 1176793"/>
                <a:gd name="connsiteX26" fmla="*/ 1529301 w 4245997"/>
                <a:gd name="connsiteY26" fmla="*/ 760675 h 1176793"/>
                <a:gd name="connsiteX27" fmla="*/ 1661823 w 4245997"/>
                <a:gd name="connsiteY27" fmla="*/ 760675 h 1176793"/>
                <a:gd name="connsiteX28" fmla="*/ 1661823 w 4245997"/>
                <a:gd name="connsiteY28" fmla="*/ 816334 h 1176793"/>
                <a:gd name="connsiteX29" fmla="*/ 3214978 w 4245997"/>
                <a:gd name="connsiteY29" fmla="*/ 816334 h 1176793"/>
                <a:gd name="connsiteX30" fmla="*/ 3214978 w 4245997"/>
                <a:gd name="connsiteY30" fmla="*/ 932953 h 1176793"/>
                <a:gd name="connsiteX31" fmla="*/ 4102873 w 4245997"/>
                <a:gd name="connsiteY31" fmla="*/ 932953 h 1176793"/>
                <a:gd name="connsiteX32" fmla="*/ 4102873 w 4245997"/>
                <a:gd name="connsiteY32" fmla="*/ 1052223 h 1176793"/>
                <a:gd name="connsiteX33" fmla="*/ 4245997 w 4245997"/>
                <a:gd name="connsiteY33" fmla="*/ 1052223 h 1176793"/>
                <a:gd name="connsiteX34" fmla="*/ 4245997 w 4245997"/>
                <a:gd name="connsiteY34" fmla="*/ 1176793 h 117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45997" h="1176793">
                  <a:moveTo>
                    <a:pt x="0" y="0"/>
                  </a:moveTo>
                  <a:lnTo>
                    <a:pt x="201433" y="0"/>
                  </a:lnTo>
                  <a:lnTo>
                    <a:pt x="201433" y="53009"/>
                  </a:lnTo>
                  <a:lnTo>
                    <a:pt x="222637" y="53009"/>
                  </a:lnTo>
                  <a:lnTo>
                    <a:pt x="222637" y="106018"/>
                  </a:lnTo>
                  <a:lnTo>
                    <a:pt x="230588" y="106018"/>
                  </a:lnTo>
                  <a:lnTo>
                    <a:pt x="230588" y="169628"/>
                  </a:lnTo>
                  <a:lnTo>
                    <a:pt x="278296" y="169628"/>
                  </a:lnTo>
                  <a:lnTo>
                    <a:pt x="278296" y="225287"/>
                  </a:lnTo>
                  <a:lnTo>
                    <a:pt x="302150" y="225287"/>
                  </a:lnTo>
                  <a:lnTo>
                    <a:pt x="302150" y="286247"/>
                  </a:lnTo>
                  <a:lnTo>
                    <a:pt x="490331" y="286247"/>
                  </a:lnTo>
                  <a:lnTo>
                    <a:pt x="490331" y="344557"/>
                  </a:lnTo>
                  <a:lnTo>
                    <a:pt x="622852" y="344557"/>
                  </a:lnTo>
                  <a:lnTo>
                    <a:pt x="622852" y="405517"/>
                  </a:lnTo>
                  <a:lnTo>
                    <a:pt x="683812" y="405517"/>
                  </a:lnTo>
                  <a:lnTo>
                    <a:pt x="683812" y="466477"/>
                  </a:lnTo>
                  <a:lnTo>
                    <a:pt x="702365" y="466477"/>
                  </a:lnTo>
                  <a:lnTo>
                    <a:pt x="702365" y="522136"/>
                  </a:lnTo>
                  <a:lnTo>
                    <a:pt x="885245" y="522136"/>
                  </a:lnTo>
                  <a:lnTo>
                    <a:pt x="885245" y="577795"/>
                  </a:lnTo>
                  <a:lnTo>
                    <a:pt x="935604" y="577795"/>
                  </a:lnTo>
                  <a:lnTo>
                    <a:pt x="935604" y="636105"/>
                  </a:lnTo>
                  <a:lnTo>
                    <a:pt x="1126435" y="636105"/>
                  </a:lnTo>
                  <a:lnTo>
                    <a:pt x="1126435" y="702365"/>
                  </a:lnTo>
                  <a:lnTo>
                    <a:pt x="1529301" y="702365"/>
                  </a:lnTo>
                  <a:lnTo>
                    <a:pt x="1529301" y="760675"/>
                  </a:lnTo>
                  <a:lnTo>
                    <a:pt x="1661823" y="760675"/>
                  </a:lnTo>
                  <a:lnTo>
                    <a:pt x="1661823" y="816334"/>
                  </a:lnTo>
                  <a:lnTo>
                    <a:pt x="3214978" y="816334"/>
                  </a:lnTo>
                  <a:lnTo>
                    <a:pt x="3214978" y="932953"/>
                  </a:lnTo>
                  <a:lnTo>
                    <a:pt x="4102873" y="932953"/>
                  </a:lnTo>
                  <a:lnTo>
                    <a:pt x="4102873" y="1052223"/>
                  </a:lnTo>
                  <a:lnTo>
                    <a:pt x="4245997" y="1052223"/>
                  </a:lnTo>
                  <a:lnTo>
                    <a:pt x="4245997" y="1176793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B7B796D-F414-4E9A-8FE6-2F1C3406863B}"/>
                </a:ext>
              </a:extLst>
            </p:cNvPr>
            <p:cNvCxnSpPr/>
            <p:nvPr/>
          </p:nvCxnSpPr>
          <p:spPr>
            <a:xfrm>
              <a:off x="9685095" y="5163798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AF50AF8-522F-4013-9466-5D68F3D58222}"/>
                </a:ext>
              </a:extLst>
            </p:cNvPr>
            <p:cNvCxnSpPr/>
            <p:nvPr/>
          </p:nvCxnSpPr>
          <p:spPr>
            <a:xfrm>
              <a:off x="8968162" y="5162477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4A70E37-BE48-4D1C-A6DC-AFC4FE7C0F24}"/>
                </a:ext>
              </a:extLst>
            </p:cNvPr>
            <p:cNvCxnSpPr/>
            <p:nvPr/>
          </p:nvCxnSpPr>
          <p:spPr>
            <a:xfrm>
              <a:off x="9017194" y="5163803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5D3219F-F9B9-428C-8151-7B928AEE7FCD}"/>
                </a:ext>
              </a:extLst>
            </p:cNvPr>
            <p:cNvCxnSpPr/>
            <p:nvPr/>
          </p:nvCxnSpPr>
          <p:spPr>
            <a:xfrm>
              <a:off x="6936628" y="4570110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797FC5B-2900-4084-9CAB-B27E630850DF}"/>
                </a:ext>
              </a:extLst>
            </p:cNvPr>
            <p:cNvCxnSpPr/>
            <p:nvPr/>
          </p:nvCxnSpPr>
          <p:spPr>
            <a:xfrm>
              <a:off x="6842542" y="4404467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C3D0DA8-9656-4344-95E6-A955066C7B11}"/>
                </a:ext>
              </a:extLst>
            </p:cNvPr>
            <p:cNvSpPr/>
            <p:nvPr/>
          </p:nvSpPr>
          <p:spPr>
            <a:xfrm>
              <a:off x="6639339" y="4378518"/>
              <a:ext cx="3607242" cy="1176793"/>
            </a:xfrm>
            <a:custGeom>
              <a:avLst/>
              <a:gdLst>
                <a:gd name="connsiteX0" fmla="*/ 0 w 3607242"/>
                <a:gd name="connsiteY0" fmla="*/ 0 h 1176793"/>
                <a:gd name="connsiteX1" fmla="*/ 257092 w 3607242"/>
                <a:gd name="connsiteY1" fmla="*/ 0 h 1176793"/>
                <a:gd name="connsiteX2" fmla="*/ 257092 w 3607242"/>
                <a:gd name="connsiteY2" fmla="*/ 39757 h 1176793"/>
                <a:gd name="connsiteX3" fmla="*/ 270344 w 3607242"/>
                <a:gd name="connsiteY3" fmla="*/ 39757 h 1176793"/>
                <a:gd name="connsiteX4" fmla="*/ 270344 w 3607242"/>
                <a:gd name="connsiteY4" fmla="*/ 90115 h 1176793"/>
                <a:gd name="connsiteX5" fmla="*/ 280946 w 3607242"/>
                <a:gd name="connsiteY5" fmla="*/ 90115 h 1176793"/>
                <a:gd name="connsiteX6" fmla="*/ 280946 w 3607242"/>
                <a:gd name="connsiteY6" fmla="*/ 132522 h 1176793"/>
                <a:gd name="connsiteX7" fmla="*/ 320703 w 3607242"/>
                <a:gd name="connsiteY7" fmla="*/ 132522 h 1176793"/>
                <a:gd name="connsiteX8" fmla="*/ 320703 w 3607242"/>
                <a:gd name="connsiteY8" fmla="*/ 177579 h 1176793"/>
                <a:gd name="connsiteX9" fmla="*/ 402866 w 3607242"/>
                <a:gd name="connsiteY9" fmla="*/ 177579 h 1176793"/>
                <a:gd name="connsiteX10" fmla="*/ 402866 w 3607242"/>
                <a:gd name="connsiteY10" fmla="*/ 219986 h 1176793"/>
                <a:gd name="connsiteX11" fmla="*/ 442623 w 3607242"/>
                <a:gd name="connsiteY11" fmla="*/ 219986 h 1176793"/>
                <a:gd name="connsiteX12" fmla="*/ 442623 w 3607242"/>
                <a:gd name="connsiteY12" fmla="*/ 315402 h 1176793"/>
                <a:gd name="connsiteX13" fmla="*/ 535388 w 3607242"/>
                <a:gd name="connsiteY13" fmla="*/ 315402 h 1176793"/>
                <a:gd name="connsiteX14" fmla="*/ 535388 w 3607242"/>
                <a:gd name="connsiteY14" fmla="*/ 355159 h 1176793"/>
                <a:gd name="connsiteX15" fmla="*/ 545990 w 3607242"/>
                <a:gd name="connsiteY15" fmla="*/ 355159 h 1176793"/>
                <a:gd name="connsiteX16" fmla="*/ 545990 w 3607242"/>
                <a:gd name="connsiteY16" fmla="*/ 397565 h 1176793"/>
                <a:gd name="connsiteX17" fmla="*/ 614901 w 3607242"/>
                <a:gd name="connsiteY17" fmla="*/ 397565 h 1176793"/>
                <a:gd name="connsiteX18" fmla="*/ 614901 w 3607242"/>
                <a:gd name="connsiteY18" fmla="*/ 424070 h 1176793"/>
                <a:gd name="connsiteX19" fmla="*/ 633454 w 3607242"/>
                <a:gd name="connsiteY19" fmla="*/ 424070 h 1176793"/>
                <a:gd name="connsiteX20" fmla="*/ 633454 w 3607242"/>
                <a:gd name="connsiteY20" fmla="*/ 439972 h 1176793"/>
                <a:gd name="connsiteX21" fmla="*/ 654658 w 3607242"/>
                <a:gd name="connsiteY21" fmla="*/ 439972 h 1176793"/>
                <a:gd name="connsiteX22" fmla="*/ 654658 w 3607242"/>
                <a:gd name="connsiteY22" fmla="*/ 485030 h 1176793"/>
                <a:gd name="connsiteX23" fmla="*/ 858741 w 3607242"/>
                <a:gd name="connsiteY23" fmla="*/ 485030 h 1176793"/>
                <a:gd name="connsiteX24" fmla="*/ 858741 w 3607242"/>
                <a:gd name="connsiteY24" fmla="*/ 535388 h 1176793"/>
                <a:gd name="connsiteX25" fmla="*/ 871993 w 3607242"/>
                <a:gd name="connsiteY25" fmla="*/ 535388 h 1176793"/>
                <a:gd name="connsiteX26" fmla="*/ 871993 w 3607242"/>
                <a:gd name="connsiteY26" fmla="*/ 580445 h 1176793"/>
                <a:gd name="connsiteX27" fmla="*/ 948856 w 3607242"/>
                <a:gd name="connsiteY27" fmla="*/ 580445 h 1176793"/>
                <a:gd name="connsiteX28" fmla="*/ 948856 w 3607242"/>
                <a:gd name="connsiteY28" fmla="*/ 622852 h 1176793"/>
                <a:gd name="connsiteX29" fmla="*/ 993913 w 3607242"/>
                <a:gd name="connsiteY29" fmla="*/ 622852 h 1176793"/>
                <a:gd name="connsiteX30" fmla="*/ 993913 w 3607242"/>
                <a:gd name="connsiteY30" fmla="*/ 665259 h 1176793"/>
                <a:gd name="connsiteX31" fmla="*/ 1023068 w 3607242"/>
                <a:gd name="connsiteY31" fmla="*/ 665259 h 1176793"/>
                <a:gd name="connsiteX32" fmla="*/ 1023068 w 3607242"/>
                <a:gd name="connsiteY32" fmla="*/ 715618 h 1176793"/>
                <a:gd name="connsiteX33" fmla="*/ 1269558 w 3607242"/>
                <a:gd name="connsiteY33" fmla="*/ 715618 h 1176793"/>
                <a:gd name="connsiteX34" fmla="*/ 1269558 w 3607242"/>
                <a:gd name="connsiteY34" fmla="*/ 760675 h 1176793"/>
                <a:gd name="connsiteX35" fmla="*/ 1441837 w 3607242"/>
                <a:gd name="connsiteY35" fmla="*/ 760675 h 1176793"/>
                <a:gd name="connsiteX36" fmla="*/ 1441837 w 3607242"/>
                <a:gd name="connsiteY36" fmla="*/ 811033 h 1176793"/>
                <a:gd name="connsiteX37" fmla="*/ 1587611 w 3607242"/>
                <a:gd name="connsiteY37" fmla="*/ 811033 h 1176793"/>
                <a:gd name="connsiteX38" fmla="*/ 1587611 w 3607242"/>
                <a:gd name="connsiteY38" fmla="*/ 866692 h 1176793"/>
                <a:gd name="connsiteX39" fmla="*/ 1863256 w 3607242"/>
                <a:gd name="connsiteY39" fmla="*/ 866692 h 1176793"/>
                <a:gd name="connsiteX40" fmla="*/ 1863256 w 3607242"/>
                <a:gd name="connsiteY40" fmla="*/ 914400 h 1176793"/>
                <a:gd name="connsiteX41" fmla="*/ 1903012 w 3607242"/>
                <a:gd name="connsiteY41" fmla="*/ 914400 h 1176793"/>
                <a:gd name="connsiteX42" fmla="*/ 1903012 w 3607242"/>
                <a:gd name="connsiteY42" fmla="*/ 972710 h 1176793"/>
                <a:gd name="connsiteX43" fmla="*/ 1948070 w 3607242"/>
                <a:gd name="connsiteY43" fmla="*/ 972710 h 1176793"/>
                <a:gd name="connsiteX44" fmla="*/ 1948070 w 3607242"/>
                <a:gd name="connsiteY44" fmla="*/ 1020418 h 1176793"/>
                <a:gd name="connsiteX45" fmla="*/ 2244918 w 3607242"/>
                <a:gd name="connsiteY45" fmla="*/ 1020418 h 1176793"/>
                <a:gd name="connsiteX46" fmla="*/ 2244918 w 3607242"/>
                <a:gd name="connsiteY46" fmla="*/ 1062825 h 1176793"/>
                <a:gd name="connsiteX47" fmla="*/ 2719346 w 3607242"/>
                <a:gd name="connsiteY47" fmla="*/ 1062825 h 1176793"/>
                <a:gd name="connsiteX48" fmla="*/ 2719346 w 3607242"/>
                <a:gd name="connsiteY48" fmla="*/ 1123785 h 1176793"/>
                <a:gd name="connsiteX49" fmla="*/ 3607242 w 3607242"/>
                <a:gd name="connsiteY49" fmla="*/ 1123785 h 1176793"/>
                <a:gd name="connsiteX50" fmla="*/ 3607242 w 3607242"/>
                <a:gd name="connsiteY50" fmla="*/ 1176793 h 117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07242" h="1176793">
                  <a:moveTo>
                    <a:pt x="0" y="0"/>
                  </a:moveTo>
                  <a:lnTo>
                    <a:pt x="257092" y="0"/>
                  </a:lnTo>
                  <a:lnTo>
                    <a:pt x="257092" y="39757"/>
                  </a:lnTo>
                  <a:lnTo>
                    <a:pt x="270344" y="39757"/>
                  </a:lnTo>
                  <a:lnTo>
                    <a:pt x="270344" y="90115"/>
                  </a:lnTo>
                  <a:lnTo>
                    <a:pt x="280946" y="90115"/>
                  </a:lnTo>
                  <a:lnTo>
                    <a:pt x="280946" y="132522"/>
                  </a:lnTo>
                  <a:lnTo>
                    <a:pt x="320703" y="132522"/>
                  </a:lnTo>
                  <a:lnTo>
                    <a:pt x="320703" y="177579"/>
                  </a:lnTo>
                  <a:lnTo>
                    <a:pt x="402866" y="177579"/>
                  </a:lnTo>
                  <a:lnTo>
                    <a:pt x="402866" y="219986"/>
                  </a:lnTo>
                  <a:lnTo>
                    <a:pt x="442623" y="219986"/>
                  </a:lnTo>
                  <a:lnTo>
                    <a:pt x="442623" y="315402"/>
                  </a:lnTo>
                  <a:lnTo>
                    <a:pt x="535388" y="315402"/>
                  </a:lnTo>
                  <a:lnTo>
                    <a:pt x="535388" y="355159"/>
                  </a:lnTo>
                  <a:lnTo>
                    <a:pt x="545990" y="355159"/>
                  </a:lnTo>
                  <a:lnTo>
                    <a:pt x="545990" y="397565"/>
                  </a:lnTo>
                  <a:lnTo>
                    <a:pt x="614901" y="397565"/>
                  </a:lnTo>
                  <a:lnTo>
                    <a:pt x="614901" y="424070"/>
                  </a:lnTo>
                  <a:lnTo>
                    <a:pt x="633454" y="424070"/>
                  </a:lnTo>
                  <a:lnTo>
                    <a:pt x="633454" y="439972"/>
                  </a:lnTo>
                  <a:lnTo>
                    <a:pt x="654658" y="439972"/>
                  </a:lnTo>
                  <a:lnTo>
                    <a:pt x="654658" y="485030"/>
                  </a:lnTo>
                  <a:lnTo>
                    <a:pt x="858741" y="485030"/>
                  </a:lnTo>
                  <a:lnTo>
                    <a:pt x="858741" y="535388"/>
                  </a:lnTo>
                  <a:lnTo>
                    <a:pt x="871993" y="535388"/>
                  </a:lnTo>
                  <a:lnTo>
                    <a:pt x="871993" y="580445"/>
                  </a:lnTo>
                  <a:lnTo>
                    <a:pt x="948856" y="580445"/>
                  </a:lnTo>
                  <a:lnTo>
                    <a:pt x="948856" y="622852"/>
                  </a:lnTo>
                  <a:lnTo>
                    <a:pt x="993913" y="622852"/>
                  </a:lnTo>
                  <a:lnTo>
                    <a:pt x="993913" y="665259"/>
                  </a:lnTo>
                  <a:lnTo>
                    <a:pt x="1023068" y="665259"/>
                  </a:lnTo>
                  <a:lnTo>
                    <a:pt x="1023068" y="715618"/>
                  </a:lnTo>
                  <a:lnTo>
                    <a:pt x="1269558" y="715618"/>
                  </a:lnTo>
                  <a:lnTo>
                    <a:pt x="1269558" y="760675"/>
                  </a:lnTo>
                  <a:lnTo>
                    <a:pt x="1441837" y="760675"/>
                  </a:lnTo>
                  <a:lnTo>
                    <a:pt x="1441837" y="811033"/>
                  </a:lnTo>
                  <a:lnTo>
                    <a:pt x="1587611" y="811033"/>
                  </a:lnTo>
                  <a:lnTo>
                    <a:pt x="1587611" y="866692"/>
                  </a:lnTo>
                  <a:lnTo>
                    <a:pt x="1863256" y="866692"/>
                  </a:lnTo>
                  <a:lnTo>
                    <a:pt x="1863256" y="914400"/>
                  </a:lnTo>
                  <a:lnTo>
                    <a:pt x="1903012" y="914400"/>
                  </a:lnTo>
                  <a:lnTo>
                    <a:pt x="1903012" y="972710"/>
                  </a:lnTo>
                  <a:lnTo>
                    <a:pt x="1948070" y="972710"/>
                  </a:lnTo>
                  <a:lnTo>
                    <a:pt x="1948070" y="1020418"/>
                  </a:lnTo>
                  <a:lnTo>
                    <a:pt x="2244918" y="1020418"/>
                  </a:lnTo>
                  <a:lnTo>
                    <a:pt x="2244918" y="1062825"/>
                  </a:lnTo>
                  <a:lnTo>
                    <a:pt x="2719346" y="1062825"/>
                  </a:lnTo>
                  <a:lnTo>
                    <a:pt x="2719346" y="1123785"/>
                  </a:lnTo>
                  <a:lnTo>
                    <a:pt x="3607242" y="1123785"/>
                  </a:lnTo>
                  <a:lnTo>
                    <a:pt x="3607242" y="1176793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F57549B-6210-4A56-B1BE-6B75353E609B}"/>
                </a:ext>
              </a:extLst>
            </p:cNvPr>
            <p:cNvCxnSpPr/>
            <p:nvPr/>
          </p:nvCxnSpPr>
          <p:spPr>
            <a:xfrm>
              <a:off x="8015343" y="5108151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9D0A9E5-9CD9-4A84-BD55-DE56B5DDDD1F}"/>
                </a:ext>
              </a:extLst>
            </p:cNvPr>
            <p:cNvCxnSpPr/>
            <p:nvPr/>
          </p:nvCxnSpPr>
          <p:spPr>
            <a:xfrm>
              <a:off x="7253355" y="4743717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D9AF7-0796-4964-A7E9-6FA89E27F4C2}"/>
              </a:ext>
            </a:extLst>
          </p:cNvPr>
          <p:cNvGrpSpPr/>
          <p:nvPr/>
        </p:nvGrpSpPr>
        <p:grpSpPr>
          <a:xfrm>
            <a:off x="640253" y="2304502"/>
            <a:ext cx="5004003" cy="2951999"/>
            <a:chOff x="1202228" y="2685504"/>
            <a:chExt cx="4466522" cy="215254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91B15B1-5BD8-45C9-89AF-9D6F35BDC0ED}"/>
                </a:ext>
              </a:extLst>
            </p:cNvPr>
            <p:cNvGrpSpPr/>
            <p:nvPr/>
          </p:nvGrpSpPr>
          <p:grpSpPr>
            <a:xfrm>
              <a:off x="1202228" y="2685504"/>
              <a:ext cx="4466522" cy="2152540"/>
              <a:chOff x="6001505" y="4086364"/>
              <a:chExt cx="5069177" cy="1874635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07E0256-C138-4EC2-89E4-4F4AB71655BA}"/>
                  </a:ext>
                </a:extLst>
              </p:cNvPr>
              <p:cNvGrpSpPr/>
              <p:nvPr/>
            </p:nvGrpSpPr>
            <p:grpSpPr>
              <a:xfrm>
                <a:off x="6001505" y="4086364"/>
                <a:ext cx="5069177" cy="1874635"/>
                <a:chOff x="321348" y="2048460"/>
                <a:chExt cx="6351415" cy="1874635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141E4EAA-3E94-4BDD-8414-C8941492D9A2}"/>
                    </a:ext>
                  </a:extLst>
                </p:cNvPr>
                <p:cNvGrpSpPr/>
                <p:nvPr/>
              </p:nvGrpSpPr>
              <p:grpSpPr>
                <a:xfrm>
                  <a:off x="1125415" y="3516923"/>
                  <a:ext cx="5487971" cy="43200"/>
                  <a:chOff x="1125415" y="3516923"/>
                  <a:chExt cx="5487971" cy="43200"/>
                </a:xfrm>
              </p:grpSpPr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6B5545AD-089A-4AAC-A2B9-E568E1C89D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25415" y="3519948"/>
                    <a:ext cx="548797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D76CEA31-EDF6-4940-A2E9-007E42F75476}"/>
                      </a:ext>
                    </a:extLst>
                  </p:cNvPr>
                  <p:cNvCxnSpPr/>
                  <p:nvPr/>
                </p:nvCxnSpPr>
                <p:spPr>
                  <a:xfrm>
                    <a:off x="1127021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4943545-1799-402E-B0C2-EC7FDFFDE053}"/>
                      </a:ext>
                    </a:extLst>
                  </p:cNvPr>
                  <p:cNvCxnSpPr/>
                  <p:nvPr/>
                </p:nvCxnSpPr>
                <p:spPr>
                  <a:xfrm>
                    <a:off x="2172273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57793733-C29A-4EC3-901A-237BB0986309}"/>
                      </a:ext>
                    </a:extLst>
                  </p:cNvPr>
                  <p:cNvCxnSpPr/>
                  <p:nvPr/>
                </p:nvCxnSpPr>
                <p:spPr>
                  <a:xfrm>
                    <a:off x="3222143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9B67BA9D-790B-4197-96FA-121FC9EF9FCA}"/>
                      </a:ext>
                    </a:extLst>
                  </p:cNvPr>
                  <p:cNvCxnSpPr/>
                  <p:nvPr/>
                </p:nvCxnSpPr>
                <p:spPr>
                  <a:xfrm>
                    <a:off x="4261237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FF5D0389-9347-4442-AAE5-7E7810ECB07D}"/>
                      </a:ext>
                    </a:extLst>
                  </p:cNvPr>
                  <p:cNvCxnSpPr/>
                  <p:nvPr/>
                </p:nvCxnSpPr>
                <p:spPr>
                  <a:xfrm>
                    <a:off x="5306488" y="3516923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572E0DBB-1022-46AB-9B6A-D738D205A9B2}"/>
                    </a:ext>
                  </a:extLst>
                </p:cNvPr>
                <p:cNvGrpSpPr/>
                <p:nvPr/>
              </p:nvGrpSpPr>
              <p:grpSpPr>
                <a:xfrm>
                  <a:off x="1082215" y="2341266"/>
                  <a:ext cx="43200" cy="1177243"/>
                  <a:chOff x="1082215" y="2341266"/>
                  <a:chExt cx="43200" cy="1177243"/>
                </a:xfrm>
              </p:grpSpPr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D541E4DB-D02C-4594-9408-B4AE79A8393F}"/>
                      </a:ext>
                    </a:extLst>
                  </p:cNvPr>
                  <p:cNvCxnSpPr/>
                  <p:nvPr/>
                </p:nvCxnSpPr>
                <p:spPr>
                  <a:xfrm>
                    <a:off x="1125415" y="2341266"/>
                    <a:ext cx="0" cy="117565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CDE5A423-0DAC-4B78-B16F-EE32F693B4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3496909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DB4B19B6-10E7-4111-9B2C-F340AC6D99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3202882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195EB392-98C6-4991-8A43-8EB385E61F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2907317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E7B8ED5-50E1-4C6F-AC3F-E1F6450178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2616369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5EA70026-B8F8-4A89-8080-B6713C2C17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3815" y="2322340"/>
                    <a:ext cx="0" cy="43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80F71425-D4A9-4DED-BBFD-34EE4BC8B8DF}"/>
                    </a:ext>
                  </a:extLst>
                </p:cNvPr>
                <p:cNvSpPr txBox="1"/>
                <p:nvPr/>
              </p:nvSpPr>
              <p:spPr>
                <a:xfrm>
                  <a:off x="992209" y="3515338"/>
                  <a:ext cx="2696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0</a:t>
                  </a:r>
                  <a:endParaRPr lang="en-GB" sz="1200"/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4FC0B49A-8CB6-4524-9F8B-CCB13AEBED59}"/>
                    </a:ext>
                  </a:extLst>
                </p:cNvPr>
                <p:cNvSpPr txBox="1"/>
                <p:nvPr/>
              </p:nvSpPr>
              <p:spPr>
                <a:xfrm>
                  <a:off x="2042078" y="351533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5</a:t>
                  </a:r>
                  <a:endParaRPr lang="en-GB" sz="1200"/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06A1A3E6-D5AD-48EC-ADD8-8DB82CE510C0}"/>
                    </a:ext>
                  </a:extLst>
                </p:cNvPr>
                <p:cNvSpPr txBox="1"/>
                <p:nvPr/>
              </p:nvSpPr>
              <p:spPr>
                <a:xfrm>
                  <a:off x="3044817" y="351533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10</a:t>
                  </a:r>
                  <a:endParaRPr lang="en-GB" sz="1200"/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1981C2DA-700E-44F9-9238-A24E98B9AC98}"/>
                    </a:ext>
                  </a:extLst>
                </p:cNvPr>
                <p:cNvSpPr txBox="1"/>
                <p:nvPr/>
              </p:nvSpPr>
              <p:spPr>
                <a:xfrm>
                  <a:off x="4082520" y="351533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15</a:t>
                  </a:r>
                  <a:endParaRPr lang="en-GB" sz="1200"/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D883F9BF-F9CB-4AC9-BE4C-1B215083AF87}"/>
                    </a:ext>
                  </a:extLst>
                </p:cNvPr>
                <p:cNvSpPr txBox="1"/>
                <p:nvPr/>
              </p:nvSpPr>
              <p:spPr>
                <a:xfrm>
                  <a:off x="5133191" y="3515338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20</a:t>
                  </a:r>
                  <a:endParaRPr lang="en-GB" sz="1200"/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1BFB59D3-66E9-4D1E-981D-4629F273EABB}"/>
                    </a:ext>
                  </a:extLst>
                </p:cNvPr>
                <p:cNvSpPr txBox="1"/>
                <p:nvPr/>
              </p:nvSpPr>
              <p:spPr>
                <a:xfrm>
                  <a:off x="864907" y="3429696"/>
                  <a:ext cx="2696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0</a:t>
                  </a:r>
                  <a:endParaRPr lang="en-GB" sz="1200"/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5897056D-9B34-4E30-BEC8-D9CA3859A35A}"/>
                    </a:ext>
                  </a:extLst>
                </p:cNvPr>
                <p:cNvSpPr txBox="1"/>
                <p:nvPr/>
              </p:nvSpPr>
              <p:spPr>
                <a:xfrm>
                  <a:off x="779948" y="3140487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25</a:t>
                  </a:r>
                  <a:endParaRPr lang="en-GB" sz="1200"/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7D97FD85-4733-477B-8137-7B275DC8CF10}"/>
                    </a:ext>
                  </a:extLst>
                </p:cNvPr>
                <p:cNvSpPr txBox="1"/>
                <p:nvPr/>
              </p:nvSpPr>
              <p:spPr>
                <a:xfrm>
                  <a:off x="779948" y="2844701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50</a:t>
                  </a:r>
                  <a:endParaRPr lang="en-GB" sz="1200"/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345DE4F-E15D-4B19-9285-1DA10C63300E}"/>
                    </a:ext>
                  </a:extLst>
                </p:cNvPr>
                <p:cNvSpPr txBox="1"/>
                <p:nvPr/>
              </p:nvSpPr>
              <p:spPr>
                <a:xfrm>
                  <a:off x="779948" y="2551552"/>
                  <a:ext cx="3545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75</a:t>
                  </a:r>
                  <a:endParaRPr lang="en-GB" sz="1200"/>
                </a:p>
              </p:txBody>
            </p: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D2878FF-A334-42F5-8AEA-1D9C92D54CD5}"/>
                    </a:ext>
                  </a:extLst>
                </p:cNvPr>
                <p:cNvSpPr txBox="1"/>
                <p:nvPr/>
              </p:nvSpPr>
              <p:spPr>
                <a:xfrm>
                  <a:off x="707078" y="2261195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/>
                    <a:t>100</a:t>
                  </a:r>
                  <a:endParaRPr lang="en-GB" sz="1200"/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A933CB08-D6DA-41E1-BAAE-8D331488F382}"/>
                    </a:ext>
                  </a:extLst>
                </p:cNvPr>
                <p:cNvSpPr txBox="1"/>
                <p:nvPr/>
              </p:nvSpPr>
              <p:spPr>
                <a:xfrm>
                  <a:off x="3168248" y="3646096"/>
                  <a:ext cx="11696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Time (</a:t>
                  </a:r>
                  <a:r>
                    <a:rPr lang="de-DE" sz="1200" err="1"/>
                    <a:t>months</a:t>
                  </a:r>
                  <a:r>
                    <a:rPr lang="de-DE" sz="1200"/>
                    <a:t>)</a:t>
                  </a:r>
                  <a:endParaRPr lang="en-GB" sz="1200"/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AE0F0A29-F303-44F3-9716-000D347B5768}"/>
                    </a:ext>
                  </a:extLst>
                </p:cNvPr>
                <p:cNvSpPr txBox="1"/>
                <p:nvPr/>
              </p:nvSpPr>
              <p:spPr>
                <a:xfrm rot="16200000">
                  <a:off x="150075" y="2757552"/>
                  <a:ext cx="689612" cy="347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/>
                    <a:t>OS (%)</a:t>
                  </a:r>
                  <a:endParaRPr lang="en-GB" sz="1200"/>
                </a:p>
              </p:txBody>
            </p: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F5A84939-30B3-4646-88D5-480D31150762}"/>
                    </a:ext>
                  </a:extLst>
                </p:cNvPr>
                <p:cNvSpPr txBox="1"/>
                <p:nvPr/>
              </p:nvSpPr>
              <p:spPr>
                <a:xfrm>
                  <a:off x="993459" y="2048460"/>
                  <a:ext cx="1988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 b="1"/>
                    <a:t>OS </a:t>
                  </a:r>
                  <a:r>
                    <a:rPr lang="de-DE" sz="1200" b="1" err="1"/>
                    <a:t>by</a:t>
                  </a:r>
                  <a:r>
                    <a:rPr lang="de-DE" sz="1200" b="1"/>
                    <a:t> </a:t>
                  </a:r>
                  <a:r>
                    <a:rPr lang="de-DE" sz="1200" b="1" err="1"/>
                    <a:t>vCPS</a:t>
                  </a:r>
                  <a:r>
                    <a:rPr lang="de-DE" sz="1200" b="1"/>
                    <a:t> Status</a:t>
                  </a:r>
                  <a:endParaRPr lang="en-GB" sz="1200" b="1"/>
                </a:p>
              </p:txBody>
            </p: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A685D2EC-209F-46BC-8649-5322996B7E13}"/>
                    </a:ext>
                  </a:extLst>
                </p:cNvPr>
                <p:cNvGrpSpPr/>
                <p:nvPr/>
              </p:nvGrpSpPr>
              <p:grpSpPr>
                <a:xfrm>
                  <a:off x="3507000" y="2048460"/>
                  <a:ext cx="3165763" cy="1015663"/>
                  <a:chOff x="3507000" y="2048460"/>
                  <a:chExt cx="3165763" cy="1015663"/>
                </a:xfrm>
              </p:grpSpPr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77F8F3BA-9006-4A2E-BFD2-B59C4C1E56C3}"/>
                      </a:ext>
                    </a:extLst>
                  </p:cNvPr>
                  <p:cNvSpPr txBox="1"/>
                  <p:nvPr/>
                </p:nvSpPr>
                <p:spPr>
                  <a:xfrm>
                    <a:off x="3507000" y="2048460"/>
                    <a:ext cx="3165763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de-DE" sz="1200" b="1"/>
                      <a:t>Median</a:t>
                    </a:r>
                  </a:p>
                  <a:p>
                    <a:pPr algn="r"/>
                    <a:r>
                      <a:rPr lang="de-DE" sz="1200" err="1"/>
                      <a:t>vCPS</a:t>
                    </a:r>
                    <a:r>
                      <a:rPr lang="de-DE" sz="1200"/>
                      <a:t> ≥5% 6.21 </a:t>
                    </a:r>
                    <a:r>
                      <a:rPr lang="de-DE" sz="1200" err="1"/>
                      <a:t>months</a:t>
                    </a:r>
                    <a:endParaRPr lang="de-DE" sz="1200"/>
                  </a:p>
                  <a:p>
                    <a:pPr algn="r"/>
                    <a:r>
                      <a:rPr lang="en-GB" sz="1200" err="1"/>
                      <a:t>vCPS</a:t>
                    </a:r>
                    <a:r>
                      <a:rPr lang="en-GB" sz="1200"/>
                      <a:t> &lt;5% 5.22 months</a:t>
                    </a:r>
                  </a:p>
                  <a:p>
                    <a:pPr algn="r"/>
                    <a:r>
                      <a:rPr lang="en-GB" sz="1200"/>
                      <a:t>HR (95% CI)=0.529 (0.295, 0.935)</a:t>
                    </a:r>
                  </a:p>
                  <a:p>
                    <a:pPr algn="r"/>
                    <a:r>
                      <a:rPr lang="en-GB" sz="1200"/>
                      <a:t>Log rank P=0.027</a:t>
                    </a:r>
                  </a:p>
                </p:txBody>
              </p: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D49CD132-BBCE-445B-A89F-101C65FA28E0}"/>
                      </a:ext>
                    </a:extLst>
                  </p:cNvPr>
                  <p:cNvCxnSpPr/>
                  <p:nvPr/>
                </p:nvCxnSpPr>
                <p:spPr>
                  <a:xfrm>
                    <a:off x="4253513" y="2257843"/>
                    <a:ext cx="129002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DA83CEE3-3EF6-4493-85C6-4884BAF4EC9D}"/>
                      </a:ext>
                    </a:extLst>
                  </p:cNvPr>
                  <p:cNvCxnSpPr/>
                  <p:nvPr/>
                </p:nvCxnSpPr>
                <p:spPr>
                  <a:xfrm>
                    <a:off x="4253513" y="2375547"/>
                    <a:ext cx="129002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C1F5D7C-5EDC-4388-B345-9F0FEEBDFF4E}"/>
                  </a:ext>
                </a:extLst>
              </p:cNvPr>
              <p:cNvSpPr txBox="1"/>
              <p:nvPr/>
            </p:nvSpPr>
            <p:spPr>
              <a:xfrm>
                <a:off x="10645288" y="5555876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25</a:t>
                </a:r>
                <a:endParaRPr lang="en-GB" sz="1200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86D8F94-2A9F-4656-BB52-A382B7ADB001}"/>
                  </a:ext>
                </a:extLst>
              </p:cNvPr>
              <p:cNvCxnSpPr/>
              <p:nvPr/>
            </p:nvCxnSpPr>
            <p:spPr>
              <a:xfrm>
                <a:off x="10822580" y="5560518"/>
                <a:ext cx="0" cy="43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A67B2FE-E59D-4DEB-8063-A9D03A5DF4B8}"/>
                  </a:ext>
                </a:extLst>
              </p:cNvPr>
              <p:cNvCxnSpPr/>
              <p:nvPr/>
            </p:nvCxnSpPr>
            <p:spPr>
              <a:xfrm>
                <a:off x="9675661" y="5130839"/>
                <a:ext cx="0" cy="6089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F47B619F-3E6F-4142-B6BC-8AA922B3152C}"/>
                  </a:ext>
                </a:extLst>
              </p:cNvPr>
              <p:cNvCxnSpPr/>
              <p:nvPr/>
            </p:nvCxnSpPr>
            <p:spPr>
              <a:xfrm>
                <a:off x="8956457" y="5076902"/>
                <a:ext cx="0" cy="6089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325ECEB-A316-4158-AC7E-B607CF86FCDC}"/>
                  </a:ext>
                </a:extLst>
              </p:cNvPr>
              <p:cNvCxnSpPr/>
              <p:nvPr/>
            </p:nvCxnSpPr>
            <p:spPr>
              <a:xfrm>
                <a:off x="9005489" y="5075783"/>
                <a:ext cx="0" cy="6089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CE93B103-856B-496E-8E9E-23B7C55B3BB6}"/>
                  </a:ext>
                </a:extLst>
              </p:cNvPr>
              <p:cNvCxnSpPr/>
              <p:nvPr/>
            </p:nvCxnSpPr>
            <p:spPr>
              <a:xfrm>
                <a:off x="6847129" y="4426349"/>
                <a:ext cx="0" cy="6089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180829CF-9FB1-4B3B-8950-A93D261EED73}"/>
                  </a:ext>
                </a:extLst>
              </p:cNvPr>
              <p:cNvCxnSpPr/>
              <p:nvPr/>
            </p:nvCxnSpPr>
            <p:spPr>
              <a:xfrm>
                <a:off x="6761000" y="4350557"/>
                <a:ext cx="0" cy="6089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5F39FBD-438B-49CB-8C21-D2C40129127F}"/>
                  </a:ext>
                </a:extLst>
              </p:cNvPr>
              <p:cNvCxnSpPr/>
              <p:nvPr/>
            </p:nvCxnSpPr>
            <p:spPr>
              <a:xfrm>
                <a:off x="7857891" y="5186776"/>
                <a:ext cx="0" cy="60893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1D527C9-87E7-4174-B3DE-C4B17C6DCD7A}"/>
                  </a:ext>
                </a:extLst>
              </p:cNvPr>
              <p:cNvCxnSpPr/>
              <p:nvPr/>
            </p:nvCxnSpPr>
            <p:spPr>
              <a:xfrm>
                <a:off x="8292293" y="5361513"/>
                <a:ext cx="0" cy="60893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C87D378-B903-4C42-91AF-DDBF1F1DE274}"/>
                </a:ext>
              </a:extLst>
            </p:cNvPr>
            <p:cNvCxnSpPr/>
            <p:nvPr/>
          </p:nvCxnSpPr>
          <p:spPr>
            <a:xfrm>
              <a:off x="4874973" y="3984270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FF93F7B-B27A-4AAF-8EFC-69B34BD1B35E}"/>
                </a:ext>
              </a:extLst>
            </p:cNvPr>
            <p:cNvCxnSpPr/>
            <p:nvPr/>
          </p:nvCxnSpPr>
          <p:spPr>
            <a:xfrm>
              <a:off x="4317793" y="3891611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546C069-0DD1-4D7D-8394-3CEB0A27E1BF}"/>
                </a:ext>
              </a:extLst>
            </p:cNvPr>
            <p:cNvCxnSpPr/>
            <p:nvPr/>
          </p:nvCxnSpPr>
          <p:spPr>
            <a:xfrm>
              <a:off x="2790674" y="3727493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6D19246-925A-4C45-B8EE-3131F5354D8D}"/>
                </a:ext>
              </a:extLst>
            </p:cNvPr>
            <p:cNvCxnSpPr/>
            <p:nvPr/>
          </p:nvCxnSpPr>
          <p:spPr>
            <a:xfrm>
              <a:off x="2440608" y="3536005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6BDE7C5-EC2D-4659-9493-D3648E427779}"/>
                </a:ext>
              </a:extLst>
            </p:cNvPr>
            <p:cNvCxnSpPr/>
            <p:nvPr/>
          </p:nvCxnSpPr>
          <p:spPr>
            <a:xfrm>
              <a:off x="2965618" y="3735342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0BEE186-039D-491E-B7F8-02A54F4E0875}"/>
                </a:ext>
              </a:extLst>
            </p:cNvPr>
            <p:cNvCxnSpPr/>
            <p:nvPr/>
          </p:nvCxnSpPr>
          <p:spPr>
            <a:xfrm>
              <a:off x="3334643" y="3784323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5FDBACA-D614-4DC9-8FF4-3F8A49556808}"/>
                </a:ext>
              </a:extLst>
            </p:cNvPr>
            <p:cNvCxnSpPr/>
            <p:nvPr/>
          </p:nvCxnSpPr>
          <p:spPr>
            <a:xfrm>
              <a:off x="3374573" y="3785133"/>
              <a:ext cx="0" cy="6089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21E425-5DEA-42AA-BB4B-975F73D80762}"/>
                </a:ext>
              </a:extLst>
            </p:cNvPr>
            <p:cNvGrpSpPr/>
            <p:nvPr/>
          </p:nvGrpSpPr>
          <p:grpSpPr>
            <a:xfrm>
              <a:off x="1760911" y="3029250"/>
              <a:ext cx="3722411" cy="1337488"/>
              <a:chOff x="1773731" y="3023572"/>
              <a:chExt cx="4244380" cy="1173562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6AC0B77-E5F3-4EA8-AD3A-5CE5A98928F7}"/>
                  </a:ext>
                </a:extLst>
              </p:cNvPr>
              <p:cNvSpPr/>
              <p:nvPr/>
            </p:nvSpPr>
            <p:spPr>
              <a:xfrm>
                <a:off x="1776176" y="3023572"/>
                <a:ext cx="4241935" cy="1173562"/>
              </a:xfrm>
              <a:custGeom>
                <a:avLst/>
                <a:gdLst>
                  <a:gd name="connsiteX0" fmla="*/ 0 w 4241935"/>
                  <a:gd name="connsiteY0" fmla="*/ 0 h 1173562"/>
                  <a:gd name="connsiteX1" fmla="*/ 193148 w 4241935"/>
                  <a:gd name="connsiteY1" fmla="*/ 0 h 1173562"/>
                  <a:gd name="connsiteX2" fmla="*/ 193148 w 4241935"/>
                  <a:gd name="connsiteY2" fmla="*/ 73348 h 1173562"/>
                  <a:gd name="connsiteX3" fmla="*/ 232267 w 4241935"/>
                  <a:gd name="connsiteY3" fmla="*/ 73348 h 1173562"/>
                  <a:gd name="connsiteX4" fmla="*/ 232267 w 4241935"/>
                  <a:gd name="connsiteY4" fmla="*/ 134471 h 1173562"/>
                  <a:gd name="connsiteX5" fmla="*/ 276276 w 4241935"/>
                  <a:gd name="connsiteY5" fmla="*/ 134471 h 1173562"/>
                  <a:gd name="connsiteX6" fmla="*/ 276276 w 4241935"/>
                  <a:gd name="connsiteY6" fmla="*/ 198039 h 1173562"/>
                  <a:gd name="connsiteX7" fmla="*/ 300725 w 4241935"/>
                  <a:gd name="connsiteY7" fmla="*/ 198039 h 1173562"/>
                  <a:gd name="connsiteX8" fmla="*/ 300725 w 4241935"/>
                  <a:gd name="connsiteY8" fmla="*/ 237157 h 1173562"/>
                  <a:gd name="connsiteX9" fmla="*/ 317839 w 4241935"/>
                  <a:gd name="connsiteY9" fmla="*/ 237157 h 1173562"/>
                  <a:gd name="connsiteX10" fmla="*/ 317839 w 4241935"/>
                  <a:gd name="connsiteY10" fmla="*/ 264052 h 1173562"/>
                  <a:gd name="connsiteX11" fmla="*/ 366738 w 4241935"/>
                  <a:gd name="connsiteY11" fmla="*/ 264052 h 1173562"/>
                  <a:gd name="connsiteX12" fmla="*/ 366738 w 4241935"/>
                  <a:gd name="connsiteY12" fmla="*/ 295836 h 1173562"/>
                  <a:gd name="connsiteX13" fmla="*/ 405856 w 4241935"/>
                  <a:gd name="connsiteY13" fmla="*/ 295836 h 1173562"/>
                  <a:gd name="connsiteX14" fmla="*/ 405856 w 4241935"/>
                  <a:gd name="connsiteY14" fmla="*/ 334954 h 1173562"/>
                  <a:gd name="connsiteX15" fmla="*/ 547662 w 4241935"/>
                  <a:gd name="connsiteY15" fmla="*/ 334954 h 1173562"/>
                  <a:gd name="connsiteX16" fmla="*/ 547662 w 4241935"/>
                  <a:gd name="connsiteY16" fmla="*/ 359403 h 1173562"/>
                  <a:gd name="connsiteX17" fmla="*/ 630789 w 4241935"/>
                  <a:gd name="connsiteY17" fmla="*/ 359403 h 1173562"/>
                  <a:gd name="connsiteX18" fmla="*/ 630789 w 4241935"/>
                  <a:gd name="connsiteY18" fmla="*/ 398522 h 1173562"/>
                  <a:gd name="connsiteX19" fmla="*/ 650348 w 4241935"/>
                  <a:gd name="connsiteY19" fmla="*/ 398522 h 1173562"/>
                  <a:gd name="connsiteX20" fmla="*/ 650348 w 4241935"/>
                  <a:gd name="connsiteY20" fmla="*/ 440086 h 1173562"/>
                  <a:gd name="connsiteX21" fmla="*/ 691912 w 4241935"/>
                  <a:gd name="connsiteY21" fmla="*/ 440086 h 1173562"/>
                  <a:gd name="connsiteX22" fmla="*/ 691912 w 4241935"/>
                  <a:gd name="connsiteY22" fmla="*/ 469425 h 1173562"/>
                  <a:gd name="connsiteX23" fmla="*/ 916845 w 4241935"/>
                  <a:gd name="connsiteY23" fmla="*/ 469425 h 1173562"/>
                  <a:gd name="connsiteX24" fmla="*/ 916845 w 4241935"/>
                  <a:gd name="connsiteY24" fmla="*/ 503654 h 1173562"/>
                  <a:gd name="connsiteX25" fmla="*/ 936404 w 4241935"/>
                  <a:gd name="connsiteY25" fmla="*/ 503654 h 1173562"/>
                  <a:gd name="connsiteX26" fmla="*/ 936404 w 4241935"/>
                  <a:gd name="connsiteY26" fmla="*/ 542772 h 1173562"/>
                  <a:gd name="connsiteX27" fmla="*/ 997527 w 4241935"/>
                  <a:gd name="connsiteY27" fmla="*/ 542772 h 1173562"/>
                  <a:gd name="connsiteX28" fmla="*/ 997527 w 4241935"/>
                  <a:gd name="connsiteY28" fmla="*/ 574556 h 1173562"/>
                  <a:gd name="connsiteX29" fmla="*/ 1043980 w 4241935"/>
                  <a:gd name="connsiteY29" fmla="*/ 574556 h 1173562"/>
                  <a:gd name="connsiteX30" fmla="*/ 1043980 w 4241935"/>
                  <a:gd name="connsiteY30" fmla="*/ 611230 h 1173562"/>
                  <a:gd name="connsiteX31" fmla="*/ 1078209 w 4241935"/>
                  <a:gd name="connsiteY31" fmla="*/ 611230 h 1173562"/>
                  <a:gd name="connsiteX32" fmla="*/ 1078209 w 4241935"/>
                  <a:gd name="connsiteY32" fmla="*/ 645459 h 1173562"/>
                  <a:gd name="connsiteX33" fmla="*/ 1660100 w 4241935"/>
                  <a:gd name="connsiteY33" fmla="*/ 645459 h 1173562"/>
                  <a:gd name="connsiteX34" fmla="*/ 1660100 w 4241935"/>
                  <a:gd name="connsiteY34" fmla="*/ 687023 h 1173562"/>
                  <a:gd name="connsiteX35" fmla="*/ 2229766 w 4241935"/>
                  <a:gd name="connsiteY35" fmla="*/ 687023 h 1173562"/>
                  <a:gd name="connsiteX36" fmla="*/ 2229766 w 4241935"/>
                  <a:gd name="connsiteY36" fmla="*/ 723697 h 1173562"/>
                  <a:gd name="connsiteX37" fmla="*/ 2447364 w 4241935"/>
                  <a:gd name="connsiteY37" fmla="*/ 723697 h 1173562"/>
                  <a:gd name="connsiteX38" fmla="*/ 2447364 w 4241935"/>
                  <a:gd name="connsiteY38" fmla="*/ 779930 h 1173562"/>
                  <a:gd name="connsiteX39" fmla="*/ 3215069 w 4241935"/>
                  <a:gd name="connsiteY39" fmla="*/ 779930 h 1173562"/>
                  <a:gd name="connsiteX40" fmla="*/ 3215069 w 4241935"/>
                  <a:gd name="connsiteY40" fmla="*/ 867947 h 1173562"/>
                  <a:gd name="connsiteX41" fmla="*/ 3608701 w 4241935"/>
                  <a:gd name="connsiteY41" fmla="*/ 867947 h 1173562"/>
                  <a:gd name="connsiteX42" fmla="*/ 3608701 w 4241935"/>
                  <a:gd name="connsiteY42" fmla="*/ 968188 h 1173562"/>
                  <a:gd name="connsiteX43" fmla="*/ 4100130 w 4241935"/>
                  <a:gd name="connsiteY43" fmla="*/ 968188 h 1173562"/>
                  <a:gd name="connsiteX44" fmla="*/ 4100130 w 4241935"/>
                  <a:gd name="connsiteY44" fmla="*/ 1075765 h 1173562"/>
                  <a:gd name="connsiteX45" fmla="*/ 4241935 w 4241935"/>
                  <a:gd name="connsiteY45" fmla="*/ 1075765 h 1173562"/>
                  <a:gd name="connsiteX46" fmla="*/ 4241935 w 4241935"/>
                  <a:gd name="connsiteY46" fmla="*/ 1173562 h 117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241935" h="1173562">
                    <a:moveTo>
                      <a:pt x="0" y="0"/>
                    </a:moveTo>
                    <a:lnTo>
                      <a:pt x="193148" y="0"/>
                    </a:lnTo>
                    <a:lnTo>
                      <a:pt x="193148" y="73348"/>
                    </a:lnTo>
                    <a:lnTo>
                      <a:pt x="232267" y="73348"/>
                    </a:lnTo>
                    <a:lnTo>
                      <a:pt x="232267" y="134471"/>
                    </a:lnTo>
                    <a:lnTo>
                      <a:pt x="276276" y="134471"/>
                    </a:lnTo>
                    <a:lnTo>
                      <a:pt x="276276" y="198039"/>
                    </a:lnTo>
                    <a:lnTo>
                      <a:pt x="300725" y="198039"/>
                    </a:lnTo>
                    <a:lnTo>
                      <a:pt x="300725" y="237157"/>
                    </a:lnTo>
                    <a:lnTo>
                      <a:pt x="317839" y="237157"/>
                    </a:lnTo>
                    <a:lnTo>
                      <a:pt x="317839" y="264052"/>
                    </a:lnTo>
                    <a:lnTo>
                      <a:pt x="366738" y="264052"/>
                    </a:lnTo>
                    <a:lnTo>
                      <a:pt x="366738" y="295836"/>
                    </a:lnTo>
                    <a:lnTo>
                      <a:pt x="405856" y="295836"/>
                    </a:lnTo>
                    <a:lnTo>
                      <a:pt x="405856" y="334954"/>
                    </a:lnTo>
                    <a:lnTo>
                      <a:pt x="547662" y="334954"/>
                    </a:lnTo>
                    <a:lnTo>
                      <a:pt x="547662" y="359403"/>
                    </a:lnTo>
                    <a:lnTo>
                      <a:pt x="630789" y="359403"/>
                    </a:lnTo>
                    <a:lnTo>
                      <a:pt x="630789" y="398522"/>
                    </a:lnTo>
                    <a:lnTo>
                      <a:pt x="650348" y="398522"/>
                    </a:lnTo>
                    <a:lnTo>
                      <a:pt x="650348" y="440086"/>
                    </a:lnTo>
                    <a:lnTo>
                      <a:pt x="691912" y="440086"/>
                    </a:lnTo>
                    <a:lnTo>
                      <a:pt x="691912" y="469425"/>
                    </a:lnTo>
                    <a:lnTo>
                      <a:pt x="916845" y="469425"/>
                    </a:lnTo>
                    <a:lnTo>
                      <a:pt x="916845" y="503654"/>
                    </a:lnTo>
                    <a:lnTo>
                      <a:pt x="936404" y="503654"/>
                    </a:lnTo>
                    <a:lnTo>
                      <a:pt x="936404" y="542772"/>
                    </a:lnTo>
                    <a:lnTo>
                      <a:pt x="997527" y="542772"/>
                    </a:lnTo>
                    <a:lnTo>
                      <a:pt x="997527" y="574556"/>
                    </a:lnTo>
                    <a:lnTo>
                      <a:pt x="1043980" y="574556"/>
                    </a:lnTo>
                    <a:lnTo>
                      <a:pt x="1043980" y="611230"/>
                    </a:lnTo>
                    <a:lnTo>
                      <a:pt x="1078209" y="611230"/>
                    </a:lnTo>
                    <a:lnTo>
                      <a:pt x="1078209" y="645459"/>
                    </a:lnTo>
                    <a:lnTo>
                      <a:pt x="1660100" y="645459"/>
                    </a:lnTo>
                    <a:lnTo>
                      <a:pt x="1660100" y="687023"/>
                    </a:lnTo>
                    <a:lnTo>
                      <a:pt x="2229766" y="687023"/>
                    </a:lnTo>
                    <a:lnTo>
                      <a:pt x="2229766" y="723697"/>
                    </a:lnTo>
                    <a:lnTo>
                      <a:pt x="2447364" y="723697"/>
                    </a:lnTo>
                    <a:lnTo>
                      <a:pt x="2447364" y="779930"/>
                    </a:lnTo>
                    <a:lnTo>
                      <a:pt x="3215069" y="779930"/>
                    </a:lnTo>
                    <a:lnTo>
                      <a:pt x="3215069" y="867947"/>
                    </a:lnTo>
                    <a:lnTo>
                      <a:pt x="3608701" y="867947"/>
                    </a:lnTo>
                    <a:lnTo>
                      <a:pt x="3608701" y="968188"/>
                    </a:lnTo>
                    <a:lnTo>
                      <a:pt x="4100130" y="968188"/>
                    </a:lnTo>
                    <a:lnTo>
                      <a:pt x="4100130" y="1075765"/>
                    </a:lnTo>
                    <a:lnTo>
                      <a:pt x="4241935" y="1075765"/>
                    </a:lnTo>
                    <a:lnTo>
                      <a:pt x="4241935" y="1173562"/>
                    </a:lnTo>
                  </a:path>
                </a:pathLst>
              </a:cu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C63B9FC-DD72-4C2E-BDA7-3CA561C2867F}"/>
                  </a:ext>
                </a:extLst>
              </p:cNvPr>
              <p:cNvSpPr/>
              <p:nvPr/>
            </p:nvSpPr>
            <p:spPr>
              <a:xfrm>
                <a:off x="1773731" y="3023572"/>
                <a:ext cx="2408246" cy="1124663"/>
              </a:xfrm>
              <a:custGeom>
                <a:avLst/>
                <a:gdLst>
                  <a:gd name="connsiteX0" fmla="*/ 0 w 2408246"/>
                  <a:gd name="connsiteY0" fmla="*/ 0 h 1124663"/>
                  <a:gd name="connsiteX1" fmla="*/ 210263 w 2408246"/>
                  <a:gd name="connsiteY1" fmla="*/ 0 h 1124663"/>
                  <a:gd name="connsiteX2" fmla="*/ 210263 w 2408246"/>
                  <a:gd name="connsiteY2" fmla="*/ 36674 h 1124663"/>
                  <a:gd name="connsiteX3" fmla="*/ 254271 w 2408246"/>
                  <a:gd name="connsiteY3" fmla="*/ 36674 h 1124663"/>
                  <a:gd name="connsiteX4" fmla="*/ 254271 w 2408246"/>
                  <a:gd name="connsiteY4" fmla="*/ 70903 h 1124663"/>
                  <a:gd name="connsiteX5" fmla="*/ 261606 w 2408246"/>
                  <a:gd name="connsiteY5" fmla="*/ 70903 h 1124663"/>
                  <a:gd name="connsiteX6" fmla="*/ 261606 w 2408246"/>
                  <a:gd name="connsiteY6" fmla="*/ 107577 h 1124663"/>
                  <a:gd name="connsiteX7" fmla="*/ 271386 w 2408246"/>
                  <a:gd name="connsiteY7" fmla="*/ 107577 h 1124663"/>
                  <a:gd name="connsiteX8" fmla="*/ 271386 w 2408246"/>
                  <a:gd name="connsiteY8" fmla="*/ 141806 h 1124663"/>
                  <a:gd name="connsiteX9" fmla="*/ 283610 w 2408246"/>
                  <a:gd name="connsiteY9" fmla="*/ 141806 h 1124663"/>
                  <a:gd name="connsiteX10" fmla="*/ 283610 w 2408246"/>
                  <a:gd name="connsiteY10" fmla="*/ 171145 h 1124663"/>
                  <a:gd name="connsiteX11" fmla="*/ 349623 w 2408246"/>
                  <a:gd name="connsiteY11" fmla="*/ 171145 h 1124663"/>
                  <a:gd name="connsiteX12" fmla="*/ 349623 w 2408246"/>
                  <a:gd name="connsiteY12" fmla="*/ 207818 h 1124663"/>
                  <a:gd name="connsiteX13" fmla="*/ 442530 w 2408246"/>
                  <a:gd name="connsiteY13" fmla="*/ 207818 h 1124663"/>
                  <a:gd name="connsiteX14" fmla="*/ 442530 w 2408246"/>
                  <a:gd name="connsiteY14" fmla="*/ 312950 h 1124663"/>
                  <a:gd name="connsiteX15" fmla="*/ 491429 w 2408246"/>
                  <a:gd name="connsiteY15" fmla="*/ 312950 h 1124663"/>
                  <a:gd name="connsiteX16" fmla="*/ 491429 w 2408246"/>
                  <a:gd name="connsiteY16" fmla="*/ 349624 h 1124663"/>
                  <a:gd name="connsiteX17" fmla="*/ 542772 w 2408246"/>
                  <a:gd name="connsiteY17" fmla="*/ 349624 h 1124663"/>
                  <a:gd name="connsiteX18" fmla="*/ 542772 w 2408246"/>
                  <a:gd name="connsiteY18" fmla="*/ 386298 h 1124663"/>
                  <a:gd name="connsiteX19" fmla="*/ 569666 w 2408246"/>
                  <a:gd name="connsiteY19" fmla="*/ 386298 h 1124663"/>
                  <a:gd name="connsiteX20" fmla="*/ 569666 w 2408246"/>
                  <a:gd name="connsiteY20" fmla="*/ 425416 h 1124663"/>
                  <a:gd name="connsiteX21" fmla="*/ 623454 w 2408246"/>
                  <a:gd name="connsiteY21" fmla="*/ 425416 h 1124663"/>
                  <a:gd name="connsiteX22" fmla="*/ 623454 w 2408246"/>
                  <a:gd name="connsiteY22" fmla="*/ 466980 h 1124663"/>
                  <a:gd name="connsiteX23" fmla="*/ 652793 w 2408246"/>
                  <a:gd name="connsiteY23" fmla="*/ 466980 h 1124663"/>
                  <a:gd name="connsiteX24" fmla="*/ 652793 w 2408246"/>
                  <a:gd name="connsiteY24" fmla="*/ 503654 h 1124663"/>
                  <a:gd name="connsiteX25" fmla="*/ 701692 w 2408246"/>
                  <a:gd name="connsiteY25" fmla="*/ 503654 h 1124663"/>
                  <a:gd name="connsiteX26" fmla="*/ 701692 w 2408246"/>
                  <a:gd name="connsiteY26" fmla="*/ 535438 h 1124663"/>
                  <a:gd name="connsiteX27" fmla="*/ 865501 w 2408246"/>
                  <a:gd name="connsiteY27" fmla="*/ 535438 h 1124663"/>
                  <a:gd name="connsiteX28" fmla="*/ 865501 w 2408246"/>
                  <a:gd name="connsiteY28" fmla="*/ 569667 h 1124663"/>
                  <a:gd name="connsiteX29" fmla="*/ 872836 w 2408246"/>
                  <a:gd name="connsiteY29" fmla="*/ 569667 h 1124663"/>
                  <a:gd name="connsiteX30" fmla="*/ 872836 w 2408246"/>
                  <a:gd name="connsiteY30" fmla="*/ 608785 h 1124663"/>
                  <a:gd name="connsiteX31" fmla="*/ 885061 w 2408246"/>
                  <a:gd name="connsiteY31" fmla="*/ 608785 h 1124663"/>
                  <a:gd name="connsiteX32" fmla="*/ 885061 w 2408246"/>
                  <a:gd name="connsiteY32" fmla="*/ 687023 h 1124663"/>
                  <a:gd name="connsiteX33" fmla="*/ 929069 w 2408246"/>
                  <a:gd name="connsiteY33" fmla="*/ 687023 h 1124663"/>
                  <a:gd name="connsiteX34" fmla="*/ 929069 w 2408246"/>
                  <a:gd name="connsiteY34" fmla="*/ 726141 h 1124663"/>
                  <a:gd name="connsiteX35" fmla="*/ 948629 w 2408246"/>
                  <a:gd name="connsiteY35" fmla="*/ 726141 h 1124663"/>
                  <a:gd name="connsiteX36" fmla="*/ 948629 w 2408246"/>
                  <a:gd name="connsiteY36" fmla="*/ 762815 h 1124663"/>
                  <a:gd name="connsiteX37" fmla="*/ 1026866 w 2408246"/>
                  <a:gd name="connsiteY37" fmla="*/ 762815 h 1124663"/>
                  <a:gd name="connsiteX38" fmla="*/ 1026866 w 2408246"/>
                  <a:gd name="connsiteY38" fmla="*/ 799489 h 1124663"/>
                  <a:gd name="connsiteX39" fmla="*/ 1129553 w 2408246"/>
                  <a:gd name="connsiteY39" fmla="*/ 799489 h 1124663"/>
                  <a:gd name="connsiteX40" fmla="*/ 1129553 w 2408246"/>
                  <a:gd name="connsiteY40" fmla="*/ 838608 h 1124663"/>
                  <a:gd name="connsiteX41" fmla="*/ 1273803 w 2408246"/>
                  <a:gd name="connsiteY41" fmla="*/ 838608 h 1124663"/>
                  <a:gd name="connsiteX42" fmla="*/ 1273803 w 2408246"/>
                  <a:gd name="connsiteY42" fmla="*/ 875282 h 1124663"/>
                  <a:gd name="connsiteX43" fmla="*/ 1327591 w 2408246"/>
                  <a:gd name="connsiteY43" fmla="*/ 875282 h 1124663"/>
                  <a:gd name="connsiteX44" fmla="*/ 1327591 w 2408246"/>
                  <a:gd name="connsiteY44" fmla="*/ 926625 h 1124663"/>
                  <a:gd name="connsiteX45" fmla="*/ 1444947 w 2408246"/>
                  <a:gd name="connsiteY45" fmla="*/ 926625 h 1124663"/>
                  <a:gd name="connsiteX46" fmla="*/ 1444947 w 2408246"/>
                  <a:gd name="connsiteY46" fmla="*/ 963299 h 1124663"/>
                  <a:gd name="connsiteX47" fmla="*/ 1530519 w 2408246"/>
                  <a:gd name="connsiteY47" fmla="*/ 963299 h 1124663"/>
                  <a:gd name="connsiteX48" fmla="*/ 1530519 w 2408246"/>
                  <a:gd name="connsiteY48" fmla="*/ 1007307 h 1124663"/>
                  <a:gd name="connsiteX49" fmla="*/ 1948601 w 2408246"/>
                  <a:gd name="connsiteY49" fmla="*/ 1007307 h 1124663"/>
                  <a:gd name="connsiteX50" fmla="*/ 1948601 w 2408246"/>
                  <a:gd name="connsiteY50" fmla="*/ 1065985 h 1124663"/>
                  <a:gd name="connsiteX51" fmla="*/ 2244436 w 2408246"/>
                  <a:gd name="connsiteY51" fmla="*/ 1065985 h 1124663"/>
                  <a:gd name="connsiteX52" fmla="*/ 2244436 w 2408246"/>
                  <a:gd name="connsiteY52" fmla="*/ 1124663 h 1124663"/>
                  <a:gd name="connsiteX53" fmla="*/ 2408246 w 2408246"/>
                  <a:gd name="connsiteY53" fmla="*/ 1124663 h 112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08246" h="1124663">
                    <a:moveTo>
                      <a:pt x="0" y="0"/>
                    </a:moveTo>
                    <a:lnTo>
                      <a:pt x="210263" y="0"/>
                    </a:lnTo>
                    <a:lnTo>
                      <a:pt x="210263" y="36674"/>
                    </a:lnTo>
                    <a:lnTo>
                      <a:pt x="254271" y="36674"/>
                    </a:lnTo>
                    <a:lnTo>
                      <a:pt x="254271" y="70903"/>
                    </a:lnTo>
                    <a:lnTo>
                      <a:pt x="261606" y="70903"/>
                    </a:lnTo>
                    <a:lnTo>
                      <a:pt x="261606" y="107577"/>
                    </a:lnTo>
                    <a:lnTo>
                      <a:pt x="271386" y="107577"/>
                    </a:lnTo>
                    <a:lnTo>
                      <a:pt x="271386" y="141806"/>
                    </a:lnTo>
                    <a:lnTo>
                      <a:pt x="283610" y="141806"/>
                    </a:lnTo>
                    <a:lnTo>
                      <a:pt x="283610" y="171145"/>
                    </a:lnTo>
                    <a:lnTo>
                      <a:pt x="349623" y="171145"/>
                    </a:lnTo>
                    <a:lnTo>
                      <a:pt x="349623" y="207818"/>
                    </a:lnTo>
                    <a:lnTo>
                      <a:pt x="442530" y="207818"/>
                    </a:lnTo>
                    <a:lnTo>
                      <a:pt x="442530" y="312950"/>
                    </a:lnTo>
                    <a:lnTo>
                      <a:pt x="491429" y="312950"/>
                    </a:lnTo>
                    <a:lnTo>
                      <a:pt x="491429" y="349624"/>
                    </a:lnTo>
                    <a:lnTo>
                      <a:pt x="542772" y="349624"/>
                    </a:lnTo>
                    <a:lnTo>
                      <a:pt x="542772" y="386298"/>
                    </a:lnTo>
                    <a:lnTo>
                      <a:pt x="569666" y="386298"/>
                    </a:lnTo>
                    <a:lnTo>
                      <a:pt x="569666" y="425416"/>
                    </a:lnTo>
                    <a:lnTo>
                      <a:pt x="623454" y="425416"/>
                    </a:lnTo>
                    <a:lnTo>
                      <a:pt x="623454" y="466980"/>
                    </a:lnTo>
                    <a:lnTo>
                      <a:pt x="652793" y="466980"/>
                    </a:lnTo>
                    <a:lnTo>
                      <a:pt x="652793" y="503654"/>
                    </a:lnTo>
                    <a:lnTo>
                      <a:pt x="701692" y="503654"/>
                    </a:lnTo>
                    <a:lnTo>
                      <a:pt x="701692" y="535438"/>
                    </a:lnTo>
                    <a:lnTo>
                      <a:pt x="865501" y="535438"/>
                    </a:lnTo>
                    <a:lnTo>
                      <a:pt x="865501" y="569667"/>
                    </a:lnTo>
                    <a:lnTo>
                      <a:pt x="872836" y="569667"/>
                    </a:lnTo>
                    <a:lnTo>
                      <a:pt x="872836" y="608785"/>
                    </a:lnTo>
                    <a:lnTo>
                      <a:pt x="885061" y="608785"/>
                    </a:lnTo>
                    <a:lnTo>
                      <a:pt x="885061" y="687023"/>
                    </a:lnTo>
                    <a:lnTo>
                      <a:pt x="929069" y="687023"/>
                    </a:lnTo>
                    <a:lnTo>
                      <a:pt x="929069" y="726141"/>
                    </a:lnTo>
                    <a:lnTo>
                      <a:pt x="948629" y="726141"/>
                    </a:lnTo>
                    <a:lnTo>
                      <a:pt x="948629" y="762815"/>
                    </a:lnTo>
                    <a:lnTo>
                      <a:pt x="1026866" y="762815"/>
                    </a:lnTo>
                    <a:lnTo>
                      <a:pt x="1026866" y="799489"/>
                    </a:lnTo>
                    <a:lnTo>
                      <a:pt x="1129553" y="799489"/>
                    </a:lnTo>
                    <a:lnTo>
                      <a:pt x="1129553" y="838608"/>
                    </a:lnTo>
                    <a:lnTo>
                      <a:pt x="1273803" y="838608"/>
                    </a:lnTo>
                    <a:lnTo>
                      <a:pt x="1273803" y="875282"/>
                    </a:lnTo>
                    <a:lnTo>
                      <a:pt x="1327591" y="875282"/>
                    </a:lnTo>
                    <a:lnTo>
                      <a:pt x="1327591" y="926625"/>
                    </a:lnTo>
                    <a:lnTo>
                      <a:pt x="1444947" y="926625"/>
                    </a:lnTo>
                    <a:lnTo>
                      <a:pt x="1444947" y="963299"/>
                    </a:lnTo>
                    <a:lnTo>
                      <a:pt x="1530519" y="963299"/>
                    </a:lnTo>
                    <a:lnTo>
                      <a:pt x="1530519" y="1007307"/>
                    </a:lnTo>
                    <a:lnTo>
                      <a:pt x="1948601" y="1007307"/>
                    </a:lnTo>
                    <a:lnTo>
                      <a:pt x="1948601" y="1065985"/>
                    </a:lnTo>
                    <a:lnTo>
                      <a:pt x="2244436" y="1065985"/>
                    </a:lnTo>
                    <a:lnTo>
                      <a:pt x="2244436" y="1124663"/>
                    </a:lnTo>
                    <a:lnTo>
                      <a:pt x="2408246" y="1124663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9C88CCA-777D-47B5-B1A1-E5C6532CECA8}"/>
                </a:ext>
              </a:extLst>
            </p:cNvPr>
            <p:cNvCxnSpPr/>
            <p:nvPr/>
          </p:nvCxnSpPr>
          <p:spPr>
            <a:xfrm>
              <a:off x="3847269" y="4278912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CC35334-7A1B-45E6-BF13-77DB2674B38B}"/>
                </a:ext>
              </a:extLst>
            </p:cNvPr>
            <p:cNvCxnSpPr/>
            <p:nvPr/>
          </p:nvCxnSpPr>
          <p:spPr>
            <a:xfrm>
              <a:off x="2289908" y="3479931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5D92A18-EEFD-4E07-B953-5A4D34DC6AA6}"/>
                </a:ext>
              </a:extLst>
            </p:cNvPr>
            <p:cNvCxnSpPr/>
            <p:nvPr/>
          </p:nvCxnSpPr>
          <p:spPr>
            <a:xfrm>
              <a:off x="1932054" y="2988820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D092736-8E8E-46FC-835B-938B071AF053}"/>
                </a:ext>
              </a:extLst>
            </p:cNvPr>
            <p:cNvCxnSpPr/>
            <p:nvPr/>
          </p:nvCxnSpPr>
          <p:spPr>
            <a:xfrm>
              <a:off x="2082495" y="3234859"/>
              <a:ext cx="0" cy="6089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9" name="object 12">
            <a:extLst>
              <a:ext uri="{FF2B5EF4-FFF2-40B4-BE49-F238E27FC236}">
                <a16:creationId xmlns:a16="http://schemas.microsoft.com/office/drawing/2014/main" id="{9F549A4C-C4A1-456C-A54D-1AFB4BF22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84568"/>
              </p:ext>
            </p:extLst>
          </p:nvPr>
        </p:nvGraphicFramePr>
        <p:xfrm>
          <a:off x="318247" y="5161989"/>
          <a:ext cx="5433269" cy="59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561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758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561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758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561">
                  <a:extLst>
                    <a:ext uri="{9D8B030D-6E8A-4147-A177-3AD203B41FA5}">
                      <a16:colId xmlns:a16="http://schemas.microsoft.com/office/drawing/2014/main" val="2399802472"/>
                    </a:ext>
                  </a:extLst>
                </a:gridCol>
              </a:tblGrid>
              <a:tr h="108982">
                <a:tc gridSpan="7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/>
                        <a:t>No. at risk</a:t>
                      </a:r>
                      <a:endParaRPr lang="de-DE" sz="1200">
                        <a:latin typeface="+mn-lt"/>
                        <a:cs typeface="Trebuchet MS"/>
                      </a:endParaRPr>
                    </a:p>
                  </a:txBody>
                  <a:tcPr marL="0" marR="0" marT="27940" marB="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>
                        <a:latin typeface="+mn-lt"/>
                        <a:cs typeface="Trebuchet MS"/>
                      </a:endParaRPr>
                    </a:p>
                  </a:txBody>
                  <a:tcPr marL="0" marR="0" marT="27940" marB="0" anchor="ctr"/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96449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vCPS ≥5%</a:t>
                      </a:r>
                    </a:p>
                  </a:txBody>
                  <a:tcPr marL="0" marR="0" marT="3600" marB="36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38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20</a:t>
                      </a: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10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R="0"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4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200" spc="-5">
                          <a:solidFill>
                            <a:schemeClr val="bg1"/>
                          </a:solidFill>
                        </a:rPr>
                        <a:t>vCPS &lt;5%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36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17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 spc="-5"/>
                        <a:t>3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100"/>
                        <a:t>0</a:t>
                      </a:r>
                      <a:endParaRPr lang="de-DE" sz="11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rebuchet MS"/>
                        </a:rPr>
                        <a:t>0</a:t>
                      </a: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942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2EA4D-16BE-4EB9-B65B-AD3D49EFEF8A}"/>
              </a:ext>
            </a:extLst>
          </p:cNvPr>
          <p:cNvSpPr txBox="1"/>
          <p:nvPr/>
        </p:nvSpPr>
        <p:spPr>
          <a:xfrm>
            <a:off x="418793" y="1502331"/>
            <a:ext cx="1136522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000" b="1"/>
              <a:t>Analytical validation of VENTANA PD‑L1 (SP263) assay in GC and GEJ adenocarcinoma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DF67FF1-3B67-4641-A283-5404EF7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CPS: Combined positive score. IC: Immune cell. IHC: Immunohistochemistry. PD‑L1: Programmed death-ligand 1.TC,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tumor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cell.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vCPS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: Visually-estimated combined positive score. TIC: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Tumor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and immune cell. OPA: Overall percent agreement.</a:t>
            </a: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presented at ESMO 2020.</a:t>
            </a:r>
            <a:endParaRPr lang="en-GB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15ED5-FF32-410C-B908-0FCF37414804}"/>
              </a:ext>
            </a:extLst>
          </p:cNvPr>
          <p:cNvSpPr txBox="1"/>
          <p:nvPr/>
        </p:nvSpPr>
        <p:spPr>
          <a:xfrm>
            <a:off x="421887" y="2236218"/>
            <a:ext cx="5012013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/>
              <a:t>24 GC or GEJ adenocarcinoma cases representing a range of PD‑L1 expression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12 with vCPS ≥5% (including 2 borderline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12 with vCPS &lt;5% (including 2 borderline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One reader evaluated all cases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D6532-9C6D-41FA-B5C7-F2358672E1B7}"/>
              </a:ext>
            </a:extLst>
          </p:cNvPr>
          <p:cNvSpPr txBox="1"/>
          <p:nvPr/>
        </p:nvSpPr>
        <p:spPr>
          <a:xfrm>
            <a:off x="6469718" y="2236218"/>
            <a:ext cx="5148000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/>
              <a:t>Within-run, between-day repeatability, and intermediate precision (between antibody, detection kit lot, and instrument) for the VENTANA PD‑L1 (SP263) assay showed </a:t>
            </a:r>
            <a:r>
              <a:rPr lang="en-US" sz="1400" b="1"/>
              <a:t>100% overall percent agreement (OPA) with </a:t>
            </a:r>
            <a:r>
              <a:rPr lang="en-US" sz="1400" b="1" err="1"/>
              <a:t>vCPS</a:t>
            </a:r>
            <a:r>
              <a:rPr lang="en-US" sz="1400" b="1"/>
              <a:t> in gastric and GEJ adenocarcinoma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1ADA6-E36B-4C83-8E98-B5BC37057D59}"/>
              </a:ext>
            </a:extLst>
          </p:cNvPr>
          <p:cNvSpPr txBox="1"/>
          <p:nvPr/>
        </p:nvSpPr>
        <p:spPr>
          <a:xfrm>
            <a:off x="421887" y="3869505"/>
            <a:ext cx="5012013" cy="95410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/>
              <a:t>100 GC or GEJ adenocarcinoma cases representing a range of PD‑L1 expression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50 with vCPS ≥5% (including 5 borderline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50 with vCPS &lt;5% (including 5 borderline cases)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9B8B4F-27D3-4D23-B553-58253456C440}"/>
              </a:ext>
            </a:extLst>
          </p:cNvPr>
          <p:cNvSpPr txBox="1"/>
          <p:nvPr/>
        </p:nvSpPr>
        <p:spPr>
          <a:xfrm>
            <a:off x="6469718" y="3869505"/>
            <a:ext cx="5148000" cy="95410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/>
              <a:t>VENTANA PD‑L1 (SP263) assay </a:t>
            </a:r>
            <a:r>
              <a:rPr lang="en-US" sz="1400" b="1"/>
              <a:t>demonstrated between-reader precision and within-reader precision (OPA) with vCPS of 99.3% and 99%, respectively</a:t>
            </a:r>
          </a:p>
          <a:p>
            <a:endParaRPr 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62261-D880-4829-874A-01F4C3EE7D70}"/>
              </a:ext>
            </a:extLst>
          </p:cNvPr>
          <p:cNvSpPr txBox="1"/>
          <p:nvPr/>
        </p:nvSpPr>
        <p:spPr>
          <a:xfrm>
            <a:off x="421887" y="5226531"/>
            <a:ext cx="501201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/>
              <a:t>28 GC or GEJ adenocarcinoma cases representing a range of PD‑L1 expression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14 with vCPS ≥5% (including 2 borderline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14 with vCPS &lt;5% (including 2 borderline cases)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E349B-6259-407D-9FDF-4E0DCE3F5125}"/>
              </a:ext>
            </a:extLst>
          </p:cNvPr>
          <p:cNvSpPr txBox="1"/>
          <p:nvPr/>
        </p:nvSpPr>
        <p:spPr>
          <a:xfrm>
            <a:off x="6469718" y="5226531"/>
            <a:ext cx="5148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/>
              <a:t>Inter-laboratory reproducibility testing, performed across two readers at each of three external laboratories, demonstrated </a:t>
            </a:r>
            <a:r>
              <a:rPr lang="en-US" sz="1400" b="1"/>
              <a:t>OPA of 95% between readers and 92.5% between sites</a:t>
            </a:r>
          </a:p>
          <a:p>
            <a:endParaRPr lang="en-US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5E319E-2A58-41E0-A0FC-174EDFACECD6}"/>
              </a:ext>
            </a:extLst>
          </p:cNvPr>
          <p:cNvSpPr txBox="1"/>
          <p:nvPr/>
        </p:nvSpPr>
        <p:spPr>
          <a:xfrm>
            <a:off x="421887" y="3558162"/>
            <a:ext cx="8802168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600" b="1" i="0" u="none" strike="noStrike" baseline="0"/>
              <a:t>Between-reader and within-reader precision studies</a:t>
            </a:r>
            <a:endParaRPr lang="en-US" sz="16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340216-DD60-4729-97C0-1E495B5A5BB9}"/>
              </a:ext>
            </a:extLst>
          </p:cNvPr>
          <p:cNvSpPr txBox="1"/>
          <p:nvPr/>
        </p:nvSpPr>
        <p:spPr>
          <a:xfrm>
            <a:off x="421887" y="4897959"/>
            <a:ext cx="8802168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600" b="1" i="0" u="none" strike="noStrike" baseline="0"/>
              <a:t>Inter-laboratory reproducibility</a:t>
            </a:r>
            <a:endParaRPr lang="en-US" sz="1600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2F3D7-A11B-4718-AEFE-1EE07BFFAFC4}"/>
              </a:ext>
            </a:extLst>
          </p:cNvPr>
          <p:cNvSpPr txBox="1"/>
          <p:nvPr/>
        </p:nvSpPr>
        <p:spPr>
          <a:xfrm>
            <a:off x="421887" y="1896945"/>
            <a:ext cx="8802168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600" b="1" i="0" u="none" strike="noStrike" baseline="0"/>
              <a:t>Repeatability and intermediate precision studies</a:t>
            </a:r>
            <a:endParaRPr lang="en-US" sz="1600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D36A0F-F039-448B-9E10-CC7E0BF25A0B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5433900" y="2820994"/>
            <a:ext cx="103581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254F50-6A68-42BC-B4A2-D34673CD0FA6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5433900" y="4346559"/>
            <a:ext cx="103581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FD213A-84D4-41BA-B04D-5E878D4169FF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5433900" y="5703585"/>
            <a:ext cx="103581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67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061-CBC2-4FEC-8950-ECE53CCB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43C1-CF5E-42A3-8F26-D940405C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CPS: Combined positive Score. vCPS: </a:t>
            </a:r>
            <a:r>
              <a:rPr lang="en-GB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Visually‑estimated combined positive score.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 GEA: Gastro 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esophageal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adenocarcinoma. GEJ: Gastroesophageal junction. PD‑L1: Programmed death-ligand 1.</a:t>
            </a:r>
            <a:endParaRPr lang="en-GB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r>
              <a:rPr lang="en-GB">
                <a:solidFill>
                  <a:schemeClr val="tx1">
                    <a:lumMod val="50000"/>
                  </a:schemeClr>
                </a:solidFill>
              </a:rPr>
              <a:t>Chao, Y. et al, 2020. Poster 154P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presented at ESMO 2020.</a:t>
            </a:r>
            <a:endParaRPr lang="en-GB">
              <a:solidFill>
                <a:schemeClr val="tx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C44897AC-D5D0-4638-BC76-4B00DD5D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8" y="1817603"/>
            <a:ext cx="10636459" cy="4351338"/>
          </a:xfrm>
        </p:spPr>
        <p:txBody>
          <a:bodyPr lIns="0">
            <a:normAutofit fontScale="92500"/>
          </a:bodyPr>
          <a:lstStyle/>
          <a:p>
            <a:r>
              <a:rPr lang="en-US"/>
              <a:t>At evaluated cutoffs, both VENTANA PD‑L1 (SP263) and </a:t>
            </a:r>
            <a:r>
              <a:rPr lang="en-US" err="1"/>
              <a:t>Dako</a:t>
            </a:r>
            <a:r>
              <a:rPr lang="en-US"/>
              <a:t> 22C3 CPS assays aided identification of GEA patients with PD-L1 high tumors who were more likely to gain favorable clinical benefit from PD-1 inhibition than those with PD-L1 low tumors</a:t>
            </a:r>
          </a:p>
          <a:p>
            <a:pPr algn="l"/>
            <a:r>
              <a:rPr lang="en-US"/>
              <a:t>VENTANA PD‑L1 (SP263) assay is a robust and reproducible tool for assessing and quantifying PD‑L1 expression in GC and GEJ adenocarcinoma</a:t>
            </a:r>
          </a:p>
          <a:p>
            <a:pPr algn="l"/>
            <a:r>
              <a:rPr lang="en-US" b="1"/>
              <a:t>Reproducibility of the VENTANA PD‑L1 (SP263) assay with </a:t>
            </a:r>
            <a:r>
              <a:rPr lang="en-US" b="1" err="1"/>
              <a:t>vCPS</a:t>
            </a:r>
            <a:r>
              <a:rPr lang="en-US" b="1"/>
              <a:t> by differing pathologists, materials, and laboratories points to highly trainable assay nature and consistency in gastric cancer and gastroesophageal junction adenocarcinoma</a:t>
            </a:r>
          </a:p>
          <a:p>
            <a:pPr algn="l"/>
            <a:r>
              <a:rPr lang="en-US"/>
              <a:t>Further clinical validation is underway for TIC ≥5% in patients with gastric and gastroesophageal junction adenocarcinoma from a phase 3 study (NCT03777657)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6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989" y="3811628"/>
            <a:ext cx="554354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/>
              <a:t>Ovarian cancer</a:t>
            </a:r>
          </a:p>
        </p:txBody>
      </p:sp>
    </p:spTree>
    <p:extLst>
      <p:ext uri="{BB962C8B-B14F-4D97-AF65-F5344CB8AC3E}">
        <p14:creationId xmlns:p14="http://schemas.microsoft.com/office/powerpoint/2010/main" val="1147645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MEDIOLA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4562475"/>
            <a:ext cx="5543549" cy="1500187"/>
          </a:xfrm>
        </p:spPr>
        <p:txBody>
          <a:bodyPr/>
          <a:lstStyle/>
          <a:p>
            <a:r>
              <a:rPr lang="en-US"/>
              <a:t>PARPi + PD-1i in BRCAmut PSROC: Olaparib + durvalumab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608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30BF4AE7-9238-4217-A399-169CDE505D73}"/>
              </a:ext>
            </a:extLst>
          </p:cNvPr>
          <p:cNvSpPr/>
          <p:nvPr/>
        </p:nvSpPr>
        <p:spPr>
          <a:xfrm>
            <a:off x="407988" y="2215781"/>
            <a:ext cx="2124000" cy="25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50"/>
              </a:spcAft>
              <a:buClr>
                <a:schemeClr val="bg2"/>
              </a:buClr>
            </a:pPr>
            <a:r>
              <a:rPr lang="de-DE" sz="1400" b="1" u="sng">
                <a:solidFill>
                  <a:schemeClr val="bg1"/>
                </a:solidFill>
              </a:rPr>
              <a:t>Patient </a:t>
            </a:r>
            <a:r>
              <a:rPr lang="de-DE" sz="1400" b="1" u="sng" err="1">
                <a:solidFill>
                  <a:schemeClr val="bg1"/>
                </a:solidFill>
              </a:rPr>
              <a:t>population</a:t>
            </a:r>
            <a:r>
              <a:rPr lang="de-DE" sz="1400" b="1" u="sng">
                <a:solidFill>
                  <a:schemeClr val="bg1"/>
                </a:solidFill>
              </a:rPr>
              <a:t>:</a:t>
            </a:r>
          </a:p>
          <a:p>
            <a:pPr marL="285750" indent="-285750">
              <a:spcAft>
                <a:spcPts val="25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bg1"/>
                </a:solidFill>
              </a:rPr>
              <a:t>g</a:t>
            </a:r>
            <a:r>
              <a:rPr lang="de-DE" sz="1400" i="1" err="1">
                <a:solidFill>
                  <a:schemeClr val="bg1"/>
                </a:solidFill>
              </a:rPr>
              <a:t>BRCA</a:t>
            </a:r>
            <a:r>
              <a:rPr lang="de-DE" sz="1400" err="1">
                <a:solidFill>
                  <a:schemeClr val="bg1"/>
                </a:solidFill>
              </a:rPr>
              <a:t>wt</a:t>
            </a:r>
            <a:r>
              <a:rPr lang="de-DE" sz="1400">
                <a:solidFill>
                  <a:schemeClr val="bg1"/>
                </a:solidFill>
              </a:rPr>
              <a:t>	</a:t>
            </a:r>
          </a:p>
          <a:p>
            <a:pPr marL="285750" indent="-285750">
              <a:spcAft>
                <a:spcPts val="25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bg1"/>
                </a:solidFill>
              </a:rPr>
              <a:t>PSR </a:t>
            </a:r>
            <a:r>
              <a:rPr lang="de-DE" sz="1400" err="1">
                <a:solidFill>
                  <a:schemeClr val="bg1"/>
                </a:solidFill>
              </a:rPr>
              <a:t>ovarian</a:t>
            </a:r>
            <a:r>
              <a:rPr lang="de-DE" sz="1400">
                <a:solidFill>
                  <a:schemeClr val="bg1"/>
                </a:solidFill>
              </a:rPr>
              <a:t> </a:t>
            </a:r>
            <a:r>
              <a:rPr lang="de-DE" sz="1400" err="1">
                <a:solidFill>
                  <a:schemeClr val="bg1"/>
                </a:solidFill>
              </a:rPr>
              <a:t>cancer</a:t>
            </a:r>
            <a:r>
              <a:rPr lang="de-DE" sz="140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Aft>
                <a:spcPts val="25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spc="-25">
                <a:solidFill>
                  <a:schemeClr val="bg1"/>
                </a:solidFill>
                <a:cs typeface="Arial Narrow"/>
              </a:rPr>
              <a:t>≤2 </a:t>
            </a:r>
            <a:r>
              <a:rPr lang="en-US" sz="1400" spc="15">
                <a:solidFill>
                  <a:schemeClr val="bg1"/>
                </a:solidFill>
                <a:cs typeface="Arial Narrow"/>
              </a:rPr>
              <a:t>prior lines of </a:t>
            </a:r>
            <a:r>
              <a:rPr lang="en-US" sz="1400">
                <a:solidFill>
                  <a:schemeClr val="bg1"/>
                </a:solidFill>
                <a:cs typeface="Arial Narrow"/>
              </a:rPr>
              <a:t>chemotherapy</a:t>
            </a:r>
            <a:endParaRPr lang="de-DE" sz="1400">
              <a:solidFill>
                <a:schemeClr val="bg1"/>
              </a:solidFill>
              <a:cs typeface="Arial Narrow"/>
            </a:endParaRPr>
          </a:p>
          <a:p>
            <a:pPr marL="285750" indent="-285750">
              <a:spcAft>
                <a:spcPts val="25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spc="-20">
                <a:solidFill>
                  <a:schemeClr val="bg1"/>
                </a:solidFill>
                <a:cs typeface="Arial Narrow"/>
              </a:rPr>
              <a:t>PARP </a:t>
            </a:r>
            <a:r>
              <a:rPr lang="en-US" sz="1400" spc="10">
                <a:solidFill>
                  <a:schemeClr val="bg1"/>
                </a:solidFill>
                <a:cs typeface="Arial Narrow"/>
              </a:rPr>
              <a:t>inhibitor </a:t>
            </a:r>
            <a:r>
              <a:rPr lang="en-US" sz="1400" spc="20">
                <a:solidFill>
                  <a:schemeClr val="bg1"/>
                </a:solidFill>
                <a:cs typeface="Arial Narrow"/>
              </a:rPr>
              <a:t>and </a:t>
            </a:r>
            <a:r>
              <a:rPr lang="en-US" sz="1400" spc="-15">
                <a:solidFill>
                  <a:schemeClr val="bg1"/>
                </a:solidFill>
                <a:cs typeface="Arial Narrow"/>
              </a:rPr>
              <a:t>IO </a:t>
            </a:r>
            <a:r>
              <a:rPr lang="en-US" sz="1400" spc="20">
                <a:solidFill>
                  <a:schemeClr val="bg1"/>
                </a:solidFill>
                <a:cs typeface="Arial Narrow"/>
              </a:rPr>
              <a:t>agent</a:t>
            </a:r>
            <a:r>
              <a:rPr lang="en-US" sz="1400" spc="-85">
                <a:solidFill>
                  <a:schemeClr val="bg1"/>
                </a:solidFill>
                <a:cs typeface="Arial Narrow"/>
              </a:rPr>
              <a:t> </a:t>
            </a:r>
            <a:r>
              <a:rPr lang="en-US" sz="1400" spc="5">
                <a:solidFill>
                  <a:schemeClr val="bg1"/>
                </a:solidFill>
                <a:cs typeface="Arial Narrow"/>
              </a:rPr>
              <a:t>naïve</a:t>
            </a:r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347" y="6351090"/>
            <a:ext cx="8527616" cy="391626"/>
          </a:xfrm>
        </p:spPr>
        <p:txBody>
          <a:bodyPr/>
          <a:lstStyle/>
          <a:p>
            <a:r>
              <a:rPr lang="en-GB"/>
              <a:t>BID: Twice daily. DCR: Disease control rate. DOR: Duration of response. IO: Immuno-oncology. IV: Intravenous; ORR, objective response rate; OS, overall survival; PARP, Poly (ADP-ribose) polymerase; PFS, progression-free survival; PK, pharmacokinetics; PO, per oral; PSR, platinum-sensitive relapsed; q2w, every 2 weeks; q4w, every 4 week</a:t>
            </a:r>
          </a:p>
          <a:p>
            <a:r>
              <a:rPr lang="en-GB"/>
              <a:t>Drew, Y. et al. Abstract 814MO presented at ESMO 2020.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364F76A2-812D-4A41-829A-173A0CAF6C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MEDIOLA Study design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A2C5DEE-A3F3-46D2-9FCE-26BCB36582B4}"/>
              </a:ext>
            </a:extLst>
          </p:cNvPr>
          <p:cNvSpPr/>
          <p:nvPr/>
        </p:nvSpPr>
        <p:spPr>
          <a:xfrm>
            <a:off x="4564280" y="2231383"/>
            <a:ext cx="1411762" cy="422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err="1">
                <a:solidFill>
                  <a:schemeClr val="tx1"/>
                </a:solidFill>
              </a:rPr>
              <a:t>Olaparib</a:t>
            </a:r>
            <a:endParaRPr lang="de-DE" sz="1200">
              <a:solidFill>
                <a:schemeClr val="tx1"/>
              </a:solidFill>
              <a:cs typeface="Arial"/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300 mg PO BID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F9D7398-06D9-4BFF-A146-63EDDBAA9899}"/>
              </a:ext>
            </a:extLst>
          </p:cNvPr>
          <p:cNvSpPr/>
          <p:nvPr/>
        </p:nvSpPr>
        <p:spPr>
          <a:xfrm>
            <a:off x="4564280" y="2679725"/>
            <a:ext cx="1411761" cy="422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err="1"/>
              <a:t>Durvalumab</a:t>
            </a:r>
            <a:endParaRPr lang="de-DE" sz="1200"/>
          </a:p>
          <a:p>
            <a:pPr algn="ctr"/>
            <a:r>
              <a:rPr lang="de-DE" sz="1200"/>
              <a:t>1.5 g IV Q4W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A339F36-BA69-411C-9797-16ED359C3C0B}"/>
              </a:ext>
            </a:extLst>
          </p:cNvPr>
          <p:cNvSpPr/>
          <p:nvPr/>
        </p:nvSpPr>
        <p:spPr>
          <a:xfrm>
            <a:off x="4564281" y="3130771"/>
            <a:ext cx="1411759" cy="422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err="1"/>
              <a:t>Bevacizumab</a:t>
            </a:r>
            <a:endParaRPr lang="de-DE" sz="1200" err="1">
              <a:cs typeface="Arial"/>
            </a:endParaRPr>
          </a:p>
          <a:p>
            <a:pPr algn="ctr"/>
            <a:r>
              <a:rPr lang="de-DE" sz="1200"/>
              <a:t>10 mg/kg IV Q2W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3DB34CB-E8B2-48EE-86E3-216AFCAF8D43}"/>
              </a:ext>
            </a:extLst>
          </p:cNvPr>
          <p:cNvSpPr/>
          <p:nvPr/>
        </p:nvSpPr>
        <p:spPr>
          <a:xfrm>
            <a:off x="4564282" y="3770634"/>
            <a:ext cx="1411757" cy="422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err="1">
                <a:solidFill>
                  <a:schemeClr val="tx1"/>
                </a:solidFill>
              </a:rPr>
              <a:t>Olaparib</a:t>
            </a:r>
            <a:endParaRPr lang="de-DE" sz="1200" err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300 mg PO BID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B0C19DB-47D4-41C8-96AE-213E753F85C5}"/>
              </a:ext>
            </a:extLst>
          </p:cNvPr>
          <p:cNvSpPr/>
          <p:nvPr/>
        </p:nvSpPr>
        <p:spPr>
          <a:xfrm>
            <a:off x="4564284" y="4247692"/>
            <a:ext cx="1411756" cy="422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err="1"/>
              <a:t>Durvalumab</a:t>
            </a:r>
            <a:endParaRPr lang="de-DE" sz="1200"/>
          </a:p>
          <a:p>
            <a:pPr algn="ctr"/>
            <a:r>
              <a:rPr lang="de-DE" sz="1200"/>
              <a:t>1.5 g IV Q4W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2FA69CC7-DE0B-496E-8B72-0C74BC0E8A47}"/>
              </a:ext>
            </a:extLst>
          </p:cNvPr>
          <p:cNvSpPr/>
          <p:nvPr/>
        </p:nvSpPr>
        <p:spPr>
          <a:xfrm>
            <a:off x="7253854" y="2231383"/>
            <a:ext cx="1111617" cy="24300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Treatment to 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disease progression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06FF627C-390B-471C-A420-81394A28AB2A}"/>
              </a:ext>
            </a:extLst>
          </p:cNvPr>
          <p:cNvSpPr/>
          <p:nvPr/>
        </p:nvSpPr>
        <p:spPr>
          <a:xfrm>
            <a:off x="3206893" y="4834844"/>
            <a:ext cx="2769146" cy="422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Sequential enrolment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850316E-2D3B-408F-B92F-CEC3DE999F76}"/>
              </a:ext>
            </a:extLst>
          </p:cNvPr>
          <p:cNvSpPr/>
          <p:nvPr/>
        </p:nvSpPr>
        <p:spPr>
          <a:xfrm>
            <a:off x="6185589" y="4836533"/>
            <a:ext cx="2179882" cy="42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err="1">
                <a:solidFill>
                  <a:schemeClr val="tx1"/>
                </a:solidFill>
              </a:rPr>
              <a:t>Tumor</a:t>
            </a:r>
            <a:r>
              <a:rPr lang="en-GB" sz="1200">
                <a:solidFill>
                  <a:schemeClr val="tx1"/>
                </a:solidFill>
              </a:rPr>
              <a:t> assessments </a:t>
            </a:r>
          </a:p>
          <a:p>
            <a:pPr algn="ctr"/>
            <a:r>
              <a:rPr lang="en-GB" sz="1200">
                <a:solidFill>
                  <a:schemeClr val="tx1"/>
                </a:solidFill>
              </a:rPr>
              <a:t>every 8 weeks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FA940D7-3E76-42CC-B1BC-32D7F440B786}"/>
              </a:ext>
            </a:extLst>
          </p:cNvPr>
          <p:cNvSpPr/>
          <p:nvPr/>
        </p:nvSpPr>
        <p:spPr>
          <a:xfrm>
            <a:off x="4358501" y="2262257"/>
            <a:ext cx="172588" cy="12571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EDF3A8E-CE67-4535-B4F0-5D0CED20CBAB}"/>
              </a:ext>
            </a:extLst>
          </p:cNvPr>
          <p:cNvSpPr/>
          <p:nvPr/>
        </p:nvSpPr>
        <p:spPr>
          <a:xfrm>
            <a:off x="4358501" y="3787200"/>
            <a:ext cx="172588" cy="874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30EAA6-8181-4E57-920A-C93E2021AAEB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976041" y="2890844"/>
            <a:ext cx="12316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99C76F-F879-40BE-8469-D856CCAF5B51}"/>
              </a:ext>
            </a:extLst>
          </p:cNvPr>
          <p:cNvCxnSpPr>
            <a:cxnSpLocks/>
          </p:cNvCxnSpPr>
          <p:nvPr/>
        </p:nvCxnSpPr>
        <p:spPr>
          <a:xfrm>
            <a:off x="5976039" y="4215824"/>
            <a:ext cx="1231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A27EA8E-6C8F-4BA5-B237-52CCD78B9036}"/>
              </a:ext>
            </a:extLst>
          </p:cNvPr>
          <p:cNvSpPr/>
          <p:nvPr/>
        </p:nvSpPr>
        <p:spPr>
          <a:xfrm>
            <a:off x="8471997" y="2222853"/>
            <a:ext cx="2809087" cy="24385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en-GB" sz="1400" b="1" u="sng">
                <a:solidFill>
                  <a:schemeClr val="bg1"/>
                </a:solidFill>
              </a:rPr>
              <a:t>Primary endpoints: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DCR at 24 weeks (target 80%)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Safety tolerability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en-GB" sz="1400" b="1" u="sng">
                <a:solidFill>
                  <a:schemeClr val="bg1"/>
                </a:solidFill>
              </a:rPr>
              <a:t>Secondary endpoints: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DCR at 56 weeks, ORR, DOR, PFS, OS, PK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en-GB" sz="1400" b="1" u="sng">
                <a:solidFill>
                  <a:schemeClr val="bg1"/>
                </a:solidFill>
              </a:rPr>
              <a:t>Exploratory endpoints: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chemeClr val="bg1"/>
                </a:solidFill>
              </a:rPr>
              <a:t>Tumor</a:t>
            </a:r>
            <a:r>
              <a:rPr lang="en-GB" sz="1400">
                <a:solidFill>
                  <a:schemeClr val="bg1"/>
                </a:solidFill>
              </a:rPr>
              <a:t> genetics and immunology biomarkers</a:t>
            </a:r>
          </a:p>
          <a:p>
            <a:endParaRPr lang="en-GB" sz="1400">
              <a:solidFill>
                <a:schemeClr val="bg1"/>
              </a:solidFill>
            </a:endParaRPr>
          </a:p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CFC459E-9126-42F2-88F4-754D427439A3}"/>
              </a:ext>
            </a:extLst>
          </p:cNvPr>
          <p:cNvSpPr txBox="1"/>
          <p:nvPr/>
        </p:nvSpPr>
        <p:spPr>
          <a:xfrm>
            <a:off x="3502100" y="2661364"/>
            <a:ext cx="80538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5"/>
              </a:spcBef>
            </a:pPr>
            <a:r>
              <a:rPr lang="de-DE" sz="1200" b="1" spc="-45">
                <a:cs typeface="Arial Narrow"/>
              </a:rPr>
              <a:t>T</a:t>
            </a:r>
            <a:r>
              <a:rPr lang="de-DE" sz="1200" b="1" spc="35">
                <a:cs typeface="Arial Narrow"/>
              </a:rPr>
              <a:t>ripl</a:t>
            </a:r>
            <a:r>
              <a:rPr lang="de-DE" sz="1200" b="1">
                <a:cs typeface="Arial Narrow"/>
              </a:rPr>
              <a:t>et Arm</a:t>
            </a:r>
            <a:endParaRPr lang="de-DE" sz="1200">
              <a:cs typeface="Arial Narrow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213BCD1-721A-4479-B21A-C1FAC761C350}"/>
              </a:ext>
            </a:extLst>
          </p:cNvPr>
          <p:cNvSpPr txBox="1"/>
          <p:nvPr/>
        </p:nvSpPr>
        <p:spPr>
          <a:xfrm>
            <a:off x="3502103" y="3897224"/>
            <a:ext cx="805383" cy="4744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"/>
              </a:spcBef>
            </a:pPr>
            <a:r>
              <a:rPr lang="de-DE" sz="1200" b="1" spc="35" err="1">
                <a:solidFill>
                  <a:schemeClr val="bg1"/>
                </a:solidFill>
                <a:cs typeface="Arial Narrow"/>
              </a:rPr>
              <a:t>Doublet</a:t>
            </a:r>
            <a:endParaRPr lang="de-DE" sz="1200" b="1" spc="35">
              <a:solidFill>
                <a:schemeClr val="bg1"/>
              </a:solidFill>
              <a:cs typeface="Arial Narrow"/>
            </a:endParaRPr>
          </a:p>
          <a:p>
            <a:pPr marL="12700" algn="ctr">
              <a:lnSpc>
                <a:spcPct val="100000"/>
              </a:lnSpc>
              <a:spcBef>
                <a:spcPts val="70"/>
              </a:spcBef>
            </a:pPr>
            <a:r>
              <a:rPr lang="de-DE" sz="1200" b="1" spc="35">
                <a:solidFill>
                  <a:schemeClr val="bg1"/>
                </a:solidFill>
                <a:cs typeface="Arial Narrow"/>
              </a:rPr>
              <a:t>Arm</a:t>
            </a:r>
            <a:endParaRPr lang="de-DE" sz="1200">
              <a:solidFill>
                <a:schemeClr val="bg1"/>
              </a:solidFill>
              <a:cs typeface="Arial Narrow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25013-FCC0-4640-AD77-9117E03F97D2}"/>
              </a:ext>
            </a:extLst>
          </p:cNvPr>
          <p:cNvSpPr txBox="1"/>
          <p:nvPr/>
        </p:nvSpPr>
        <p:spPr>
          <a:xfrm>
            <a:off x="414713" y="1269825"/>
            <a:ext cx="11360743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en-US" b="1"/>
              <a:t>Phase 2 study of </a:t>
            </a:r>
            <a:r>
              <a:rPr lang="en-US" b="1" err="1"/>
              <a:t>olaparib</a:t>
            </a:r>
            <a:r>
              <a:rPr lang="en-US" b="1"/>
              <a:t> + durvalumab (MEDIOLA): Updated results in germline BRCA-mutated platinum-sensitive relapsed (PSR) ovarian cancer (OC)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B82D1C4-06E2-420F-8D08-6C4117F1A243}"/>
              </a:ext>
            </a:extLst>
          </p:cNvPr>
          <p:cNvCxnSpPr>
            <a:stCxn id="30" idx="3"/>
            <a:endCxn id="36" idx="1"/>
          </p:cNvCxnSpPr>
          <p:nvPr/>
        </p:nvCxnSpPr>
        <p:spPr>
          <a:xfrm flipV="1">
            <a:off x="2531988" y="2892197"/>
            <a:ext cx="970112" cy="58358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BA22F3E-3190-4B94-9B74-B952660A5125}"/>
              </a:ext>
            </a:extLst>
          </p:cNvPr>
          <p:cNvCxnSpPr>
            <a:stCxn id="30" idx="3"/>
            <a:endCxn id="49" idx="1"/>
          </p:cNvCxnSpPr>
          <p:nvPr/>
        </p:nvCxnSpPr>
        <p:spPr>
          <a:xfrm>
            <a:off x="2531988" y="3475781"/>
            <a:ext cx="970115" cy="658688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6220" y="3429000"/>
            <a:ext cx="554354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/>
              <a:t>GI Cancers</a:t>
            </a:r>
          </a:p>
        </p:txBody>
      </p:sp>
    </p:spTree>
    <p:extLst>
      <p:ext uri="{BB962C8B-B14F-4D97-AF65-F5344CB8AC3E}">
        <p14:creationId xmlns:p14="http://schemas.microsoft.com/office/powerpoint/2010/main" val="3545475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C187F21-5AEC-9A46-9294-7958C7425044}"/>
              </a:ext>
            </a:extLst>
          </p:cNvPr>
          <p:cNvGrpSpPr/>
          <p:nvPr/>
        </p:nvGrpSpPr>
        <p:grpSpPr>
          <a:xfrm>
            <a:off x="957628" y="5574912"/>
            <a:ext cx="752146" cy="246221"/>
            <a:chOff x="2527046" y="5302483"/>
            <a:chExt cx="752146" cy="246221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0CFBFC8-DFE2-5246-80DC-A2C2644F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7046" y="5401058"/>
              <a:ext cx="76200" cy="3810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EBC82B-2B22-6B4C-B65A-064971DF45FC}"/>
                </a:ext>
              </a:extLst>
            </p:cNvPr>
            <p:cNvSpPr txBox="1"/>
            <p:nvPr/>
          </p:nvSpPr>
          <p:spPr>
            <a:xfrm>
              <a:off x="2548762" y="5302483"/>
              <a:ext cx="7304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24 weeks</a:t>
              </a:r>
            </a:p>
          </p:txBody>
        </p:sp>
      </p:grp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B8BFDB8-D414-E340-8902-D7E8BE8BA478}"/>
              </a:ext>
            </a:extLst>
          </p:cNvPr>
          <p:cNvCxnSpPr/>
          <p:nvPr/>
        </p:nvCxnSpPr>
        <p:spPr>
          <a:xfrm>
            <a:off x="1665729" y="2448681"/>
            <a:ext cx="0" cy="332185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DA28E7-4866-4BCF-BB1A-ECDA4223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88" y="1261308"/>
            <a:ext cx="11090273" cy="544663"/>
          </a:xfrm>
        </p:spPr>
        <p:txBody>
          <a:bodyPr/>
          <a:lstStyle/>
          <a:p>
            <a:pPr marL="0" indent="0">
              <a:buNone/>
            </a:pPr>
            <a:r>
              <a:rPr lang="de-DE" sz="1800">
                <a:solidFill>
                  <a:schemeClr val="tx1"/>
                </a:solidFill>
              </a:rPr>
              <a:t>Time </a:t>
            </a:r>
            <a:r>
              <a:rPr lang="de-DE" sz="1800" err="1">
                <a:solidFill>
                  <a:schemeClr val="tx1"/>
                </a:solidFill>
              </a:rPr>
              <a:t>to</a:t>
            </a:r>
            <a:r>
              <a:rPr lang="de-DE" sz="1800">
                <a:solidFill>
                  <a:schemeClr val="tx1"/>
                </a:solidFill>
              </a:rPr>
              <a:t> </a:t>
            </a:r>
            <a:r>
              <a:rPr lang="de-DE" sz="1800" err="1">
                <a:solidFill>
                  <a:schemeClr val="tx1"/>
                </a:solidFill>
              </a:rPr>
              <a:t>progression</a:t>
            </a:r>
            <a:r>
              <a:rPr lang="de-DE" sz="1800">
                <a:solidFill>
                  <a:schemeClr val="tx1"/>
                </a:solidFill>
              </a:rPr>
              <a:t> </a:t>
            </a:r>
            <a:r>
              <a:rPr lang="de-DE" sz="1800" err="1">
                <a:solidFill>
                  <a:schemeClr val="tx1"/>
                </a:solidFill>
              </a:rPr>
              <a:t>or</a:t>
            </a:r>
            <a:r>
              <a:rPr lang="de-DE" sz="1800">
                <a:solidFill>
                  <a:schemeClr val="tx1"/>
                </a:solidFill>
              </a:rPr>
              <a:t> </a:t>
            </a:r>
            <a:r>
              <a:rPr lang="de-DE" sz="1800" err="1">
                <a:solidFill>
                  <a:schemeClr val="tx1"/>
                </a:solidFill>
              </a:rPr>
              <a:t>treatment</a:t>
            </a:r>
            <a:r>
              <a:rPr lang="de-DE" sz="1800">
                <a:solidFill>
                  <a:schemeClr val="tx1"/>
                </a:solidFill>
              </a:rPr>
              <a:t> </a:t>
            </a:r>
            <a:r>
              <a:rPr lang="de-DE" sz="1800" err="1">
                <a:solidFill>
                  <a:schemeClr val="tx1"/>
                </a:solidFill>
              </a:rPr>
              <a:t>discontinuation</a:t>
            </a:r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289CBC-FEC9-4691-B18A-7606E24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514" y="6375400"/>
            <a:ext cx="8567736" cy="365125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/>
              <a:t>DCR: Disease control rate. PFS: Progression-free survival. CI: Confidence interval.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US"/>
              <a:t>Drew, Y. et al. Abstract 814MO presented at ESMO 2020.</a:t>
            </a:r>
            <a:endParaRPr lang="en-US">
              <a:cs typeface="Arial"/>
            </a:endParaRP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548E5E5E-BFB6-4D52-931C-4FA764CFA1F0}"/>
              </a:ext>
            </a:extLst>
          </p:cNvPr>
          <p:cNvSpPr/>
          <p:nvPr/>
        </p:nvSpPr>
        <p:spPr>
          <a:xfrm>
            <a:off x="436562" y="1955079"/>
            <a:ext cx="4321989" cy="320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Olaparib + durvalumab + bevacizumab</a:t>
            </a:r>
          </a:p>
        </p:txBody>
      </p:sp>
      <p:sp>
        <p:nvSpPr>
          <p:cNvPr id="18" name="Rectangle 367">
            <a:extLst>
              <a:ext uri="{FF2B5EF4-FFF2-40B4-BE49-F238E27FC236}">
                <a16:creationId xmlns:a16="http://schemas.microsoft.com/office/drawing/2014/main" id="{1E13CE61-93EC-274F-88B7-A7DD3BB57A0C}"/>
              </a:ext>
            </a:extLst>
          </p:cNvPr>
          <p:cNvSpPr/>
          <p:nvPr/>
        </p:nvSpPr>
        <p:spPr>
          <a:xfrm>
            <a:off x="6331775" y="1955079"/>
            <a:ext cx="4321989" cy="3205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Olaparib + durvalumab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F36F8DDA-772E-034E-A0D6-0F33B078B0CB}"/>
              </a:ext>
            </a:extLst>
          </p:cNvPr>
          <p:cNvCxnSpPr>
            <a:cxnSpLocks/>
          </p:cNvCxnSpPr>
          <p:nvPr/>
        </p:nvCxnSpPr>
        <p:spPr>
          <a:xfrm>
            <a:off x="455381" y="5777675"/>
            <a:ext cx="43212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2D15524D-E9C3-D74A-880C-D1915AC8E6D5}"/>
              </a:ext>
            </a:extLst>
          </p:cNvPr>
          <p:cNvCxnSpPr/>
          <p:nvPr/>
        </p:nvCxnSpPr>
        <p:spPr>
          <a:xfrm>
            <a:off x="1179241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684951D7-16E2-AF49-93BC-D4B5B14A3D02}"/>
              </a:ext>
            </a:extLst>
          </p:cNvPr>
          <p:cNvCxnSpPr/>
          <p:nvPr/>
        </p:nvCxnSpPr>
        <p:spPr>
          <a:xfrm>
            <a:off x="465563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321C7DF-B2C1-7C41-9E5E-21533BFAEA56}"/>
              </a:ext>
            </a:extLst>
          </p:cNvPr>
          <p:cNvCxnSpPr/>
          <p:nvPr/>
        </p:nvCxnSpPr>
        <p:spPr>
          <a:xfrm>
            <a:off x="1887343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AD55ED6F-844B-4B47-A53B-8A6A2EBFDF35}"/>
              </a:ext>
            </a:extLst>
          </p:cNvPr>
          <p:cNvCxnSpPr/>
          <p:nvPr/>
        </p:nvCxnSpPr>
        <p:spPr>
          <a:xfrm>
            <a:off x="2612173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EB7A0C9C-7A24-E744-B0D9-E14A3075D472}"/>
              </a:ext>
            </a:extLst>
          </p:cNvPr>
          <p:cNvCxnSpPr/>
          <p:nvPr/>
        </p:nvCxnSpPr>
        <p:spPr>
          <a:xfrm>
            <a:off x="3342578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BF03A60-CF6E-294B-AD0D-591A59D78A4A}"/>
              </a:ext>
            </a:extLst>
          </p:cNvPr>
          <p:cNvCxnSpPr/>
          <p:nvPr/>
        </p:nvCxnSpPr>
        <p:spPr>
          <a:xfrm>
            <a:off x="4050681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147BD92C-9DA1-6E43-B16D-58B59B129550}"/>
              </a:ext>
            </a:extLst>
          </p:cNvPr>
          <p:cNvCxnSpPr/>
          <p:nvPr/>
        </p:nvCxnSpPr>
        <p:spPr>
          <a:xfrm>
            <a:off x="4764359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A3D6179-D9CF-2D44-9018-9CF275EB4239}"/>
              </a:ext>
            </a:extLst>
          </p:cNvPr>
          <p:cNvSpPr txBox="1"/>
          <p:nvPr/>
        </p:nvSpPr>
        <p:spPr>
          <a:xfrm>
            <a:off x="342902" y="5840608"/>
            <a:ext cx="24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EEACF4-9792-5F45-A3D3-4697DBF1F63D}"/>
              </a:ext>
            </a:extLst>
          </p:cNvPr>
          <p:cNvSpPr txBox="1"/>
          <p:nvPr/>
        </p:nvSpPr>
        <p:spPr>
          <a:xfrm>
            <a:off x="952051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100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F3FEFBD-CDE1-D949-95FE-E0889962C0A4}"/>
              </a:ext>
            </a:extLst>
          </p:cNvPr>
          <p:cNvSpPr txBox="1"/>
          <p:nvPr/>
        </p:nvSpPr>
        <p:spPr>
          <a:xfrm>
            <a:off x="1671305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200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E58B7E9-EBCE-4348-A840-56C80A732DD4}"/>
              </a:ext>
            </a:extLst>
          </p:cNvPr>
          <p:cNvSpPr txBox="1"/>
          <p:nvPr/>
        </p:nvSpPr>
        <p:spPr>
          <a:xfrm>
            <a:off x="2390559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300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E0B5A59-B275-0140-B720-E9BB1D8D0763}"/>
              </a:ext>
            </a:extLst>
          </p:cNvPr>
          <p:cNvSpPr txBox="1"/>
          <p:nvPr/>
        </p:nvSpPr>
        <p:spPr>
          <a:xfrm>
            <a:off x="3126540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400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D748A5F-199B-C347-8716-E140702FEE79}"/>
              </a:ext>
            </a:extLst>
          </p:cNvPr>
          <p:cNvSpPr txBox="1"/>
          <p:nvPr/>
        </p:nvSpPr>
        <p:spPr>
          <a:xfrm>
            <a:off x="3829067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500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4C2F20A-5062-8F48-B9CC-2ADA2F920CDA}"/>
              </a:ext>
            </a:extLst>
          </p:cNvPr>
          <p:cNvSpPr txBox="1"/>
          <p:nvPr/>
        </p:nvSpPr>
        <p:spPr>
          <a:xfrm>
            <a:off x="4542745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600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8F6FCD0-4889-8F49-9844-45B31EBF8C47}"/>
              </a:ext>
            </a:extLst>
          </p:cNvPr>
          <p:cNvSpPr txBox="1"/>
          <p:nvPr/>
        </p:nvSpPr>
        <p:spPr>
          <a:xfrm>
            <a:off x="2034290" y="6002186"/>
            <a:ext cx="1229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Study day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A22794A-1730-FB4A-806C-EA581DB066DC}"/>
              </a:ext>
            </a:extLst>
          </p:cNvPr>
          <p:cNvSpPr txBox="1"/>
          <p:nvPr/>
        </p:nvSpPr>
        <p:spPr>
          <a:xfrm>
            <a:off x="3223054" y="5078415"/>
            <a:ext cx="1547458" cy="6733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en-GB" sz="1000"/>
              <a:t>DCR at 24 weeks: 77.4%</a:t>
            </a:r>
          </a:p>
          <a:p>
            <a:r>
              <a:rPr lang="en-GB" sz="1000"/>
              <a:t>(90% CI 61.7–88.9)</a:t>
            </a:r>
          </a:p>
          <a:p>
            <a:r>
              <a:rPr lang="en-GB" sz="1000"/>
              <a:t>Median PFS: 14.7 months</a:t>
            </a:r>
          </a:p>
          <a:p>
            <a:r>
              <a:rPr lang="en-GB" sz="1000"/>
              <a:t>(95% CI 10.0–18.1)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2EAE4EC-EE32-DE46-A961-A989284B13F7}"/>
              </a:ext>
            </a:extLst>
          </p:cNvPr>
          <p:cNvGrpSpPr/>
          <p:nvPr/>
        </p:nvGrpSpPr>
        <p:grpSpPr>
          <a:xfrm>
            <a:off x="6838463" y="5574912"/>
            <a:ext cx="752146" cy="246221"/>
            <a:chOff x="2527046" y="5302483"/>
            <a:chExt cx="752146" cy="246221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075DC0A6-A3B4-7443-A970-8D5C149BD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7046" y="5401058"/>
              <a:ext cx="76200" cy="38100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2C65EA35-389A-EE46-A992-D91282A0A692}"/>
                </a:ext>
              </a:extLst>
            </p:cNvPr>
            <p:cNvSpPr txBox="1"/>
            <p:nvPr/>
          </p:nvSpPr>
          <p:spPr>
            <a:xfrm>
              <a:off x="2548762" y="5302483"/>
              <a:ext cx="7304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24 weeks</a:t>
              </a:r>
            </a:p>
          </p:txBody>
        </p:sp>
      </p:grp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6EE1BCD2-548B-B84D-A939-8B1A905B2337}"/>
              </a:ext>
            </a:extLst>
          </p:cNvPr>
          <p:cNvCxnSpPr/>
          <p:nvPr/>
        </p:nvCxnSpPr>
        <p:spPr>
          <a:xfrm>
            <a:off x="7719443" y="2448681"/>
            <a:ext cx="0" cy="332185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A3F1C7CB-1FD7-5E47-977C-A327FD02E162}"/>
              </a:ext>
            </a:extLst>
          </p:cNvPr>
          <p:cNvCxnSpPr>
            <a:cxnSpLocks/>
          </p:cNvCxnSpPr>
          <p:nvPr/>
        </p:nvCxnSpPr>
        <p:spPr>
          <a:xfrm>
            <a:off x="6336216" y="5777675"/>
            <a:ext cx="43212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A7C3AAEE-EC3B-5047-8537-7998938DB191}"/>
              </a:ext>
            </a:extLst>
          </p:cNvPr>
          <p:cNvCxnSpPr/>
          <p:nvPr/>
        </p:nvCxnSpPr>
        <p:spPr>
          <a:xfrm>
            <a:off x="7199776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488F9CEF-D677-6A4C-8C5C-EFC38C72D155}"/>
              </a:ext>
            </a:extLst>
          </p:cNvPr>
          <p:cNvCxnSpPr/>
          <p:nvPr/>
        </p:nvCxnSpPr>
        <p:spPr>
          <a:xfrm>
            <a:off x="6346398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29DF296C-4388-E940-AB53-57AC12FEBD41}"/>
              </a:ext>
            </a:extLst>
          </p:cNvPr>
          <p:cNvCxnSpPr/>
          <p:nvPr/>
        </p:nvCxnSpPr>
        <p:spPr>
          <a:xfrm>
            <a:off x="8041228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1072499-D445-7740-B69B-A12A1FC4AC21}"/>
              </a:ext>
            </a:extLst>
          </p:cNvPr>
          <p:cNvCxnSpPr/>
          <p:nvPr/>
        </p:nvCxnSpPr>
        <p:spPr>
          <a:xfrm>
            <a:off x="8915283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80666EEE-C0BF-484A-A233-E4A7198A99AF}"/>
              </a:ext>
            </a:extLst>
          </p:cNvPr>
          <p:cNvCxnSpPr/>
          <p:nvPr/>
        </p:nvCxnSpPr>
        <p:spPr>
          <a:xfrm>
            <a:off x="9766338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2DC05F54-44E6-A24C-8929-672DAF8351F8}"/>
              </a:ext>
            </a:extLst>
          </p:cNvPr>
          <p:cNvCxnSpPr/>
          <p:nvPr/>
        </p:nvCxnSpPr>
        <p:spPr>
          <a:xfrm>
            <a:off x="10645194" y="5784811"/>
            <a:ext cx="0" cy="102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C9977677-B9B4-3048-815C-D7A998C38938}"/>
              </a:ext>
            </a:extLst>
          </p:cNvPr>
          <p:cNvSpPr txBox="1"/>
          <p:nvPr/>
        </p:nvSpPr>
        <p:spPr>
          <a:xfrm>
            <a:off x="6223737" y="5840608"/>
            <a:ext cx="24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0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1A48895-EA58-2247-99EE-672D72EA831C}"/>
              </a:ext>
            </a:extLst>
          </p:cNvPr>
          <p:cNvSpPr txBox="1"/>
          <p:nvPr/>
        </p:nvSpPr>
        <p:spPr>
          <a:xfrm>
            <a:off x="6966090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100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E8CEB55-A99A-A74B-ACA6-09571BC87C41}"/>
              </a:ext>
            </a:extLst>
          </p:cNvPr>
          <p:cNvSpPr txBox="1"/>
          <p:nvPr/>
        </p:nvSpPr>
        <p:spPr>
          <a:xfrm>
            <a:off x="7857975" y="6002186"/>
            <a:ext cx="1229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Study day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56F184B-B15A-F84C-B8F2-7BB6F5F4FAB0}"/>
              </a:ext>
            </a:extLst>
          </p:cNvPr>
          <p:cNvSpPr txBox="1"/>
          <p:nvPr/>
        </p:nvSpPr>
        <p:spPr>
          <a:xfrm>
            <a:off x="9107112" y="3974293"/>
            <a:ext cx="1547458" cy="6733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en-GB" sz="1000"/>
              <a:t>DCR at 24 weeks: 28.1%</a:t>
            </a:r>
          </a:p>
          <a:p>
            <a:r>
              <a:rPr lang="en-GB" sz="1000"/>
              <a:t>(90% CI 15.5–43.9)</a:t>
            </a:r>
          </a:p>
          <a:p>
            <a:r>
              <a:rPr lang="en-GB" sz="1000"/>
              <a:t>Median PFS: 5.5 months</a:t>
            </a:r>
          </a:p>
          <a:p>
            <a:r>
              <a:rPr lang="en-GB" sz="1000"/>
              <a:t>(95% CI 3.6–7.5)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D93ED89B-787E-4F45-902D-12C9425BFFD3}"/>
              </a:ext>
            </a:extLst>
          </p:cNvPr>
          <p:cNvSpPr txBox="1"/>
          <p:nvPr/>
        </p:nvSpPr>
        <p:spPr>
          <a:xfrm>
            <a:off x="7817299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200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D2F1222-914B-0B41-A3AF-9FE0D0CCC428}"/>
              </a:ext>
            </a:extLst>
          </p:cNvPr>
          <p:cNvSpPr txBox="1"/>
          <p:nvPr/>
        </p:nvSpPr>
        <p:spPr>
          <a:xfrm>
            <a:off x="8699949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300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B6C033AE-BBCE-6D41-ADC1-BA9C9903242C}"/>
              </a:ext>
            </a:extLst>
          </p:cNvPr>
          <p:cNvSpPr txBox="1"/>
          <p:nvPr/>
        </p:nvSpPr>
        <p:spPr>
          <a:xfrm>
            <a:off x="9550849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400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4D4714E-F390-5544-B2C0-6F516F090900}"/>
              </a:ext>
            </a:extLst>
          </p:cNvPr>
          <p:cNvSpPr txBox="1"/>
          <p:nvPr/>
        </p:nvSpPr>
        <p:spPr>
          <a:xfrm>
            <a:off x="10404924" y="5840608"/>
            <a:ext cx="4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500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87B10117-AA35-174A-AC08-752009D3C1DF}"/>
              </a:ext>
            </a:extLst>
          </p:cNvPr>
          <p:cNvGrpSpPr/>
          <p:nvPr/>
        </p:nvGrpSpPr>
        <p:grpSpPr>
          <a:xfrm>
            <a:off x="4917015" y="3892104"/>
            <a:ext cx="1277672" cy="2066388"/>
            <a:chOff x="5021093" y="3032791"/>
            <a:chExt cx="1277672" cy="2066388"/>
          </a:xfrm>
        </p:grpSpPr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D4548A73-D40F-E947-80FC-48FB1A3D52A8}"/>
                </a:ext>
              </a:extLst>
            </p:cNvPr>
            <p:cNvSpPr txBox="1"/>
            <p:nvPr/>
          </p:nvSpPr>
          <p:spPr>
            <a:xfrm>
              <a:off x="5054462" y="3709014"/>
              <a:ext cx="1244303" cy="128041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900"/>
                <a:t>Treatment discontinued due to:</a:t>
              </a:r>
            </a:p>
            <a:p>
              <a:pPr marL="223838" lvl="1">
                <a:lnSpc>
                  <a:spcPts val="1200"/>
                </a:lnSpc>
              </a:pPr>
              <a:r>
                <a:rPr lang="en-GB" sz="900"/>
                <a:t>Adverse event</a:t>
              </a:r>
            </a:p>
            <a:p>
              <a:pPr marL="223838" lvl="1">
                <a:lnSpc>
                  <a:spcPts val="1200"/>
                </a:lnSpc>
              </a:pPr>
              <a:r>
                <a:rPr lang="en-GB" sz="900"/>
                <a:t>Study criteria</a:t>
              </a:r>
            </a:p>
            <a:p>
              <a:pPr marL="223838" lvl="1">
                <a:lnSpc>
                  <a:spcPts val="1200"/>
                </a:lnSpc>
              </a:pPr>
              <a:r>
                <a:rPr lang="en-GB" sz="900"/>
                <a:t>Progressive disease</a:t>
              </a:r>
            </a:p>
            <a:p>
              <a:pPr marL="223838" lvl="1">
                <a:lnSpc>
                  <a:spcPts val="1200"/>
                </a:lnSpc>
              </a:pPr>
              <a:r>
                <a:rPr lang="en-GB" sz="900"/>
                <a:t>Patient decision</a:t>
              </a:r>
            </a:p>
            <a:p>
              <a:pPr marL="223838" lvl="1">
                <a:lnSpc>
                  <a:spcPts val="1200"/>
                </a:lnSpc>
              </a:pPr>
              <a:r>
                <a:rPr lang="en-GB" sz="900"/>
                <a:t>Other</a:t>
              </a: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D5A39855-4A65-9543-9069-6FCAD3B78342}"/>
                </a:ext>
              </a:extLst>
            </p:cNvPr>
            <p:cNvGrpSpPr/>
            <p:nvPr/>
          </p:nvGrpSpPr>
          <p:grpSpPr>
            <a:xfrm>
              <a:off x="5021093" y="3032791"/>
              <a:ext cx="1071988" cy="2066388"/>
              <a:chOff x="5021093" y="3032791"/>
              <a:chExt cx="1071988" cy="206638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93A88E3-7FCD-D44B-A513-EFD6BE80CC30}"/>
                  </a:ext>
                </a:extLst>
              </p:cNvPr>
              <p:cNvSpPr/>
              <p:nvPr/>
            </p:nvSpPr>
            <p:spPr>
              <a:xfrm>
                <a:off x="5031138" y="3102960"/>
                <a:ext cx="90494" cy="9049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EC7C1F2F-3498-BA45-A073-643D070612C4}"/>
                  </a:ext>
                </a:extLst>
              </p:cNvPr>
              <p:cNvSpPr txBox="1"/>
              <p:nvPr/>
            </p:nvSpPr>
            <p:spPr>
              <a:xfrm>
                <a:off x="5099999" y="3032791"/>
                <a:ext cx="39737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/>
                  <a:t>CR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2437D39-D403-0B40-87DD-B49BD1761129}"/>
                  </a:ext>
                </a:extLst>
              </p:cNvPr>
              <p:cNvSpPr/>
              <p:nvPr/>
            </p:nvSpPr>
            <p:spPr>
              <a:xfrm>
                <a:off x="5543604" y="3102960"/>
                <a:ext cx="90494" cy="90494"/>
              </a:xfrm>
              <a:prstGeom prst="ellipse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5608D442-79D4-2A4F-9D25-91EC22E203DE}"/>
                  </a:ext>
                </a:extLst>
              </p:cNvPr>
              <p:cNvSpPr txBox="1"/>
              <p:nvPr/>
            </p:nvSpPr>
            <p:spPr>
              <a:xfrm>
                <a:off x="5612465" y="3032791"/>
                <a:ext cx="39737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/>
                  <a:t>PR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178E227-CD0A-5840-AE9A-237128DD19B8}"/>
                  </a:ext>
                </a:extLst>
              </p:cNvPr>
              <p:cNvSpPr/>
              <p:nvPr/>
            </p:nvSpPr>
            <p:spPr>
              <a:xfrm>
                <a:off x="5031138" y="3283831"/>
                <a:ext cx="90494" cy="90494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43D3350D-77E3-A04E-90B7-4EA003C7ED0F}"/>
                  </a:ext>
                </a:extLst>
              </p:cNvPr>
              <p:cNvSpPr txBox="1"/>
              <p:nvPr/>
            </p:nvSpPr>
            <p:spPr>
              <a:xfrm>
                <a:off x="5099999" y="3213662"/>
                <a:ext cx="39737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/>
                  <a:t>SD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26CAA96-D429-A94D-BCE5-F3DB12D95BFD}"/>
                  </a:ext>
                </a:extLst>
              </p:cNvPr>
              <p:cNvSpPr/>
              <p:nvPr/>
            </p:nvSpPr>
            <p:spPr>
              <a:xfrm>
                <a:off x="5543604" y="3283831"/>
                <a:ext cx="90494" cy="9049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83F236AB-6F75-354A-9749-4CD868240296}"/>
                  </a:ext>
                </a:extLst>
              </p:cNvPr>
              <p:cNvSpPr txBox="1"/>
              <p:nvPr/>
            </p:nvSpPr>
            <p:spPr>
              <a:xfrm>
                <a:off x="5612465" y="3213662"/>
                <a:ext cx="39737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/>
                  <a:t>PD</a:t>
                </a:r>
              </a:p>
            </p:txBody>
          </p:sp>
          <p:cxnSp>
            <p:nvCxnSpPr>
              <p:cNvPr id="45" name="Gerade Verbindung mit Pfeil 44">
                <a:extLst>
                  <a:ext uri="{FF2B5EF4-FFF2-40B4-BE49-F238E27FC236}">
                    <a16:creationId xmlns:a16="http://schemas.microsoft.com/office/drawing/2014/main" id="{9F35597D-044E-F44C-9514-59B2BE75E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6778" y="3608388"/>
                <a:ext cx="16551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BB55F858-32FE-ED42-B16E-D7E9C22F02C3}"/>
                  </a:ext>
                </a:extLst>
              </p:cNvPr>
              <p:cNvSpPr txBox="1"/>
              <p:nvPr/>
            </p:nvSpPr>
            <p:spPr>
              <a:xfrm>
                <a:off x="5171996" y="3492972"/>
                <a:ext cx="92108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/>
                  <a:t>On treatment</a:t>
                </a:r>
              </a:p>
            </p:txBody>
          </p:sp>
          <p:pic>
            <p:nvPicPr>
              <p:cNvPr id="372" name="Picture 371">
                <a:extLst>
                  <a:ext uri="{FF2B5EF4-FFF2-40B4-BE49-F238E27FC236}">
                    <a16:creationId xmlns:a16="http://schemas.microsoft.com/office/drawing/2014/main" id="{C5AC3832-94E4-41BD-BF05-C4E351C255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042" t="43309" r="79360" b="26213"/>
              <a:stretch/>
            </p:blipFill>
            <p:spPr>
              <a:xfrm>
                <a:off x="5021093" y="4006254"/>
                <a:ext cx="150903" cy="469927"/>
              </a:xfrm>
              <a:prstGeom prst="rect">
                <a:avLst/>
              </a:prstGeom>
            </p:spPr>
          </p:pic>
          <p:pic>
            <p:nvPicPr>
              <p:cNvPr id="92" name="Picture 371">
                <a:extLst>
                  <a:ext uri="{FF2B5EF4-FFF2-40B4-BE49-F238E27FC236}">
                    <a16:creationId xmlns:a16="http://schemas.microsoft.com/office/drawing/2014/main" id="{40B2D81C-C4C3-EF4D-AEF1-111E28D3F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68" t="75841" r="79134" b="-6319"/>
              <a:stretch/>
            </p:blipFill>
            <p:spPr>
              <a:xfrm>
                <a:off x="5021093" y="4629252"/>
                <a:ext cx="150903" cy="469927"/>
              </a:xfrm>
              <a:prstGeom prst="rect">
                <a:avLst/>
              </a:prstGeom>
            </p:spPr>
          </p:pic>
        </p:grp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6919F41F-8831-7944-BC37-D6447FEF4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80" y="2471368"/>
            <a:ext cx="4085711" cy="3167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1FB10A-0248-3645-B6E5-161E6F9BE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836" y="2440372"/>
            <a:ext cx="3755963" cy="3284954"/>
          </a:xfrm>
          <a:prstGeom prst="rect">
            <a:avLst/>
          </a:prstGeom>
        </p:spPr>
      </p:pic>
      <p:sp>
        <p:nvSpPr>
          <p:cNvPr id="68" name="object 5">
            <a:extLst>
              <a:ext uri="{FF2B5EF4-FFF2-40B4-BE49-F238E27FC236}">
                <a16:creationId xmlns:a16="http://schemas.microsoft.com/office/drawing/2014/main" id="{4A93A1C2-B73A-AF4B-830B-F63FAB5C7713}"/>
              </a:ext>
            </a:extLst>
          </p:cNvPr>
          <p:cNvSpPr txBox="1">
            <a:spLocks/>
          </p:cNvSpPr>
          <p:nvPr/>
        </p:nvSpPr>
        <p:spPr>
          <a:xfrm>
            <a:off x="416533" y="365125"/>
            <a:ext cx="1136747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MEDIOLA </a:t>
            </a:r>
            <a:r>
              <a:rPr lang="de-DE" err="1"/>
              <a:t>Results</a:t>
            </a:r>
            <a:r>
              <a:rPr lang="de-DE"/>
              <a:t> - </a:t>
            </a:r>
            <a:r>
              <a:rPr lang="de-DE" err="1"/>
              <a:t>efficacy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D6E9A78-BD39-4569-9523-B1F00FB9B2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MEDIOLA </a:t>
            </a:r>
            <a:r>
              <a:rPr lang="de-DE" err="1">
                <a:solidFill>
                  <a:schemeClr val="bg2"/>
                </a:solidFill>
              </a:rPr>
              <a:t>Exploratory</a:t>
            </a:r>
            <a:r>
              <a:rPr lang="de-DE">
                <a:solidFill>
                  <a:schemeClr val="bg2"/>
                </a:solidFill>
              </a:rPr>
              <a:t> </a:t>
            </a:r>
            <a:r>
              <a:rPr lang="de-DE" err="1">
                <a:solidFill>
                  <a:schemeClr val="bg2"/>
                </a:solidFill>
              </a:rPr>
              <a:t>analysis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93BF0C-4302-4CA3-8C5F-28EF6218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48" y="6350734"/>
            <a:ext cx="8536235" cy="391626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err="1"/>
              <a:t>Olap</a:t>
            </a:r>
            <a:r>
              <a:rPr lang="en-GB"/>
              <a:t>: Olaparib. Bev: Bevacizumab. CI: Confidence interval. DCO: Data cut off. DOR: Duration of response. </a:t>
            </a:r>
            <a:r>
              <a:rPr lang="en-GB" err="1"/>
              <a:t>Durva</a:t>
            </a:r>
            <a:r>
              <a:rPr lang="en-GB"/>
              <a:t>: Durvalumab. IQR, interquartile range; LOH, loss of heterozygosity; </a:t>
            </a:r>
            <a:r>
              <a:rPr lang="en-GB" err="1"/>
              <a:t>olap</a:t>
            </a:r>
            <a:r>
              <a:rPr lang="en-GB"/>
              <a:t>, </a:t>
            </a:r>
            <a:r>
              <a:rPr lang="en-GB" err="1"/>
              <a:t>olaparib</a:t>
            </a:r>
            <a:r>
              <a:rPr lang="en-GB"/>
              <a:t>; * GIS as determined by foundation medicine tumour analysis must have genome wide LOH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≥14, a somatic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BRCA1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BRCA2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mutation, or a mutation in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ATM, BRIP1, PALB2, RAD51C, BARD1, CDK12, CHEK1, CHEK2, FANCL, PPP2R2A, RAD51B, RAD51D or RAD54L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to be considered positive. At the time of the DCO, the prespecified cut-off for genome-wide LOH of 14% was used (Swisher et al. Lancet Oncol 2017; 18:75-87)</a:t>
            </a:r>
            <a:endParaRPr lang="en-GB"/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US"/>
              <a:t>Drew, Y. et al. Abstract 814MO presented at ESMO 2020.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C841488-4567-4F04-9827-3928433B5961}"/>
              </a:ext>
            </a:extLst>
          </p:cNvPr>
          <p:cNvGrpSpPr/>
          <p:nvPr/>
        </p:nvGrpSpPr>
        <p:grpSpPr>
          <a:xfrm>
            <a:off x="6045584" y="1944105"/>
            <a:ext cx="4914246" cy="2155889"/>
            <a:chOff x="6452125" y="1928212"/>
            <a:chExt cx="5108491" cy="2380862"/>
          </a:xfrm>
        </p:grpSpPr>
        <p:grpSp>
          <p:nvGrpSpPr>
            <p:cNvPr id="30" name="object 6">
              <a:extLst>
                <a:ext uri="{FF2B5EF4-FFF2-40B4-BE49-F238E27FC236}">
                  <a16:creationId xmlns:a16="http://schemas.microsoft.com/office/drawing/2014/main" id="{AFE0E054-0816-441F-9F65-5E4CF00DF210}"/>
                </a:ext>
              </a:extLst>
            </p:cNvPr>
            <p:cNvGrpSpPr/>
            <p:nvPr/>
          </p:nvGrpSpPr>
          <p:grpSpPr>
            <a:xfrm>
              <a:off x="6452125" y="1928212"/>
              <a:ext cx="5108491" cy="2380862"/>
              <a:chOff x="3642359" y="929639"/>
              <a:chExt cx="2703195" cy="1259850"/>
            </a:xfrm>
          </p:grpSpPr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7B7F60BA-FE69-432B-843E-642E3EC24BEE}"/>
                  </a:ext>
                </a:extLst>
              </p:cNvPr>
              <p:cNvSpPr/>
              <p:nvPr/>
            </p:nvSpPr>
            <p:spPr>
              <a:xfrm>
                <a:off x="3672839" y="929639"/>
                <a:ext cx="2672080" cy="1259840"/>
              </a:xfrm>
              <a:custGeom>
                <a:avLst/>
                <a:gdLst/>
                <a:ahLst/>
                <a:cxnLst/>
                <a:rect l="l" t="t" r="r" b="b"/>
                <a:pathLst>
                  <a:path w="2672079" h="1259839">
                    <a:moveTo>
                      <a:pt x="2672080" y="1259839"/>
                    </a:moveTo>
                    <a:lnTo>
                      <a:pt x="0" y="1259839"/>
                    </a:lnTo>
                    <a:lnTo>
                      <a:pt x="0" y="0"/>
                    </a:lnTo>
                  </a:path>
                </a:pathLst>
              </a:custGeom>
              <a:ln w="1017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>
                <a:extLst>
                  <a:ext uri="{FF2B5EF4-FFF2-40B4-BE49-F238E27FC236}">
                    <a16:creationId xmlns:a16="http://schemas.microsoft.com/office/drawing/2014/main" id="{26525B47-3707-4D2F-9F0D-A18D79952515}"/>
                  </a:ext>
                </a:extLst>
              </p:cNvPr>
              <p:cNvSpPr/>
              <p:nvPr/>
            </p:nvSpPr>
            <p:spPr>
              <a:xfrm>
                <a:off x="3708400" y="1285249"/>
                <a:ext cx="2550160" cy="904240"/>
              </a:xfrm>
              <a:custGeom>
                <a:avLst/>
                <a:gdLst/>
                <a:ahLst/>
                <a:cxnLst/>
                <a:rect l="l" t="t" r="r" b="b"/>
                <a:pathLst>
                  <a:path w="2550160" h="904239">
                    <a:moveTo>
                      <a:pt x="60960" y="0"/>
                    </a:moveTo>
                    <a:lnTo>
                      <a:pt x="0" y="0"/>
                    </a:lnTo>
                    <a:lnTo>
                      <a:pt x="0" y="274320"/>
                    </a:lnTo>
                    <a:lnTo>
                      <a:pt x="60960" y="274320"/>
                    </a:lnTo>
                    <a:lnTo>
                      <a:pt x="60960" y="0"/>
                    </a:lnTo>
                    <a:close/>
                  </a:path>
                  <a:path w="2550160" h="904239">
                    <a:moveTo>
                      <a:pt x="142240" y="40640"/>
                    </a:moveTo>
                    <a:lnTo>
                      <a:pt x="81280" y="40640"/>
                    </a:lnTo>
                    <a:lnTo>
                      <a:pt x="81280" y="274320"/>
                    </a:lnTo>
                    <a:lnTo>
                      <a:pt x="142240" y="274320"/>
                    </a:lnTo>
                    <a:lnTo>
                      <a:pt x="142240" y="40640"/>
                    </a:lnTo>
                    <a:close/>
                  </a:path>
                  <a:path w="2550160" h="904239">
                    <a:moveTo>
                      <a:pt x="223520" y="40640"/>
                    </a:moveTo>
                    <a:lnTo>
                      <a:pt x="162560" y="40640"/>
                    </a:lnTo>
                    <a:lnTo>
                      <a:pt x="162560" y="274320"/>
                    </a:lnTo>
                    <a:lnTo>
                      <a:pt x="223520" y="274320"/>
                    </a:lnTo>
                    <a:lnTo>
                      <a:pt x="223520" y="40640"/>
                    </a:lnTo>
                    <a:close/>
                  </a:path>
                  <a:path w="2550160" h="904239">
                    <a:moveTo>
                      <a:pt x="304800" y="111760"/>
                    </a:moveTo>
                    <a:lnTo>
                      <a:pt x="243840" y="111760"/>
                    </a:lnTo>
                    <a:lnTo>
                      <a:pt x="243840" y="274320"/>
                    </a:lnTo>
                    <a:lnTo>
                      <a:pt x="304800" y="274320"/>
                    </a:lnTo>
                    <a:lnTo>
                      <a:pt x="304800" y="111760"/>
                    </a:lnTo>
                    <a:close/>
                  </a:path>
                  <a:path w="2550160" h="904239">
                    <a:moveTo>
                      <a:pt x="386080" y="142240"/>
                    </a:moveTo>
                    <a:lnTo>
                      <a:pt x="325120" y="142240"/>
                    </a:lnTo>
                    <a:lnTo>
                      <a:pt x="325120" y="274320"/>
                    </a:lnTo>
                    <a:lnTo>
                      <a:pt x="386080" y="274320"/>
                    </a:lnTo>
                    <a:lnTo>
                      <a:pt x="386080" y="142240"/>
                    </a:lnTo>
                    <a:close/>
                  </a:path>
                  <a:path w="2550160" h="904239">
                    <a:moveTo>
                      <a:pt x="467360" y="152400"/>
                    </a:moveTo>
                    <a:lnTo>
                      <a:pt x="406400" y="152400"/>
                    </a:lnTo>
                    <a:lnTo>
                      <a:pt x="406400" y="274320"/>
                    </a:lnTo>
                    <a:lnTo>
                      <a:pt x="467360" y="274320"/>
                    </a:lnTo>
                    <a:lnTo>
                      <a:pt x="467360" y="152400"/>
                    </a:lnTo>
                    <a:close/>
                  </a:path>
                  <a:path w="2550160" h="904239">
                    <a:moveTo>
                      <a:pt x="548640" y="162560"/>
                    </a:moveTo>
                    <a:lnTo>
                      <a:pt x="487680" y="162560"/>
                    </a:lnTo>
                    <a:lnTo>
                      <a:pt x="487680" y="274320"/>
                    </a:lnTo>
                    <a:lnTo>
                      <a:pt x="548640" y="274320"/>
                    </a:lnTo>
                    <a:lnTo>
                      <a:pt x="548640" y="162560"/>
                    </a:lnTo>
                    <a:close/>
                  </a:path>
                  <a:path w="2550160" h="904239">
                    <a:moveTo>
                      <a:pt x="629920" y="223520"/>
                    </a:moveTo>
                    <a:lnTo>
                      <a:pt x="568960" y="223520"/>
                    </a:lnTo>
                    <a:lnTo>
                      <a:pt x="568960" y="274320"/>
                    </a:lnTo>
                    <a:lnTo>
                      <a:pt x="629920" y="274320"/>
                    </a:lnTo>
                    <a:lnTo>
                      <a:pt x="629920" y="223520"/>
                    </a:lnTo>
                    <a:close/>
                  </a:path>
                  <a:path w="2550160" h="904239">
                    <a:moveTo>
                      <a:pt x="711200" y="223520"/>
                    </a:moveTo>
                    <a:lnTo>
                      <a:pt x="650240" y="223520"/>
                    </a:lnTo>
                    <a:lnTo>
                      <a:pt x="650240" y="274320"/>
                    </a:lnTo>
                    <a:lnTo>
                      <a:pt x="711200" y="274320"/>
                    </a:lnTo>
                    <a:lnTo>
                      <a:pt x="711200" y="223520"/>
                    </a:lnTo>
                    <a:close/>
                  </a:path>
                  <a:path w="2550160" h="904239">
                    <a:moveTo>
                      <a:pt x="792480" y="233680"/>
                    </a:moveTo>
                    <a:lnTo>
                      <a:pt x="721360" y="233680"/>
                    </a:lnTo>
                    <a:lnTo>
                      <a:pt x="721360" y="274320"/>
                    </a:lnTo>
                    <a:lnTo>
                      <a:pt x="792480" y="274320"/>
                    </a:lnTo>
                    <a:lnTo>
                      <a:pt x="792480" y="233680"/>
                    </a:lnTo>
                    <a:close/>
                  </a:path>
                  <a:path w="2550160" h="904239">
                    <a:moveTo>
                      <a:pt x="863600" y="243840"/>
                    </a:moveTo>
                    <a:lnTo>
                      <a:pt x="802640" y="243840"/>
                    </a:lnTo>
                    <a:lnTo>
                      <a:pt x="802640" y="274320"/>
                    </a:lnTo>
                    <a:lnTo>
                      <a:pt x="863600" y="274320"/>
                    </a:lnTo>
                    <a:lnTo>
                      <a:pt x="863600" y="243840"/>
                    </a:lnTo>
                    <a:close/>
                  </a:path>
                  <a:path w="2550160" h="904239">
                    <a:moveTo>
                      <a:pt x="944880" y="254000"/>
                    </a:moveTo>
                    <a:lnTo>
                      <a:pt x="883920" y="254000"/>
                    </a:lnTo>
                    <a:lnTo>
                      <a:pt x="883920" y="274320"/>
                    </a:lnTo>
                    <a:lnTo>
                      <a:pt x="944880" y="274320"/>
                    </a:lnTo>
                    <a:lnTo>
                      <a:pt x="944880" y="254000"/>
                    </a:lnTo>
                    <a:close/>
                  </a:path>
                  <a:path w="2550160" h="904239">
                    <a:moveTo>
                      <a:pt x="1026160" y="264160"/>
                    </a:moveTo>
                    <a:lnTo>
                      <a:pt x="965200" y="264160"/>
                    </a:lnTo>
                    <a:lnTo>
                      <a:pt x="965200" y="274320"/>
                    </a:lnTo>
                    <a:lnTo>
                      <a:pt x="1026160" y="274320"/>
                    </a:lnTo>
                    <a:lnTo>
                      <a:pt x="1026160" y="264160"/>
                    </a:lnTo>
                    <a:close/>
                  </a:path>
                  <a:path w="2550160" h="904239">
                    <a:moveTo>
                      <a:pt x="1188720" y="274320"/>
                    </a:moveTo>
                    <a:lnTo>
                      <a:pt x="1127760" y="274320"/>
                    </a:lnTo>
                    <a:lnTo>
                      <a:pt x="1127760" y="284480"/>
                    </a:lnTo>
                    <a:lnTo>
                      <a:pt x="1188720" y="284480"/>
                    </a:lnTo>
                    <a:lnTo>
                      <a:pt x="1188720" y="274320"/>
                    </a:lnTo>
                    <a:close/>
                  </a:path>
                  <a:path w="2550160" h="904239">
                    <a:moveTo>
                      <a:pt x="1270000" y="274320"/>
                    </a:moveTo>
                    <a:lnTo>
                      <a:pt x="1209040" y="274320"/>
                    </a:lnTo>
                    <a:lnTo>
                      <a:pt x="1209040" y="304800"/>
                    </a:lnTo>
                    <a:lnTo>
                      <a:pt x="1270000" y="304800"/>
                    </a:lnTo>
                    <a:lnTo>
                      <a:pt x="1270000" y="274320"/>
                    </a:lnTo>
                    <a:close/>
                  </a:path>
                  <a:path w="2550160" h="904239">
                    <a:moveTo>
                      <a:pt x="1351280" y="274320"/>
                    </a:moveTo>
                    <a:lnTo>
                      <a:pt x="1290320" y="274320"/>
                    </a:lnTo>
                    <a:lnTo>
                      <a:pt x="1290320" y="304800"/>
                    </a:lnTo>
                    <a:lnTo>
                      <a:pt x="1351280" y="304800"/>
                    </a:lnTo>
                    <a:lnTo>
                      <a:pt x="1351280" y="274320"/>
                    </a:lnTo>
                    <a:close/>
                  </a:path>
                  <a:path w="2550160" h="904239">
                    <a:moveTo>
                      <a:pt x="1432560" y="274320"/>
                    </a:moveTo>
                    <a:lnTo>
                      <a:pt x="1361440" y="274320"/>
                    </a:lnTo>
                    <a:lnTo>
                      <a:pt x="1361440" y="386080"/>
                    </a:lnTo>
                    <a:lnTo>
                      <a:pt x="1432560" y="386080"/>
                    </a:lnTo>
                    <a:lnTo>
                      <a:pt x="1432560" y="274320"/>
                    </a:lnTo>
                    <a:close/>
                  </a:path>
                  <a:path w="2550160" h="904239">
                    <a:moveTo>
                      <a:pt x="1503680" y="274320"/>
                    </a:moveTo>
                    <a:lnTo>
                      <a:pt x="1442720" y="274320"/>
                    </a:lnTo>
                    <a:lnTo>
                      <a:pt x="1442720" y="426720"/>
                    </a:lnTo>
                    <a:lnTo>
                      <a:pt x="1503680" y="426720"/>
                    </a:lnTo>
                    <a:lnTo>
                      <a:pt x="1503680" y="274320"/>
                    </a:lnTo>
                    <a:close/>
                  </a:path>
                  <a:path w="2550160" h="904239">
                    <a:moveTo>
                      <a:pt x="1584960" y="274320"/>
                    </a:moveTo>
                    <a:lnTo>
                      <a:pt x="1524000" y="274320"/>
                    </a:lnTo>
                    <a:lnTo>
                      <a:pt x="1524000" y="436880"/>
                    </a:lnTo>
                    <a:lnTo>
                      <a:pt x="1584960" y="436880"/>
                    </a:lnTo>
                    <a:lnTo>
                      <a:pt x="1584960" y="274320"/>
                    </a:lnTo>
                    <a:close/>
                  </a:path>
                  <a:path w="2550160" h="904239">
                    <a:moveTo>
                      <a:pt x="1666240" y="274320"/>
                    </a:moveTo>
                    <a:lnTo>
                      <a:pt x="1605280" y="274320"/>
                    </a:lnTo>
                    <a:lnTo>
                      <a:pt x="1605280" y="477520"/>
                    </a:lnTo>
                    <a:lnTo>
                      <a:pt x="1666240" y="477520"/>
                    </a:lnTo>
                    <a:lnTo>
                      <a:pt x="1666240" y="274320"/>
                    </a:lnTo>
                    <a:close/>
                  </a:path>
                  <a:path w="2550160" h="904239">
                    <a:moveTo>
                      <a:pt x="1747520" y="274320"/>
                    </a:moveTo>
                    <a:lnTo>
                      <a:pt x="1686560" y="274320"/>
                    </a:lnTo>
                    <a:lnTo>
                      <a:pt x="1686560" y="497840"/>
                    </a:lnTo>
                    <a:lnTo>
                      <a:pt x="1747520" y="497840"/>
                    </a:lnTo>
                    <a:lnTo>
                      <a:pt x="1747520" y="274320"/>
                    </a:lnTo>
                    <a:close/>
                  </a:path>
                  <a:path w="2550160" h="904239">
                    <a:moveTo>
                      <a:pt x="1828800" y="274320"/>
                    </a:moveTo>
                    <a:lnTo>
                      <a:pt x="1767840" y="274320"/>
                    </a:lnTo>
                    <a:lnTo>
                      <a:pt x="1767840" y="589280"/>
                    </a:lnTo>
                    <a:lnTo>
                      <a:pt x="1828800" y="589280"/>
                    </a:lnTo>
                    <a:lnTo>
                      <a:pt x="1828800" y="274320"/>
                    </a:lnTo>
                    <a:close/>
                  </a:path>
                  <a:path w="2550160" h="904239">
                    <a:moveTo>
                      <a:pt x="1910080" y="274320"/>
                    </a:moveTo>
                    <a:lnTo>
                      <a:pt x="1849120" y="274320"/>
                    </a:lnTo>
                    <a:lnTo>
                      <a:pt x="1849120" y="599440"/>
                    </a:lnTo>
                    <a:lnTo>
                      <a:pt x="1910080" y="599440"/>
                    </a:lnTo>
                    <a:lnTo>
                      <a:pt x="1910080" y="274320"/>
                    </a:lnTo>
                    <a:close/>
                  </a:path>
                  <a:path w="2550160" h="904239">
                    <a:moveTo>
                      <a:pt x="1991360" y="274320"/>
                    </a:moveTo>
                    <a:lnTo>
                      <a:pt x="1930400" y="274320"/>
                    </a:lnTo>
                    <a:lnTo>
                      <a:pt x="1930400" y="629920"/>
                    </a:lnTo>
                    <a:lnTo>
                      <a:pt x="1991360" y="629920"/>
                    </a:lnTo>
                    <a:lnTo>
                      <a:pt x="1991360" y="274320"/>
                    </a:lnTo>
                    <a:close/>
                  </a:path>
                  <a:path w="2550160" h="904239">
                    <a:moveTo>
                      <a:pt x="2072640" y="274320"/>
                    </a:moveTo>
                    <a:lnTo>
                      <a:pt x="2011680" y="274320"/>
                    </a:lnTo>
                    <a:lnTo>
                      <a:pt x="2011680" y="670560"/>
                    </a:lnTo>
                    <a:lnTo>
                      <a:pt x="2072640" y="670560"/>
                    </a:lnTo>
                    <a:lnTo>
                      <a:pt x="2072640" y="274320"/>
                    </a:lnTo>
                    <a:close/>
                  </a:path>
                  <a:path w="2550160" h="904239">
                    <a:moveTo>
                      <a:pt x="2153920" y="274320"/>
                    </a:moveTo>
                    <a:lnTo>
                      <a:pt x="2092960" y="274320"/>
                    </a:lnTo>
                    <a:lnTo>
                      <a:pt x="2092960" y="731520"/>
                    </a:lnTo>
                    <a:lnTo>
                      <a:pt x="2153920" y="731520"/>
                    </a:lnTo>
                    <a:lnTo>
                      <a:pt x="2153920" y="274320"/>
                    </a:lnTo>
                    <a:close/>
                  </a:path>
                  <a:path w="2550160" h="904239">
                    <a:moveTo>
                      <a:pt x="2235200" y="274320"/>
                    </a:moveTo>
                    <a:lnTo>
                      <a:pt x="2174240" y="274320"/>
                    </a:lnTo>
                    <a:lnTo>
                      <a:pt x="2174240" y="741680"/>
                    </a:lnTo>
                    <a:lnTo>
                      <a:pt x="2235200" y="741680"/>
                    </a:lnTo>
                    <a:lnTo>
                      <a:pt x="2235200" y="274320"/>
                    </a:lnTo>
                    <a:close/>
                  </a:path>
                  <a:path w="2550160" h="904239">
                    <a:moveTo>
                      <a:pt x="2306320" y="274320"/>
                    </a:moveTo>
                    <a:lnTo>
                      <a:pt x="2245360" y="274320"/>
                    </a:lnTo>
                    <a:lnTo>
                      <a:pt x="2245360" y="751840"/>
                    </a:lnTo>
                    <a:lnTo>
                      <a:pt x="2306320" y="751840"/>
                    </a:lnTo>
                    <a:lnTo>
                      <a:pt x="2306320" y="274320"/>
                    </a:lnTo>
                    <a:close/>
                  </a:path>
                  <a:path w="2550160" h="904239">
                    <a:moveTo>
                      <a:pt x="2387600" y="274320"/>
                    </a:moveTo>
                    <a:lnTo>
                      <a:pt x="2326640" y="274320"/>
                    </a:lnTo>
                    <a:lnTo>
                      <a:pt x="2326640" y="772160"/>
                    </a:lnTo>
                    <a:lnTo>
                      <a:pt x="2387600" y="772160"/>
                    </a:lnTo>
                    <a:lnTo>
                      <a:pt x="2387600" y="274320"/>
                    </a:lnTo>
                    <a:close/>
                  </a:path>
                  <a:path w="2550160" h="904239">
                    <a:moveTo>
                      <a:pt x="2468880" y="274320"/>
                    </a:moveTo>
                    <a:lnTo>
                      <a:pt x="2407920" y="274320"/>
                    </a:lnTo>
                    <a:lnTo>
                      <a:pt x="2407920" y="853440"/>
                    </a:lnTo>
                    <a:lnTo>
                      <a:pt x="2468880" y="853440"/>
                    </a:lnTo>
                    <a:lnTo>
                      <a:pt x="2468880" y="274320"/>
                    </a:lnTo>
                    <a:close/>
                  </a:path>
                  <a:path w="2550160" h="904239">
                    <a:moveTo>
                      <a:pt x="2550160" y="274320"/>
                    </a:moveTo>
                    <a:lnTo>
                      <a:pt x="2489200" y="274320"/>
                    </a:lnTo>
                    <a:lnTo>
                      <a:pt x="2489200" y="904240"/>
                    </a:lnTo>
                    <a:lnTo>
                      <a:pt x="2550160" y="904240"/>
                    </a:lnTo>
                    <a:lnTo>
                      <a:pt x="2550160" y="2743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9">
                <a:extLst>
                  <a:ext uri="{FF2B5EF4-FFF2-40B4-BE49-F238E27FC236}">
                    <a16:creationId xmlns:a16="http://schemas.microsoft.com/office/drawing/2014/main" id="{DAD1AA12-8CDD-4A49-B36A-5D09BD6BFAF7}"/>
                  </a:ext>
                </a:extLst>
              </p:cNvPr>
              <p:cNvSpPr/>
              <p:nvPr/>
            </p:nvSpPr>
            <p:spPr>
              <a:xfrm>
                <a:off x="3642359" y="929639"/>
                <a:ext cx="2703195" cy="1259840"/>
              </a:xfrm>
              <a:custGeom>
                <a:avLst/>
                <a:gdLst/>
                <a:ahLst/>
                <a:cxnLst/>
                <a:rect l="l" t="t" r="r" b="b"/>
                <a:pathLst>
                  <a:path w="2703195" h="1259839">
                    <a:moveTo>
                      <a:pt x="2702687" y="629919"/>
                    </a:moveTo>
                    <a:lnTo>
                      <a:pt x="30479" y="629919"/>
                    </a:lnTo>
                  </a:path>
                  <a:path w="2703195" h="1259839">
                    <a:moveTo>
                      <a:pt x="30734" y="0"/>
                    </a:moveTo>
                    <a:lnTo>
                      <a:pt x="0" y="0"/>
                    </a:lnTo>
                  </a:path>
                  <a:path w="2703195" h="1259839">
                    <a:moveTo>
                      <a:pt x="30734" y="121919"/>
                    </a:moveTo>
                    <a:lnTo>
                      <a:pt x="0" y="121919"/>
                    </a:lnTo>
                  </a:path>
                  <a:path w="2703195" h="1259839">
                    <a:moveTo>
                      <a:pt x="30734" y="243839"/>
                    </a:moveTo>
                    <a:lnTo>
                      <a:pt x="0" y="243839"/>
                    </a:lnTo>
                  </a:path>
                  <a:path w="2703195" h="1259839">
                    <a:moveTo>
                      <a:pt x="30734" y="375919"/>
                    </a:moveTo>
                    <a:lnTo>
                      <a:pt x="0" y="375919"/>
                    </a:lnTo>
                  </a:path>
                  <a:path w="2703195" h="1259839">
                    <a:moveTo>
                      <a:pt x="30734" y="508000"/>
                    </a:moveTo>
                    <a:lnTo>
                      <a:pt x="0" y="508000"/>
                    </a:lnTo>
                  </a:path>
                  <a:path w="2703195" h="1259839">
                    <a:moveTo>
                      <a:pt x="30734" y="629919"/>
                    </a:moveTo>
                    <a:lnTo>
                      <a:pt x="0" y="629919"/>
                    </a:lnTo>
                  </a:path>
                  <a:path w="2703195" h="1259839">
                    <a:moveTo>
                      <a:pt x="30734" y="751839"/>
                    </a:moveTo>
                    <a:lnTo>
                      <a:pt x="0" y="751839"/>
                    </a:lnTo>
                  </a:path>
                  <a:path w="2703195" h="1259839">
                    <a:moveTo>
                      <a:pt x="30734" y="883919"/>
                    </a:moveTo>
                    <a:lnTo>
                      <a:pt x="0" y="883919"/>
                    </a:lnTo>
                  </a:path>
                  <a:path w="2703195" h="1259839">
                    <a:moveTo>
                      <a:pt x="30734" y="1005839"/>
                    </a:moveTo>
                    <a:lnTo>
                      <a:pt x="0" y="1005839"/>
                    </a:lnTo>
                  </a:path>
                  <a:path w="2703195" h="1259839">
                    <a:moveTo>
                      <a:pt x="30734" y="1137920"/>
                    </a:moveTo>
                    <a:lnTo>
                      <a:pt x="0" y="1137920"/>
                    </a:lnTo>
                  </a:path>
                  <a:path w="2703195" h="1259839">
                    <a:moveTo>
                      <a:pt x="30734" y="1259839"/>
                    </a:moveTo>
                    <a:lnTo>
                      <a:pt x="0" y="1259839"/>
                    </a:lnTo>
                  </a:path>
                </a:pathLst>
              </a:custGeom>
              <a:ln w="1017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A2EC86F2-5A1B-47A7-AE5C-4584859399D0}"/>
                </a:ext>
              </a:extLst>
            </p:cNvPr>
            <p:cNvSpPr txBox="1"/>
            <p:nvPr/>
          </p:nvSpPr>
          <p:spPr>
            <a:xfrm>
              <a:off x="6575730" y="3998399"/>
              <a:ext cx="2924804" cy="28041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de-DE" sz="1050" err="1">
                  <a:solidFill>
                    <a:schemeClr val="bg1"/>
                  </a:solidFill>
                </a:rPr>
                <a:t>Confirmed</a:t>
              </a:r>
              <a:r>
                <a:rPr lang="de-DE" sz="1050">
                  <a:solidFill>
                    <a:schemeClr val="bg1"/>
                  </a:solidFill>
                </a:rPr>
                <a:t> ORR= 31.3% (95% Cl 16.1-50.0)</a:t>
              </a:r>
            </a:p>
          </p:txBody>
        </p: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51592317-C8E4-420D-9626-5506EF0B2333}"/>
              </a:ext>
            </a:extLst>
          </p:cNvPr>
          <p:cNvSpPr txBox="1"/>
          <p:nvPr/>
        </p:nvSpPr>
        <p:spPr>
          <a:xfrm rot="16200000">
            <a:off x="-58319" y="2723336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/>
              <a:t>Best % </a:t>
            </a:r>
            <a:r>
              <a:rPr lang="de-DE" sz="1100" err="1"/>
              <a:t>change</a:t>
            </a:r>
            <a:r>
              <a:rPr lang="de-DE" sz="1100"/>
              <a:t> in</a:t>
            </a:r>
          </a:p>
          <a:p>
            <a:r>
              <a:rPr lang="de-DE" sz="1100" err="1"/>
              <a:t>target</a:t>
            </a:r>
            <a:r>
              <a:rPr lang="de-DE" sz="1100"/>
              <a:t> </a:t>
            </a:r>
            <a:r>
              <a:rPr lang="de-DE" sz="1100" err="1"/>
              <a:t>lesion</a:t>
            </a:r>
            <a:r>
              <a:rPr lang="de-DE" sz="1100"/>
              <a:t> </a:t>
            </a:r>
            <a:r>
              <a:rPr lang="de-DE" sz="1100" err="1"/>
              <a:t>size</a:t>
            </a:r>
            <a:endParaRPr lang="de-DE" sz="1100"/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7905E4AA-EEDE-4834-A310-2ABD610752F3}"/>
              </a:ext>
            </a:extLst>
          </p:cNvPr>
          <p:cNvGraphicFramePr>
            <a:graphicFrameLocks noGrp="1"/>
          </p:cNvGraphicFramePr>
          <p:nvPr/>
        </p:nvGraphicFramePr>
        <p:xfrm>
          <a:off x="414348" y="4198816"/>
          <a:ext cx="6450203" cy="186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763">
                  <a:extLst>
                    <a:ext uri="{9D8B030D-6E8A-4147-A177-3AD203B41FA5}">
                      <a16:colId xmlns:a16="http://schemas.microsoft.com/office/drawing/2014/main" val="3371168975"/>
                    </a:ext>
                  </a:extLst>
                </a:gridCol>
                <a:gridCol w="1228610">
                  <a:extLst>
                    <a:ext uri="{9D8B030D-6E8A-4147-A177-3AD203B41FA5}">
                      <a16:colId xmlns:a16="http://schemas.microsoft.com/office/drawing/2014/main" val="1863517383"/>
                    </a:ext>
                  </a:extLst>
                </a:gridCol>
                <a:gridCol w="1228610">
                  <a:extLst>
                    <a:ext uri="{9D8B030D-6E8A-4147-A177-3AD203B41FA5}">
                      <a16:colId xmlns:a16="http://schemas.microsoft.com/office/drawing/2014/main" val="3749367749"/>
                    </a:ext>
                  </a:extLst>
                </a:gridCol>
                <a:gridCol w="1228610">
                  <a:extLst>
                    <a:ext uri="{9D8B030D-6E8A-4147-A177-3AD203B41FA5}">
                      <a16:colId xmlns:a16="http://schemas.microsoft.com/office/drawing/2014/main" val="2293733018"/>
                    </a:ext>
                  </a:extLst>
                </a:gridCol>
                <a:gridCol w="1228610">
                  <a:extLst>
                    <a:ext uri="{9D8B030D-6E8A-4147-A177-3AD203B41FA5}">
                      <a16:colId xmlns:a16="http://schemas.microsoft.com/office/drawing/2014/main" val="2039559167"/>
                    </a:ext>
                  </a:extLst>
                </a:gridCol>
              </a:tblGrid>
              <a:tr h="360117">
                <a:tc>
                  <a:txBody>
                    <a:bodyPr/>
                    <a:lstStyle/>
                    <a:p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Olaparib + durvalumab + bevacizumab</a:t>
                      </a:r>
                    </a:p>
                  </a:txBody>
                  <a:tcPr marT="36000" marB="360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9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Olaparib + durvalumab </a:t>
                      </a:r>
                    </a:p>
                  </a:txBody>
                  <a:tcPr marT="36000" marB="36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90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4339"/>
                  </a:ext>
                </a:extLst>
              </a:tr>
              <a:tr h="505770"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Genomic instability </a:t>
                      </a:r>
                    </a:p>
                    <a:p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status (GIS)* subgroup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ORR (95% Cl), %</a:t>
                      </a:r>
                    </a:p>
                  </a:txBody>
                  <a:tcPr marT="360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n/N patients </a:t>
                      </a:r>
                      <a:endParaRPr lang="de-DE" sz="2000" b="1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ORR (95% Cl), %</a:t>
                      </a:r>
                    </a:p>
                  </a:txBody>
                  <a:tcPr marT="36000" marB="36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n/N patients </a:t>
                      </a:r>
                      <a:endParaRPr lang="de-DE" sz="2000" b="1">
                        <a:solidFill>
                          <a:schemeClr val="bg1"/>
                        </a:solidFill>
                      </a:endParaRPr>
                    </a:p>
                  </a:txBody>
                  <a:tcPr marT="36000" marB="36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58013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GIS-positive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100 (69.2-100)</a:t>
                      </a:r>
                    </a:p>
                  </a:txBody>
                  <a:tcPr marT="36000" marB="36000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10/10</a:t>
                      </a:r>
                    </a:p>
                  </a:txBody>
                  <a:tcPr marT="36000" marB="36000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50 (18.7-81.3)</a:t>
                      </a:r>
                    </a:p>
                  </a:txBody>
                  <a:tcPr marT="36000" marB="36000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5/10</a:t>
                      </a:r>
                    </a:p>
                  </a:txBody>
                  <a:tcPr marT="36000" marB="36000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40400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GIS-negative</a:t>
                      </a:r>
                    </a:p>
                  </a:txBody>
                  <a:tcPr marT="36000" marB="36000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75 (34.9-96.8)</a:t>
                      </a:r>
                    </a:p>
                  </a:txBody>
                  <a:tcPr marT="36000" marB="3600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6/8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16.7 (0.4-64.1)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1/6</a:t>
                      </a:r>
                    </a:p>
                  </a:txBody>
                  <a:tcPr marT="36000" marB="36000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98252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GIS-unknown</a:t>
                      </a:r>
                      <a:endParaRPr lang="de-DE" sz="1000" b="1" err="1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84.6 (54.6-98.1)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tx1"/>
                          </a:solidFill>
                        </a:rPr>
                        <a:t>11/13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31.3 (11.0-58.7)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>
                          <a:solidFill>
                            <a:schemeClr val="bg1"/>
                          </a:solidFill>
                        </a:rPr>
                        <a:t>5/16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30695"/>
                  </a:ext>
                </a:extLst>
              </a:tr>
            </a:tbl>
          </a:graphicData>
        </a:graphic>
      </p:graphicFrame>
      <p:graphicFrame>
        <p:nvGraphicFramePr>
          <p:cNvPr id="41" name="Table 8">
            <a:extLst>
              <a:ext uri="{FF2B5EF4-FFF2-40B4-BE49-F238E27FC236}">
                <a16:creationId xmlns:a16="http://schemas.microsoft.com/office/drawing/2014/main" id="{B555C1AE-8C94-461A-93CC-88580484DFA8}"/>
              </a:ext>
            </a:extLst>
          </p:cNvPr>
          <p:cNvGraphicFramePr>
            <a:graphicFrameLocks/>
          </p:cNvGraphicFramePr>
          <p:nvPr/>
        </p:nvGraphicFramePr>
        <p:xfrm>
          <a:off x="8641682" y="1839537"/>
          <a:ext cx="2160000" cy="112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20925557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19477554"/>
                    </a:ext>
                  </a:extLst>
                </a:gridCol>
              </a:tblGrid>
              <a:tr h="2395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/>
                        <a:t>Olap + durva</a:t>
                      </a:r>
                    </a:p>
                  </a:txBody>
                  <a:tcPr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9963"/>
                  </a:ext>
                </a:extLst>
              </a:tr>
              <a:tr h="221585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ORR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34.4%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7659208"/>
                  </a:ext>
                </a:extLst>
              </a:tr>
              <a:tr h="221585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95% CI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18.6 – 53.2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535333413"/>
                  </a:ext>
                </a:extLst>
              </a:tr>
              <a:tr h="221585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Median DOR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6.9 months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06922037"/>
                  </a:ext>
                </a:extLst>
              </a:tr>
              <a:tr h="221585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IQR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5.4 – 11.1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30840141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3A6FDC8-D8D2-4AC7-89D7-BAB4275B75F7}"/>
              </a:ext>
            </a:extLst>
          </p:cNvPr>
          <p:cNvGrpSpPr/>
          <p:nvPr/>
        </p:nvGrpSpPr>
        <p:grpSpPr>
          <a:xfrm>
            <a:off x="916919" y="1855085"/>
            <a:ext cx="4728132" cy="2343132"/>
            <a:chOff x="1059159" y="1855085"/>
            <a:chExt cx="4728132" cy="234313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DDE58843-418C-4DEC-A597-A071ACC3E4BE}"/>
                </a:ext>
              </a:extLst>
            </p:cNvPr>
            <p:cNvGrpSpPr/>
            <p:nvPr/>
          </p:nvGrpSpPr>
          <p:grpSpPr>
            <a:xfrm>
              <a:off x="1059159" y="1855085"/>
              <a:ext cx="4728132" cy="2343132"/>
              <a:chOff x="570261" y="1781448"/>
              <a:chExt cx="5336064" cy="2644425"/>
            </a:xfrm>
          </p:grpSpPr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0CE11878-5B0F-4F38-B02C-5B6A5539DEE9}"/>
                  </a:ext>
                </a:extLst>
              </p:cNvPr>
              <p:cNvGrpSpPr/>
              <p:nvPr/>
            </p:nvGrpSpPr>
            <p:grpSpPr>
              <a:xfrm>
                <a:off x="570261" y="1781448"/>
                <a:ext cx="5336064" cy="2644425"/>
                <a:chOff x="570261" y="1781448"/>
                <a:chExt cx="5336064" cy="2644425"/>
              </a:xfrm>
            </p:grpSpPr>
            <p:grpSp>
              <p:nvGrpSpPr>
                <p:cNvPr id="26" name="object 12">
                  <a:extLst>
                    <a:ext uri="{FF2B5EF4-FFF2-40B4-BE49-F238E27FC236}">
                      <a16:creationId xmlns:a16="http://schemas.microsoft.com/office/drawing/2014/main" id="{E9DF02B9-BD23-47D1-8333-F6CA7A98CBBF}"/>
                    </a:ext>
                  </a:extLst>
                </p:cNvPr>
                <p:cNvGrpSpPr/>
                <p:nvPr/>
              </p:nvGrpSpPr>
              <p:grpSpPr>
                <a:xfrm>
                  <a:off x="948920" y="1918602"/>
                  <a:ext cx="4957405" cy="2401243"/>
                  <a:chOff x="888999" y="929639"/>
                  <a:chExt cx="2600960" cy="1259840"/>
                </a:xfrm>
              </p:grpSpPr>
              <p:sp>
                <p:nvSpPr>
                  <p:cNvPr id="27" name="object 13">
                    <a:extLst>
                      <a:ext uri="{FF2B5EF4-FFF2-40B4-BE49-F238E27FC236}">
                        <a16:creationId xmlns:a16="http://schemas.microsoft.com/office/drawing/2014/main" id="{D9033AB6-CBBE-474F-AA4A-A32E1CB734EB}"/>
                      </a:ext>
                    </a:extLst>
                  </p:cNvPr>
                  <p:cNvSpPr/>
                  <p:nvPr/>
                </p:nvSpPr>
                <p:spPr>
                  <a:xfrm>
                    <a:off x="919479" y="929639"/>
                    <a:ext cx="2570480" cy="12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0479" h="1259839">
                        <a:moveTo>
                          <a:pt x="2570480" y="1259839"/>
                        </a:moveTo>
                        <a:lnTo>
                          <a:pt x="0" y="1259839"/>
                        </a:lnTo>
                        <a:lnTo>
                          <a:pt x="0" y="0"/>
                        </a:lnTo>
                      </a:path>
                    </a:pathLst>
                  </a:custGeom>
                  <a:ln w="10170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8" name="object 14">
                    <a:extLst>
                      <a:ext uri="{FF2B5EF4-FFF2-40B4-BE49-F238E27FC236}">
                        <a16:creationId xmlns:a16="http://schemas.microsoft.com/office/drawing/2014/main" id="{38211D26-DBFB-4F4D-A3CF-35C468404FC4}"/>
                      </a:ext>
                    </a:extLst>
                  </p:cNvPr>
                  <p:cNvSpPr/>
                  <p:nvPr/>
                </p:nvSpPr>
                <p:spPr>
                  <a:xfrm>
                    <a:off x="965200" y="1158239"/>
                    <a:ext cx="2479040" cy="1026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9040" h="1026160">
                        <a:moveTo>
                          <a:pt x="60960" y="0"/>
                        </a:moveTo>
                        <a:lnTo>
                          <a:pt x="0" y="0"/>
                        </a:lnTo>
                        <a:lnTo>
                          <a:pt x="0" y="396240"/>
                        </a:lnTo>
                        <a:lnTo>
                          <a:pt x="60960" y="396240"/>
                        </a:lnTo>
                        <a:lnTo>
                          <a:pt x="60960" y="0"/>
                        </a:lnTo>
                        <a:close/>
                      </a:path>
                      <a:path w="2479040" h="1026160">
                        <a:moveTo>
                          <a:pt x="142227" y="345440"/>
                        </a:moveTo>
                        <a:lnTo>
                          <a:pt x="71120" y="345440"/>
                        </a:lnTo>
                        <a:lnTo>
                          <a:pt x="71120" y="396240"/>
                        </a:lnTo>
                        <a:lnTo>
                          <a:pt x="142227" y="396240"/>
                        </a:lnTo>
                        <a:lnTo>
                          <a:pt x="142227" y="345440"/>
                        </a:lnTo>
                        <a:close/>
                      </a:path>
                      <a:path w="2479040" h="1026160">
                        <a:moveTo>
                          <a:pt x="294640" y="396240"/>
                        </a:moveTo>
                        <a:lnTo>
                          <a:pt x="233680" y="396240"/>
                        </a:lnTo>
                        <a:lnTo>
                          <a:pt x="233680" y="579120"/>
                        </a:lnTo>
                        <a:lnTo>
                          <a:pt x="294640" y="579120"/>
                        </a:lnTo>
                        <a:lnTo>
                          <a:pt x="294640" y="396240"/>
                        </a:lnTo>
                        <a:close/>
                      </a:path>
                      <a:path w="2479040" h="1026160">
                        <a:moveTo>
                          <a:pt x="375920" y="396240"/>
                        </a:moveTo>
                        <a:lnTo>
                          <a:pt x="314960" y="396240"/>
                        </a:lnTo>
                        <a:lnTo>
                          <a:pt x="314960" y="589280"/>
                        </a:lnTo>
                        <a:lnTo>
                          <a:pt x="375920" y="589280"/>
                        </a:lnTo>
                        <a:lnTo>
                          <a:pt x="375920" y="396240"/>
                        </a:lnTo>
                        <a:close/>
                      </a:path>
                      <a:path w="2479040" h="1026160">
                        <a:moveTo>
                          <a:pt x="457200" y="396240"/>
                        </a:moveTo>
                        <a:lnTo>
                          <a:pt x="396240" y="396240"/>
                        </a:lnTo>
                        <a:lnTo>
                          <a:pt x="396240" y="589280"/>
                        </a:lnTo>
                        <a:lnTo>
                          <a:pt x="457200" y="589280"/>
                        </a:lnTo>
                        <a:lnTo>
                          <a:pt x="457200" y="396240"/>
                        </a:lnTo>
                        <a:close/>
                      </a:path>
                      <a:path w="2479040" h="1026160">
                        <a:moveTo>
                          <a:pt x="538467" y="396240"/>
                        </a:moveTo>
                        <a:lnTo>
                          <a:pt x="477520" y="396240"/>
                        </a:lnTo>
                        <a:lnTo>
                          <a:pt x="477520" y="609600"/>
                        </a:lnTo>
                        <a:lnTo>
                          <a:pt x="538467" y="609600"/>
                        </a:lnTo>
                        <a:lnTo>
                          <a:pt x="538467" y="396240"/>
                        </a:lnTo>
                        <a:close/>
                      </a:path>
                      <a:path w="2479040" h="1026160">
                        <a:moveTo>
                          <a:pt x="619760" y="396240"/>
                        </a:moveTo>
                        <a:lnTo>
                          <a:pt x="558800" y="396240"/>
                        </a:lnTo>
                        <a:lnTo>
                          <a:pt x="558800" y="619760"/>
                        </a:lnTo>
                        <a:lnTo>
                          <a:pt x="619760" y="619760"/>
                        </a:lnTo>
                        <a:lnTo>
                          <a:pt x="619760" y="396240"/>
                        </a:lnTo>
                        <a:close/>
                      </a:path>
                      <a:path w="2479040" h="1026160">
                        <a:moveTo>
                          <a:pt x="701040" y="396240"/>
                        </a:moveTo>
                        <a:lnTo>
                          <a:pt x="640080" y="396240"/>
                        </a:lnTo>
                        <a:lnTo>
                          <a:pt x="640080" y="629920"/>
                        </a:lnTo>
                        <a:lnTo>
                          <a:pt x="701040" y="629920"/>
                        </a:lnTo>
                        <a:lnTo>
                          <a:pt x="701040" y="396240"/>
                        </a:lnTo>
                        <a:close/>
                      </a:path>
                      <a:path w="2479040" h="1026160">
                        <a:moveTo>
                          <a:pt x="782320" y="396240"/>
                        </a:moveTo>
                        <a:lnTo>
                          <a:pt x="721360" y="396240"/>
                        </a:lnTo>
                        <a:lnTo>
                          <a:pt x="721360" y="670560"/>
                        </a:lnTo>
                        <a:lnTo>
                          <a:pt x="782320" y="670560"/>
                        </a:lnTo>
                        <a:lnTo>
                          <a:pt x="782320" y="396240"/>
                        </a:lnTo>
                        <a:close/>
                      </a:path>
                      <a:path w="2479040" h="1026160">
                        <a:moveTo>
                          <a:pt x="863600" y="396240"/>
                        </a:moveTo>
                        <a:lnTo>
                          <a:pt x="802640" y="396240"/>
                        </a:lnTo>
                        <a:lnTo>
                          <a:pt x="802640" y="670560"/>
                        </a:lnTo>
                        <a:lnTo>
                          <a:pt x="863600" y="670560"/>
                        </a:lnTo>
                        <a:lnTo>
                          <a:pt x="863600" y="396240"/>
                        </a:lnTo>
                        <a:close/>
                      </a:path>
                      <a:path w="2479040" h="1026160">
                        <a:moveTo>
                          <a:pt x="944880" y="396240"/>
                        </a:moveTo>
                        <a:lnTo>
                          <a:pt x="883920" y="396240"/>
                        </a:lnTo>
                        <a:lnTo>
                          <a:pt x="883920" y="670560"/>
                        </a:lnTo>
                        <a:lnTo>
                          <a:pt x="944880" y="670560"/>
                        </a:lnTo>
                        <a:lnTo>
                          <a:pt x="944880" y="396240"/>
                        </a:lnTo>
                        <a:close/>
                      </a:path>
                      <a:path w="2479040" h="1026160">
                        <a:moveTo>
                          <a:pt x="1026160" y="396240"/>
                        </a:moveTo>
                        <a:lnTo>
                          <a:pt x="965200" y="396240"/>
                        </a:lnTo>
                        <a:lnTo>
                          <a:pt x="965200" y="690880"/>
                        </a:lnTo>
                        <a:lnTo>
                          <a:pt x="1026160" y="690880"/>
                        </a:lnTo>
                        <a:lnTo>
                          <a:pt x="1026160" y="396240"/>
                        </a:lnTo>
                        <a:close/>
                      </a:path>
                      <a:path w="2479040" h="1026160">
                        <a:moveTo>
                          <a:pt x="1107440" y="386080"/>
                        </a:moveTo>
                        <a:lnTo>
                          <a:pt x="1046480" y="386080"/>
                        </a:lnTo>
                        <a:lnTo>
                          <a:pt x="1046480" y="751840"/>
                        </a:lnTo>
                        <a:lnTo>
                          <a:pt x="1107440" y="751840"/>
                        </a:lnTo>
                        <a:lnTo>
                          <a:pt x="1107440" y="386080"/>
                        </a:lnTo>
                        <a:close/>
                      </a:path>
                      <a:path w="2479040" h="1026160">
                        <a:moveTo>
                          <a:pt x="1188720" y="386080"/>
                        </a:moveTo>
                        <a:lnTo>
                          <a:pt x="1127760" y="386080"/>
                        </a:lnTo>
                        <a:lnTo>
                          <a:pt x="1127760" y="772160"/>
                        </a:lnTo>
                        <a:lnTo>
                          <a:pt x="1188720" y="772160"/>
                        </a:lnTo>
                        <a:lnTo>
                          <a:pt x="1188720" y="386080"/>
                        </a:lnTo>
                        <a:close/>
                      </a:path>
                      <a:path w="2479040" h="1026160">
                        <a:moveTo>
                          <a:pt x="1270000" y="386080"/>
                        </a:moveTo>
                        <a:lnTo>
                          <a:pt x="1209040" y="386080"/>
                        </a:lnTo>
                        <a:lnTo>
                          <a:pt x="1209040" y="772160"/>
                        </a:lnTo>
                        <a:lnTo>
                          <a:pt x="1270000" y="772160"/>
                        </a:lnTo>
                        <a:lnTo>
                          <a:pt x="1270000" y="386080"/>
                        </a:lnTo>
                        <a:close/>
                      </a:path>
                      <a:path w="2479040" h="1026160">
                        <a:moveTo>
                          <a:pt x="1351280" y="386092"/>
                        </a:moveTo>
                        <a:lnTo>
                          <a:pt x="1290320" y="386092"/>
                        </a:lnTo>
                        <a:lnTo>
                          <a:pt x="1290320" y="782320"/>
                        </a:lnTo>
                        <a:lnTo>
                          <a:pt x="1351280" y="782320"/>
                        </a:lnTo>
                        <a:lnTo>
                          <a:pt x="1351280" y="386092"/>
                        </a:lnTo>
                        <a:close/>
                      </a:path>
                      <a:path w="2479040" h="1026160">
                        <a:moveTo>
                          <a:pt x="1432560" y="386092"/>
                        </a:moveTo>
                        <a:lnTo>
                          <a:pt x="1371600" y="386092"/>
                        </a:lnTo>
                        <a:lnTo>
                          <a:pt x="1371600" y="782320"/>
                        </a:lnTo>
                        <a:lnTo>
                          <a:pt x="1432560" y="782320"/>
                        </a:lnTo>
                        <a:lnTo>
                          <a:pt x="1432560" y="386092"/>
                        </a:lnTo>
                        <a:close/>
                      </a:path>
                      <a:path w="2479040" h="1026160">
                        <a:moveTo>
                          <a:pt x="1513840" y="386080"/>
                        </a:moveTo>
                        <a:lnTo>
                          <a:pt x="1452880" y="386080"/>
                        </a:lnTo>
                        <a:lnTo>
                          <a:pt x="1452880" y="802640"/>
                        </a:lnTo>
                        <a:lnTo>
                          <a:pt x="1513840" y="802640"/>
                        </a:lnTo>
                        <a:lnTo>
                          <a:pt x="1513840" y="386080"/>
                        </a:lnTo>
                        <a:close/>
                      </a:path>
                      <a:path w="2479040" h="1026160">
                        <a:moveTo>
                          <a:pt x="1595120" y="386092"/>
                        </a:moveTo>
                        <a:lnTo>
                          <a:pt x="1534160" y="386092"/>
                        </a:lnTo>
                        <a:lnTo>
                          <a:pt x="1534160" y="812800"/>
                        </a:lnTo>
                        <a:lnTo>
                          <a:pt x="1595120" y="812800"/>
                        </a:lnTo>
                        <a:lnTo>
                          <a:pt x="1595120" y="386092"/>
                        </a:lnTo>
                        <a:close/>
                      </a:path>
                      <a:path w="2479040" h="1026160">
                        <a:moveTo>
                          <a:pt x="1676400" y="386092"/>
                        </a:moveTo>
                        <a:lnTo>
                          <a:pt x="1615440" y="386092"/>
                        </a:lnTo>
                        <a:lnTo>
                          <a:pt x="1615440" y="812800"/>
                        </a:lnTo>
                        <a:lnTo>
                          <a:pt x="1676400" y="812800"/>
                        </a:lnTo>
                        <a:lnTo>
                          <a:pt x="1676400" y="386092"/>
                        </a:lnTo>
                        <a:close/>
                      </a:path>
                      <a:path w="2479040" h="1026160">
                        <a:moveTo>
                          <a:pt x="1757680" y="386080"/>
                        </a:moveTo>
                        <a:lnTo>
                          <a:pt x="1686560" y="386080"/>
                        </a:lnTo>
                        <a:lnTo>
                          <a:pt x="1686560" y="822960"/>
                        </a:lnTo>
                        <a:lnTo>
                          <a:pt x="1757680" y="822960"/>
                        </a:lnTo>
                        <a:lnTo>
                          <a:pt x="1757680" y="386080"/>
                        </a:lnTo>
                        <a:close/>
                      </a:path>
                      <a:path w="2479040" h="1026160">
                        <a:moveTo>
                          <a:pt x="1828800" y="386080"/>
                        </a:moveTo>
                        <a:lnTo>
                          <a:pt x="1767840" y="386080"/>
                        </a:lnTo>
                        <a:lnTo>
                          <a:pt x="1767840" y="822960"/>
                        </a:lnTo>
                        <a:lnTo>
                          <a:pt x="1828800" y="822960"/>
                        </a:lnTo>
                        <a:lnTo>
                          <a:pt x="1828800" y="386080"/>
                        </a:lnTo>
                        <a:close/>
                      </a:path>
                      <a:path w="2479040" h="1026160">
                        <a:moveTo>
                          <a:pt x="1910080" y="386080"/>
                        </a:moveTo>
                        <a:lnTo>
                          <a:pt x="1849120" y="386080"/>
                        </a:lnTo>
                        <a:lnTo>
                          <a:pt x="1849120" y="853440"/>
                        </a:lnTo>
                        <a:lnTo>
                          <a:pt x="1910080" y="853440"/>
                        </a:lnTo>
                        <a:lnTo>
                          <a:pt x="1910080" y="386080"/>
                        </a:lnTo>
                        <a:close/>
                      </a:path>
                      <a:path w="2479040" h="1026160">
                        <a:moveTo>
                          <a:pt x="1991360" y="386080"/>
                        </a:moveTo>
                        <a:lnTo>
                          <a:pt x="1930400" y="386080"/>
                        </a:lnTo>
                        <a:lnTo>
                          <a:pt x="1930400" y="873760"/>
                        </a:lnTo>
                        <a:lnTo>
                          <a:pt x="1991360" y="873760"/>
                        </a:lnTo>
                        <a:lnTo>
                          <a:pt x="1991360" y="386080"/>
                        </a:lnTo>
                        <a:close/>
                      </a:path>
                      <a:path w="2479040" h="1026160">
                        <a:moveTo>
                          <a:pt x="2072640" y="386080"/>
                        </a:moveTo>
                        <a:lnTo>
                          <a:pt x="2011680" y="386080"/>
                        </a:lnTo>
                        <a:lnTo>
                          <a:pt x="2011680" y="873760"/>
                        </a:lnTo>
                        <a:lnTo>
                          <a:pt x="2072640" y="873760"/>
                        </a:lnTo>
                        <a:lnTo>
                          <a:pt x="2072640" y="386080"/>
                        </a:lnTo>
                        <a:close/>
                      </a:path>
                      <a:path w="2479040" h="1026160">
                        <a:moveTo>
                          <a:pt x="2153920" y="386080"/>
                        </a:moveTo>
                        <a:lnTo>
                          <a:pt x="2092960" y="386080"/>
                        </a:lnTo>
                        <a:lnTo>
                          <a:pt x="2092960" y="894080"/>
                        </a:lnTo>
                        <a:lnTo>
                          <a:pt x="2153920" y="894080"/>
                        </a:lnTo>
                        <a:lnTo>
                          <a:pt x="2153920" y="386080"/>
                        </a:lnTo>
                        <a:close/>
                      </a:path>
                      <a:path w="2479040" h="1026160">
                        <a:moveTo>
                          <a:pt x="2235200" y="386092"/>
                        </a:moveTo>
                        <a:lnTo>
                          <a:pt x="2174240" y="386092"/>
                        </a:lnTo>
                        <a:lnTo>
                          <a:pt x="2174240" y="914400"/>
                        </a:lnTo>
                        <a:lnTo>
                          <a:pt x="2235200" y="914400"/>
                        </a:lnTo>
                        <a:lnTo>
                          <a:pt x="2235200" y="386092"/>
                        </a:lnTo>
                        <a:close/>
                      </a:path>
                      <a:path w="2479040" h="1026160">
                        <a:moveTo>
                          <a:pt x="2316467" y="386080"/>
                        </a:moveTo>
                        <a:lnTo>
                          <a:pt x="2255520" y="386080"/>
                        </a:lnTo>
                        <a:lnTo>
                          <a:pt x="2255520" y="1026160"/>
                        </a:lnTo>
                        <a:lnTo>
                          <a:pt x="2316467" y="1026160"/>
                        </a:lnTo>
                        <a:lnTo>
                          <a:pt x="2316467" y="386080"/>
                        </a:lnTo>
                        <a:close/>
                      </a:path>
                      <a:path w="2479040" h="1026160">
                        <a:moveTo>
                          <a:pt x="2397760" y="386080"/>
                        </a:moveTo>
                        <a:lnTo>
                          <a:pt x="2336800" y="386080"/>
                        </a:lnTo>
                        <a:lnTo>
                          <a:pt x="2336800" y="1026160"/>
                        </a:lnTo>
                        <a:lnTo>
                          <a:pt x="2397760" y="1026160"/>
                        </a:lnTo>
                        <a:lnTo>
                          <a:pt x="2397760" y="386080"/>
                        </a:lnTo>
                        <a:close/>
                      </a:path>
                      <a:path w="2479040" h="1026160">
                        <a:moveTo>
                          <a:pt x="2479040" y="386080"/>
                        </a:moveTo>
                        <a:lnTo>
                          <a:pt x="2418080" y="386080"/>
                        </a:lnTo>
                        <a:lnTo>
                          <a:pt x="2418080" y="1026160"/>
                        </a:lnTo>
                        <a:lnTo>
                          <a:pt x="2479040" y="1026160"/>
                        </a:lnTo>
                        <a:lnTo>
                          <a:pt x="2479040" y="3860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9" name="object 15">
                    <a:extLst>
                      <a:ext uri="{FF2B5EF4-FFF2-40B4-BE49-F238E27FC236}">
                        <a16:creationId xmlns:a16="http://schemas.microsoft.com/office/drawing/2014/main" id="{2EE7C23C-A6EF-49C5-934C-8CACD7A3BBC5}"/>
                      </a:ext>
                    </a:extLst>
                  </p:cNvPr>
                  <p:cNvSpPr/>
                  <p:nvPr/>
                </p:nvSpPr>
                <p:spPr>
                  <a:xfrm>
                    <a:off x="888999" y="929639"/>
                    <a:ext cx="31115" cy="12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15" h="1259839">
                        <a:moveTo>
                          <a:pt x="30784" y="0"/>
                        </a:moveTo>
                        <a:lnTo>
                          <a:pt x="0" y="0"/>
                        </a:lnTo>
                      </a:path>
                      <a:path w="31115" h="1259839">
                        <a:moveTo>
                          <a:pt x="30784" y="121919"/>
                        </a:moveTo>
                        <a:lnTo>
                          <a:pt x="0" y="121919"/>
                        </a:lnTo>
                      </a:path>
                      <a:path w="31115" h="1259839">
                        <a:moveTo>
                          <a:pt x="30784" y="243839"/>
                        </a:moveTo>
                        <a:lnTo>
                          <a:pt x="0" y="243839"/>
                        </a:lnTo>
                      </a:path>
                      <a:path w="31115" h="1259839">
                        <a:moveTo>
                          <a:pt x="30784" y="375919"/>
                        </a:moveTo>
                        <a:lnTo>
                          <a:pt x="0" y="375919"/>
                        </a:lnTo>
                      </a:path>
                      <a:path w="31115" h="1259839">
                        <a:moveTo>
                          <a:pt x="30784" y="508000"/>
                        </a:moveTo>
                        <a:lnTo>
                          <a:pt x="0" y="508000"/>
                        </a:lnTo>
                      </a:path>
                      <a:path w="31115" h="1259839">
                        <a:moveTo>
                          <a:pt x="30784" y="629919"/>
                        </a:moveTo>
                        <a:lnTo>
                          <a:pt x="0" y="629919"/>
                        </a:lnTo>
                      </a:path>
                      <a:path w="31115" h="1259839">
                        <a:moveTo>
                          <a:pt x="30784" y="751839"/>
                        </a:moveTo>
                        <a:lnTo>
                          <a:pt x="0" y="751839"/>
                        </a:lnTo>
                      </a:path>
                      <a:path w="31115" h="1259839">
                        <a:moveTo>
                          <a:pt x="30784" y="883919"/>
                        </a:moveTo>
                        <a:lnTo>
                          <a:pt x="0" y="883919"/>
                        </a:lnTo>
                      </a:path>
                      <a:path w="31115" h="1259839">
                        <a:moveTo>
                          <a:pt x="30784" y="1005839"/>
                        </a:moveTo>
                        <a:lnTo>
                          <a:pt x="0" y="1005839"/>
                        </a:lnTo>
                      </a:path>
                      <a:path w="31115" h="1259839">
                        <a:moveTo>
                          <a:pt x="30784" y="1137920"/>
                        </a:moveTo>
                        <a:lnTo>
                          <a:pt x="0" y="1137920"/>
                        </a:lnTo>
                      </a:path>
                      <a:path w="31115" h="1259839">
                        <a:moveTo>
                          <a:pt x="30784" y="1259839"/>
                        </a:moveTo>
                        <a:lnTo>
                          <a:pt x="0" y="1259839"/>
                        </a:lnTo>
                      </a:path>
                    </a:pathLst>
                  </a:custGeom>
                  <a:ln w="10170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8C40437A-0A49-4970-9035-EBA7E777B905}"/>
                    </a:ext>
                  </a:extLst>
                </p:cNvPr>
                <p:cNvSpPr txBox="1"/>
                <p:nvPr/>
              </p:nvSpPr>
              <p:spPr>
                <a:xfrm>
                  <a:off x="613543" y="1781448"/>
                  <a:ext cx="3962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100</a:t>
                  </a:r>
                </a:p>
              </p:txBody>
            </p: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76B5F05F-39AC-49FA-9A0C-AE865029CE24}"/>
                    </a:ext>
                  </a:extLst>
                </p:cNvPr>
                <p:cNvSpPr txBox="1"/>
                <p:nvPr/>
              </p:nvSpPr>
              <p:spPr>
                <a:xfrm>
                  <a:off x="684075" y="2021268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80</a:t>
                  </a:r>
                </a:p>
              </p:txBody>
            </p:sp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0E502A7C-EB49-4716-BD34-777A332721A6}"/>
                    </a:ext>
                  </a:extLst>
                </p:cNvPr>
                <p:cNvSpPr txBox="1"/>
                <p:nvPr/>
              </p:nvSpPr>
              <p:spPr>
                <a:xfrm>
                  <a:off x="684075" y="2261088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60</a:t>
                  </a:r>
                </a:p>
              </p:txBody>
            </p:sp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B4AB9A80-D30E-4E1A-918C-0D3EEBABFE5B}"/>
                    </a:ext>
                  </a:extLst>
                </p:cNvPr>
                <p:cNvSpPr txBox="1"/>
                <p:nvPr/>
              </p:nvSpPr>
              <p:spPr>
                <a:xfrm>
                  <a:off x="684075" y="2500908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40</a:t>
                  </a:r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CD873B3A-7FF8-4F39-92C6-902B58B8CA59}"/>
                    </a:ext>
                  </a:extLst>
                </p:cNvPr>
                <p:cNvSpPr txBox="1"/>
                <p:nvPr/>
              </p:nvSpPr>
              <p:spPr>
                <a:xfrm>
                  <a:off x="684075" y="2740728"/>
                  <a:ext cx="32573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20</a:t>
                  </a:r>
                </a:p>
              </p:txBody>
            </p:sp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ABA098D9-6CF4-4B8E-9357-5BB6096F593D}"/>
                    </a:ext>
                  </a:extLst>
                </p:cNvPr>
                <p:cNvSpPr txBox="1"/>
                <p:nvPr/>
              </p:nvSpPr>
              <p:spPr>
                <a:xfrm>
                  <a:off x="754607" y="2980548"/>
                  <a:ext cx="25519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0</a:t>
                  </a:r>
                </a:p>
              </p:txBody>
            </p:sp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0C37B4C1-960E-48EC-8404-8CA83C3F3FF2}"/>
                    </a:ext>
                  </a:extLst>
                </p:cNvPr>
                <p:cNvSpPr txBox="1"/>
                <p:nvPr/>
              </p:nvSpPr>
              <p:spPr>
                <a:xfrm>
                  <a:off x="640793" y="3220368"/>
                  <a:ext cx="3690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-20</a:t>
                  </a:r>
                </a:p>
              </p:txBody>
            </p:sp>
            <p:sp>
              <p:nvSpPr>
                <p:cNvPr id="50" name="Textfeld 49">
                  <a:extLst>
                    <a:ext uri="{FF2B5EF4-FFF2-40B4-BE49-F238E27FC236}">
                      <a16:creationId xmlns:a16="http://schemas.microsoft.com/office/drawing/2014/main" id="{DCA032EE-8856-4D57-979B-CD0C433376C5}"/>
                    </a:ext>
                  </a:extLst>
                </p:cNvPr>
                <p:cNvSpPr txBox="1"/>
                <p:nvPr/>
              </p:nvSpPr>
              <p:spPr>
                <a:xfrm>
                  <a:off x="640793" y="3460188"/>
                  <a:ext cx="3690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-40</a:t>
                  </a:r>
                </a:p>
              </p:txBody>
            </p:sp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B8AF315B-36D8-4E90-AE18-9F298FE3E4EF}"/>
                    </a:ext>
                  </a:extLst>
                </p:cNvPr>
                <p:cNvSpPr txBox="1"/>
                <p:nvPr/>
              </p:nvSpPr>
              <p:spPr>
                <a:xfrm>
                  <a:off x="640793" y="3700008"/>
                  <a:ext cx="3690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-60</a:t>
                  </a:r>
                </a:p>
              </p:txBody>
            </p:sp>
            <p:sp>
              <p:nvSpPr>
                <p:cNvPr id="54" name="Textfeld 53">
                  <a:extLst>
                    <a:ext uri="{FF2B5EF4-FFF2-40B4-BE49-F238E27FC236}">
                      <a16:creationId xmlns:a16="http://schemas.microsoft.com/office/drawing/2014/main" id="{A3EF806A-3D40-4D3E-8516-C3994D8322C3}"/>
                    </a:ext>
                  </a:extLst>
                </p:cNvPr>
                <p:cNvSpPr txBox="1"/>
                <p:nvPr/>
              </p:nvSpPr>
              <p:spPr>
                <a:xfrm>
                  <a:off x="640793" y="3939828"/>
                  <a:ext cx="3690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-80</a:t>
                  </a:r>
                </a:p>
              </p:txBody>
            </p:sp>
            <p:sp>
              <p:nvSpPr>
                <p:cNvPr id="56" name="Textfeld 55">
                  <a:extLst>
                    <a:ext uri="{FF2B5EF4-FFF2-40B4-BE49-F238E27FC236}">
                      <a16:creationId xmlns:a16="http://schemas.microsoft.com/office/drawing/2014/main" id="{112AB632-7F44-4F18-A120-8C24623CB96F}"/>
                    </a:ext>
                  </a:extLst>
                </p:cNvPr>
                <p:cNvSpPr txBox="1"/>
                <p:nvPr/>
              </p:nvSpPr>
              <p:spPr>
                <a:xfrm>
                  <a:off x="570261" y="4179652"/>
                  <a:ext cx="4395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000"/>
                    <a:t>-100</a:t>
                  </a:r>
                </a:p>
              </p:txBody>
            </p:sp>
            <p:sp>
              <p:nvSpPr>
                <p:cNvPr id="59" name="Textfeld 58">
                  <a:extLst>
                    <a:ext uri="{FF2B5EF4-FFF2-40B4-BE49-F238E27FC236}">
                      <a16:creationId xmlns:a16="http://schemas.microsoft.com/office/drawing/2014/main" id="{60862434-E6AF-45DB-A85A-324E26E6E5DC}"/>
                    </a:ext>
                  </a:extLst>
                </p:cNvPr>
                <p:cNvSpPr txBox="1"/>
                <p:nvPr/>
              </p:nvSpPr>
              <p:spPr>
                <a:xfrm>
                  <a:off x="1066319" y="3977698"/>
                  <a:ext cx="3175356" cy="28656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50" err="1">
                      <a:solidFill>
                        <a:schemeClr val="bg1"/>
                      </a:solidFill>
                    </a:rPr>
                    <a:t>Confirmed</a:t>
                  </a:r>
                  <a:r>
                    <a:rPr lang="de-DE" sz="1050">
                      <a:solidFill>
                        <a:schemeClr val="bg1"/>
                      </a:solidFill>
                    </a:rPr>
                    <a:t> ORR= 77.4% (95%Cl 58.9-90.4)</a:t>
                  </a:r>
                </a:p>
              </p:txBody>
            </p:sp>
          </p:grpSp>
          <p:sp>
            <p:nvSpPr>
              <p:cNvPr id="58" name="object 17">
                <a:extLst>
                  <a:ext uri="{FF2B5EF4-FFF2-40B4-BE49-F238E27FC236}">
                    <a16:creationId xmlns:a16="http://schemas.microsoft.com/office/drawing/2014/main" id="{F9BC46DA-FB22-4822-9D73-ACA53188BFC9}"/>
                  </a:ext>
                </a:extLst>
              </p:cNvPr>
              <p:cNvSpPr/>
              <p:nvPr/>
            </p:nvSpPr>
            <p:spPr>
              <a:xfrm flipV="1">
                <a:off x="1007014" y="3072914"/>
                <a:ext cx="489931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2564765">
                    <a:moveTo>
                      <a:pt x="2564637" y="0"/>
                    </a:moveTo>
                    <a:lnTo>
                      <a:pt x="0" y="0"/>
                    </a:lnTo>
                  </a:path>
                </a:pathLst>
              </a:custGeom>
              <a:ln w="1017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44F96088-A7E7-4E2A-90AB-3557F0C7C30D}"/>
                </a:ext>
              </a:extLst>
            </p:cNvPr>
            <p:cNvSpPr/>
            <p:nvPr/>
          </p:nvSpPr>
          <p:spPr>
            <a:xfrm>
              <a:off x="1915885" y="2982697"/>
              <a:ext cx="38520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556FCAC-BBAE-4849-8B9F-199A559850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07839" y="1837339"/>
          <a:ext cx="2160000" cy="114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20925557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19477554"/>
                    </a:ext>
                  </a:extLst>
                </a:gridCol>
              </a:tblGrid>
              <a:tr h="2428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Olap + durva + bev</a:t>
                      </a:r>
                    </a:p>
                  </a:txBody>
                  <a:tcPr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9963"/>
                  </a:ext>
                </a:extLst>
              </a:tr>
              <a:tr h="224589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ORR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87.1%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7659208"/>
                  </a:ext>
                </a:extLst>
              </a:tr>
              <a:tr h="224589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95% CI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70.2 – 96.4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535333413"/>
                  </a:ext>
                </a:extLst>
              </a:tr>
              <a:tr h="224589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Median DOR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11.1 months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06922037"/>
                  </a:ext>
                </a:extLst>
              </a:tr>
              <a:tr h="224589">
                <a:tc>
                  <a:txBody>
                    <a:bodyPr/>
                    <a:lstStyle/>
                    <a:p>
                      <a:pPr algn="l"/>
                      <a:r>
                        <a:rPr lang="en-GB" sz="1100" b="1"/>
                        <a:t>IQR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7.4 – 16.4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3084014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18A4DCC-0A6A-4FED-B35F-63EA7225548B}"/>
              </a:ext>
            </a:extLst>
          </p:cNvPr>
          <p:cNvSpPr txBox="1"/>
          <p:nvPr/>
        </p:nvSpPr>
        <p:spPr>
          <a:xfrm>
            <a:off x="7658629" y="4626708"/>
            <a:ext cx="34949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/>
              <a:t>Triplet cohort demonstrates GIS-independent, high ORR </a:t>
            </a:r>
            <a:endParaRPr lang="de-DE"/>
          </a:p>
        </p:txBody>
      </p:sp>
      <p:sp>
        <p:nvSpPr>
          <p:cNvPr id="43" name="Textplatzhalter 1">
            <a:extLst>
              <a:ext uri="{FF2B5EF4-FFF2-40B4-BE49-F238E27FC236}">
                <a16:creationId xmlns:a16="http://schemas.microsoft.com/office/drawing/2014/main" id="{33DFFB08-F0E9-4440-AE30-67951EAFBEDA}"/>
              </a:ext>
            </a:extLst>
          </p:cNvPr>
          <p:cNvSpPr txBox="1">
            <a:spLocks/>
          </p:cNvSpPr>
          <p:nvPr/>
        </p:nvSpPr>
        <p:spPr>
          <a:xfrm>
            <a:off x="422888" y="1261308"/>
            <a:ext cx="11090273" cy="5446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Objective response rate (ORR)</a:t>
            </a:r>
          </a:p>
        </p:txBody>
      </p:sp>
    </p:spTree>
    <p:extLst>
      <p:ext uri="{BB962C8B-B14F-4D97-AF65-F5344CB8AC3E}">
        <p14:creationId xmlns:p14="http://schemas.microsoft.com/office/powerpoint/2010/main" val="3164648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602C18-A08A-411C-9ED9-C735C0B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321" y="6345888"/>
            <a:ext cx="9612000" cy="391626"/>
          </a:xfrm>
        </p:spPr>
        <p:txBody>
          <a:bodyPr/>
          <a:lstStyle/>
          <a:p>
            <a:r>
              <a:rPr lang="en-GB"/>
              <a:t>* Most common AEs any grade (frequency &gt;15%); </a:t>
            </a:r>
            <a:r>
              <a:rPr lang="en-GB" baseline="3000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AEs of grade ≥3 occurring in 2 or more patients; AEs per common terminology criteria for adverse events (CTCAE) v4.03 </a:t>
            </a:r>
          </a:p>
          <a:p>
            <a:pPr>
              <a:spcAft>
                <a:spcPts val="300"/>
              </a:spcAft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AE: Adverse event. AST: Aspartate transaminase.</a:t>
            </a:r>
          </a:p>
          <a:p>
            <a:pPr>
              <a:spcAft>
                <a:spcPts val="300"/>
              </a:spcAft>
            </a:pPr>
            <a:r>
              <a:rPr lang="en-US"/>
              <a:t>Drew, Y. et al. Abstract 814MO presented at ESMO 2020.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82C27A-FB42-478C-BF95-086A1B5F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bg2"/>
                </a:solidFill>
              </a:rPr>
              <a:t>MEDIOLA Safety </a:t>
            </a:r>
            <a:r>
              <a:rPr lang="de-DE" err="1">
                <a:solidFill>
                  <a:schemeClr val="bg2"/>
                </a:solidFill>
              </a:rPr>
              <a:t>Profiles</a:t>
            </a:r>
            <a:endParaRPr lang="de-DE">
              <a:solidFill>
                <a:schemeClr val="bg2"/>
              </a:solidFill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7F68ED56-CCE4-4E05-864C-D3D4C5F7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97424"/>
              </p:ext>
            </p:extLst>
          </p:nvPr>
        </p:nvGraphicFramePr>
        <p:xfrm>
          <a:off x="414381" y="1434234"/>
          <a:ext cx="4780753" cy="473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753">
                  <a:extLst>
                    <a:ext uri="{9D8B030D-6E8A-4147-A177-3AD203B41FA5}">
                      <a16:colId xmlns:a16="http://schemas.microsoft.com/office/drawing/2014/main" val="203092081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999774558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368795473"/>
                    </a:ext>
                  </a:extLst>
                </a:gridCol>
              </a:tblGrid>
              <a:tr h="284484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Patients with AE*, n (%)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Olap + durva +  bev</a:t>
                      </a:r>
                    </a:p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(N=31)</a:t>
                      </a:r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/>
                        <a:t>Olap + durva</a:t>
                      </a:r>
                    </a:p>
                    <a:p>
                      <a:pPr algn="ctr"/>
                      <a:r>
                        <a:rPr lang="de-DE" sz="1050" b="1"/>
                        <a:t>(N=32)</a:t>
                      </a:r>
                    </a:p>
                  </a:txBody>
                  <a:tcPr marL="3600" marR="3600" marT="3600" marB="36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1076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Nausea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22 (71)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28 (88)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05455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Fatigue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16 (52)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16 (50)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36410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Anaemia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15 (48)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13 (41)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06361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Diarrhoea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12 (39)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14 (44)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7679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Constipation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9 (29)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7 (22)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3102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Vomiting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15 (48)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4 (13)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31178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Decreased appetite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11 (35)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9 (28)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31105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Headache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11 (35)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7 (22)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71952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Abdominal pain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8 (26)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6 (19)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56042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Arthralgia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8 (26)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8 (25)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76472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Urinary tract infection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9 (29)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62353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Blood creatinine increased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7 (22)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76834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Hypothyroidism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2 (6)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17721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Dysgeusia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4 (13)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6 (19)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03082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AST increased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2 (6)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67924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Myalgia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3 (10)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7 (22)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06121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Rash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3 (19)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74947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Back pain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3 (10)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6 (19)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9663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Hypertension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8 (26)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1 (3)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8457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Pruritus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2 (6)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33628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Asthenia</a:t>
                      </a:r>
                      <a:endParaRPr lang="de-DE" sz="1050" b="1" err="1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1 (3)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7 (22)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0539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Stomatitis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1 (3)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004385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/>
                        <a:t>Weight decreased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3 (9)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0912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Proteinuria</a:t>
                      </a:r>
                      <a:endParaRPr lang="de-DE" sz="1050" b="1" err="1">
                        <a:solidFill>
                          <a:schemeClr val="tx1"/>
                        </a:solidFill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7 (23)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3556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Epistaxis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6 (19)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1469"/>
                  </a:ext>
                </a:extLst>
              </a:tr>
              <a:tr h="146086">
                <a:tc>
                  <a:txBody>
                    <a:bodyPr/>
                    <a:lstStyle/>
                    <a:p>
                      <a:pPr algn="l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Dysphonia</a:t>
                      </a: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tx1"/>
                          </a:solidFill>
                        </a:rPr>
                        <a:t>5 (16)</a:t>
                      </a:r>
                    </a:p>
                  </a:txBody>
                  <a:tcPr marL="3600" marR="3600" marT="3600" marB="3600"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3600" marR="3600" marT="3600" marB="360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7555"/>
                  </a:ext>
                </a:extLst>
              </a:tr>
            </a:tbl>
          </a:graphicData>
        </a:graphic>
      </p:graphicFrame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E511D76-B5D7-44B0-96FC-B89619E70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19379"/>
              </p:ext>
            </p:extLst>
          </p:nvPr>
        </p:nvGraphicFramePr>
        <p:xfrm>
          <a:off x="5459772" y="1434233"/>
          <a:ext cx="5184000" cy="42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68674447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60408372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7705613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100" b="1"/>
                        <a:t>Patients with AE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100" b="1"/>
                        <a:t>grade </a:t>
                      </a:r>
                      <a:r>
                        <a:rPr lang="de-DE" sz="1100" b="1" spc="-5"/>
                        <a:t>≥3</a:t>
                      </a:r>
                      <a:r>
                        <a:rPr lang="de-DE" sz="1100" b="1" spc="-7" baseline="25252"/>
                        <a:t>†</a:t>
                      </a:r>
                      <a:r>
                        <a:rPr lang="de-DE" sz="1100" b="1"/>
                        <a:t>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Olap + durva + bev</a:t>
                      </a:r>
                    </a:p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(N=31)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/>
                        <a:t>Olap + durva</a:t>
                      </a:r>
                    </a:p>
                    <a:p>
                      <a:pPr algn="ctr"/>
                      <a:r>
                        <a:rPr lang="de-DE" sz="1100" b="1"/>
                        <a:t>(N=32)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309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Anemia</a:t>
                      </a:r>
                      <a:endParaRPr lang="de-DE" sz="1100" b="1" err="1"/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4 (13)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7 (22)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762963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Hypertension</a:t>
                      </a:r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4 (13)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1 (3)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30987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Lipase increased</a:t>
                      </a:r>
                      <a:endParaRPr lang="de-DE" sz="1100" b="1" err="1"/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2 (6)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2 (6)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70751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Fatigue</a:t>
                      </a:r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2 (6)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1 (3)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1946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White blood cell count decreased</a:t>
                      </a:r>
                      <a:endParaRPr lang="de-DE" sz="1100" b="1" err="1"/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2 (6)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92565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Neutropenia</a:t>
                      </a:r>
                      <a:endParaRPr lang="de-DE" sz="1100" b="1" err="1"/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2 (6)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16446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r>
                        <a:rPr lang="de-DE" sz="1100" b="1"/>
                        <a:t>AE </a:t>
                      </a:r>
                      <a:r>
                        <a:rPr lang="de-DE" sz="1100" b="1" err="1"/>
                        <a:t>leading</a:t>
                      </a:r>
                      <a:r>
                        <a:rPr lang="de-DE" sz="1100" b="1"/>
                        <a:t> </a:t>
                      </a:r>
                      <a:r>
                        <a:rPr lang="de-DE" sz="1100" b="1" err="1"/>
                        <a:t>to</a:t>
                      </a:r>
                      <a:r>
                        <a:rPr lang="de-DE" sz="1100" b="1"/>
                        <a:t> </a:t>
                      </a:r>
                      <a:r>
                        <a:rPr lang="de-DE" sz="1100" b="1" err="1"/>
                        <a:t>discontinuation</a:t>
                      </a:r>
                      <a:r>
                        <a:rPr lang="de-DE" sz="1100" b="1"/>
                        <a:t> </a:t>
                      </a:r>
                      <a:r>
                        <a:rPr lang="de-DE" sz="1100" b="1" err="1"/>
                        <a:t>of</a:t>
                      </a:r>
                      <a:r>
                        <a:rPr lang="de-DE" sz="1100" b="1"/>
                        <a:t> </a:t>
                      </a:r>
                      <a:r>
                        <a:rPr lang="de-DE" sz="1100" b="1" spc="-5">
                          <a:latin typeface="+mn-lt"/>
                          <a:cs typeface="Arial Narrow"/>
                        </a:rPr>
                        <a:t>≥1 </a:t>
                      </a:r>
                      <a:r>
                        <a:rPr lang="de-DE" sz="1100" b="1" spc="-5" err="1">
                          <a:latin typeface="+mn-lt"/>
                          <a:cs typeface="Arial Narrow"/>
                        </a:rPr>
                        <a:t>study</a:t>
                      </a:r>
                      <a:r>
                        <a:rPr lang="de-DE" sz="1100" b="1" spc="-5">
                          <a:latin typeface="+mn-lt"/>
                          <a:cs typeface="Arial Narrow"/>
                        </a:rPr>
                        <a:t> </a:t>
                      </a:r>
                      <a:r>
                        <a:rPr lang="de-DE" sz="1100" b="1" spc="-5" err="1">
                          <a:latin typeface="+mn-lt"/>
                          <a:cs typeface="Arial Narrow"/>
                        </a:rPr>
                        <a:t>treatment</a:t>
                      </a:r>
                      <a:endParaRPr lang="de-DE" sz="1100" b="1"/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5 (16) </a:t>
                      </a: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2 (16)</a:t>
                      </a: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37144"/>
                  </a:ext>
                </a:extLst>
              </a:tr>
              <a:tr h="228413">
                <a:tc>
                  <a:txBody>
                    <a:bodyPr/>
                    <a:lstStyle/>
                    <a:p>
                      <a:pPr algn="l"/>
                      <a:endParaRPr lang="de-DE" sz="1100" b="1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Anemia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Lethargy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Intestinal perforation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Chronic kidney disease</a:t>
                      </a:r>
                    </a:p>
                    <a:p>
                      <a:pPr marL="171450" indent="-171450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Proteinuria</a:t>
                      </a:r>
                    </a:p>
                    <a:p>
                      <a:pPr algn="ctr"/>
                      <a:endParaRPr lang="de-DE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Renal impairment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100" b="1"/>
                        <a:t>Lipase increased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3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112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69239-6939-4B4C-A79C-A5C14535F735}"/>
              </a:ext>
            </a:extLst>
          </p:cNvPr>
          <p:cNvSpPr txBox="1"/>
          <p:nvPr/>
        </p:nvSpPr>
        <p:spPr>
          <a:xfrm>
            <a:off x="414148" y="1817763"/>
            <a:ext cx="11369865" cy="381642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1"/>
              <a:t>T</a:t>
            </a:r>
            <a:r>
              <a:rPr lang="en-US" sz="2200" b="1" i="0" u="none" strike="noStrike" baseline="0"/>
              <a:t>riplet combination of </a:t>
            </a:r>
            <a:r>
              <a:rPr lang="en-US" sz="2200" b="1" i="0" u="none" strike="noStrike" baseline="0" err="1"/>
              <a:t>olaparib</a:t>
            </a:r>
            <a:r>
              <a:rPr lang="en-US" sz="2200" b="1" i="0" u="none" strike="noStrike" baseline="0"/>
              <a:t>, durvalumab and bevacizumab showed promising efficacy as treatment in the absence of chemotherapy for women with germline BRCA wild type platinum -</a:t>
            </a:r>
            <a:r>
              <a:rPr lang="en-US" sz="2200" b="1"/>
              <a:t> </a:t>
            </a:r>
            <a:r>
              <a:rPr lang="en-US" sz="2200" b="1" i="0" u="none" strike="noStrike" baseline="0"/>
              <a:t> sensitive relapsed advanced ovarian cancer, with 77% disease control rate at 24 weeks and median PFS of 15 months</a:t>
            </a:r>
            <a:endParaRPr lang="en-US" sz="2200" i="0" u="none" strike="noStrike" baseline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i="0" u="none" strike="noStrike" baseline="0"/>
              <a:t>Exploratory analysis suggests high ORR in triplet cohort not driven by differences in genomic instability status (GIS); ORR was ≥75%</a:t>
            </a:r>
            <a:r>
              <a:rPr lang="en-US" sz="2200"/>
              <a:t> </a:t>
            </a:r>
            <a:r>
              <a:rPr lang="en-US" sz="2200" i="0" u="none" strike="noStrike" baseline="0"/>
              <a:t> in the GIS+, GIS− and GIS unknown subgroups</a:t>
            </a:r>
            <a:endParaRPr lang="en-US" sz="2200" i="0" u="none" strike="noStrike" baseline="0">
              <a:cs typeface="Arial" panose="020B0604020202020204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/>
              <a:t>S</a:t>
            </a:r>
            <a:r>
              <a:rPr lang="en-US" sz="2200" i="0" u="none" strike="noStrike" baseline="0"/>
              <a:t>afety profile of combination of </a:t>
            </a:r>
            <a:r>
              <a:rPr lang="en-US" sz="2200" i="0" u="none" strike="noStrike" baseline="0" err="1"/>
              <a:t>olaparib</a:t>
            </a:r>
            <a:r>
              <a:rPr lang="en-US" sz="2200" i="0" u="none" strike="noStrike" baseline="0"/>
              <a:t> plus durvalumab with/ without bevacizumab was consistent with known safety profiles expected for the single agents</a:t>
            </a:r>
            <a:endParaRPr lang="en-US" sz="2200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/>
              <a:t>C</a:t>
            </a:r>
            <a:r>
              <a:rPr lang="en-US" sz="2200" i="0" u="none" strike="noStrike" baseline="0"/>
              <a:t>ombination of </a:t>
            </a:r>
            <a:r>
              <a:rPr lang="en-US" sz="2200" i="0" u="none" strike="noStrike" baseline="0" err="1"/>
              <a:t>olaparib</a:t>
            </a:r>
            <a:r>
              <a:rPr lang="en-US" sz="2200" i="0" u="none" strike="noStrike" baseline="0"/>
              <a:t>, durvalumab and bevacizumab now being tested as part of first-line maintenance treatment in the Phase </a:t>
            </a:r>
            <a:r>
              <a:rPr lang="en-US" sz="2200"/>
              <a:t>3</a:t>
            </a:r>
            <a:r>
              <a:rPr lang="en-US" sz="2200" i="0" u="none" strike="noStrike" baseline="0"/>
              <a:t> study, DUO-O (NCT 03737643)</a:t>
            </a:r>
            <a:endParaRPr lang="en-US" sz="2200" i="0" u="none" strike="noStrike" baseline="0">
              <a:cs typeface="Arial"/>
            </a:endParaRP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F8046EC6-5A45-4F9C-A726-77DA3D7F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232" y="6351090"/>
            <a:ext cx="9612000" cy="3916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</a:pPr>
            <a:r>
              <a:rPr lang="en-GB"/>
              <a:t>PFS: Progression free survival. ORR: Objective response rate.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</a:pPr>
            <a:r>
              <a:rPr lang="en-GB"/>
              <a:t>Drew, Y. et al. Abstract 814MO presented at ESMO 2020.</a:t>
            </a:r>
          </a:p>
        </p:txBody>
      </p:sp>
    </p:spTree>
    <p:extLst>
      <p:ext uri="{BB962C8B-B14F-4D97-AF65-F5344CB8AC3E}">
        <p14:creationId xmlns:p14="http://schemas.microsoft.com/office/powerpoint/2010/main" val="3827811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PARP inhibition in ovarian cancer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Pivotal phase 2 trial of pamiparib in advanced ovarian cancer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530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 design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1F668-1F01-49FA-AB9A-EF37D1EF0490}"/>
              </a:ext>
            </a:extLst>
          </p:cNvPr>
          <p:cNvSpPr txBox="1">
            <a:spLocks/>
          </p:cNvSpPr>
          <p:nvPr/>
        </p:nvSpPr>
        <p:spPr>
          <a:xfrm>
            <a:off x="416533" y="1266484"/>
            <a:ext cx="11367480" cy="9233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chemeClr val="tx1"/>
                </a:solidFill>
              </a:rPr>
              <a:t>Phase 1/2 open-label, multicenter study assessing safety and antitumor activity of </a:t>
            </a:r>
            <a:r>
              <a:rPr lang="en-US" sz="1800" b="1" err="1">
                <a:solidFill>
                  <a:schemeClr val="tx1"/>
                </a:solidFill>
              </a:rPr>
              <a:t>pamiparib</a:t>
            </a:r>
            <a:r>
              <a:rPr lang="en-US" sz="1800" b="1">
                <a:solidFill>
                  <a:schemeClr val="tx1"/>
                </a:solidFill>
              </a:rPr>
              <a:t> in adults (≥18 years), Chinese patients with advanced ovarian cancer whose disease progressed despite standard therapy, or for which there is no standard therapy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8AF81E7-B43B-40B4-A259-61CD467407A8}"/>
              </a:ext>
            </a:extLst>
          </p:cNvPr>
          <p:cNvSpPr txBox="1">
            <a:spLocks/>
          </p:cNvSpPr>
          <p:nvPr/>
        </p:nvSpPr>
        <p:spPr>
          <a:xfrm>
            <a:off x="410909" y="6356350"/>
            <a:ext cx="838075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1D5ABAA-300D-413C-B12B-3B76A441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167" y="2327605"/>
            <a:ext cx="552692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b="1" i="0" u="none" strike="noStrike" baseline="0"/>
              <a:t>Study Population</a:t>
            </a:r>
          </a:p>
          <a:p>
            <a:pPr algn="l"/>
            <a:r>
              <a:rPr lang="en-US" sz="1600" b="1" i="0" u="none" strike="noStrike" baseline="0"/>
              <a:t>High grade, non-mucinous, epithelial OC </a:t>
            </a:r>
            <a:r>
              <a:rPr lang="en-US" sz="1600" i="0" u="none" strike="noStrike" baseline="0"/>
              <a:t>(including fallopian or primary peritoneal cancer) and </a:t>
            </a:r>
            <a:r>
              <a:rPr lang="en-US" sz="1600" b="1" i="0" u="none" strike="noStrike" baseline="0"/>
              <a:t>ECOG performance status of 0-1</a:t>
            </a:r>
            <a:endParaRPr lang="en-US" sz="1600" i="0" u="none" strike="noStrike" baseline="0"/>
          </a:p>
          <a:p>
            <a:pPr algn="l"/>
            <a:r>
              <a:rPr lang="en-US" sz="1600" b="1"/>
              <a:t>Known d</a:t>
            </a:r>
            <a:r>
              <a:rPr lang="en-US" sz="1600" b="1" i="0" u="none" strike="noStrike" baseline="0"/>
              <a:t>eleterious/suspected deleterious </a:t>
            </a:r>
            <a:r>
              <a:rPr lang="en-US" sz="1600" b="1" i="0" u="none" strike="noStrike" baseline="0" err="1"/>
              <a:t>gBRCAmut</a:t>
            </a:r>
            <a:r>
              <a:rPr lang="en-US" sz="1600" b="1" i="0" u="none" strike="noStrike" baseline="0"/>
              <a:t> with ≥ 2 lines of standard chemotherapy</a:t>
            </a:r>
            <a:r>
              <a:rPr lang="en-US" sz="1600" b="0" i="0" u="none" strike="noStrike" baseline="0"/>
              <a:t>, and currently experiencing relapsed disease/discontinued most recent standard treatment due to unacceptable toxicity</a:t>
            </a:r>
          </a:p>
          <a:p>
            <a:pPr algn="l"/>
            <a:r>
              <a:rPr lang="en-US" sz="1600" b="0" i="0" u="none" strike="noStrike" baseline="0"/>
              <a:t>Exclusions: Untreated/active brain metastases or received prior treatment within 14 days of initiating study</a:t>
            </a:r>
          </a:p>
          <a:p>
            <a:pPr algn="l"/>
            <a:r>
              <a:rPr lang="en-US" sz="1600" b="1" kern="0" spc="-5"/>
              <a:t>A protocol amendment (PA) </a:t>
            </a:r>
            <a:r>
              <a:rPr lang="en-US" sz="1600" kern="0" spc="-5"/>
              <a:t>initiated a more proactive dose modification algorithm and close hematology monitoring; a pre- and post-PA safety analysis was conducted</a:t>
            </a:r>
          </a:p>
          <a:p>
            <a:pPr algn="l"/>
            <a:endParaRPr lang="en-US" sz="1600"/>
          </a:p>
          <a:p>
            <a:pPr marL="0" indent="0">
              <a:buNone/>
            </a:pPr>
            <a:endParaRPr lang="en-GB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6BE05-2E67-4E32-959C-7D9F69DE1B45}"/>
              </a:ext>
            </a:extLst>
          </p:cNvPr>
          <p:cNvSpPr txBox="1"/>
          <p:nvPr/>
        </p:nvSpPr>
        <p:spPr>
          <a:xfrm>
            <a:off x="510774" y="2328250"/>
            <a:ext cx="11014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latin typeface="AvenirLTPro-Heavy"/>
              </a:rPr>
              <a:t>Phase 1</a:t>
            </a:r>
            <a:endParaRPr lang="en-US" b="1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F76201-3CC3-465C-98F6-EB65558FEEF3}"/>
              </a:ext>
            </a:extLst>
          </p:cNvPr>
          <p:cNvCxnSpPr>
            <a:cxnSpLocks/>
          </p:cNvCxnSpPr>
          <p:nvPr/>
        </p:nvCxnSpPr>
        <p:spPr>
          <a:xfrm>
            <a:off x="410909" y="2776188"/>
            <a:ext cx="0" cy="1791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ihandform 10">
            <a:extLst>
              <a:ext uri="{FF2B5EF4-FFF2-40B4-BE49-F238E27FC236}">
                <a16:creationId xmlns:a16="http://schemas.microsoft.com/office/drawing/2014/main" id="{242D48F3-1AA9-4D51-B87F-E57400183211}"/>
              </a:ext>
            </a:extLst>
          </p:cNvPr>
          <p:cNvSpPr/>
          <p:nvPr/>
        </p:nvSpPr>
        <p:spPr>
          <a:xfrm>
            <a:off x="3034928" y="2964848"/>
            <a:ext cx="2808000" cy="1017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>
                <a:latin typeface="+mj-lt"/>
                <a:cs typeface="Arial"/>
              </a:rPr>
              <a:t>Advanced platinum-sensitive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>
                <a:latin typeface="+mj-lt"/>
                <a:cs typeface="Arial"/>
              </a:rPr>
              <a:t>ovarian cancer (PSOC)*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>
                <a:latin typeface="+mj-lt"/>
                <a:cs typeface="Arial"/>
              </a:rPr>
              <a:t>N</a:t>
            </a:r>
            <a:r>
              <a:rPr lang="en-US" sz="1050" b="1">
                <a:latin typeface="+mj-lt"/>
                <a:cs typeface="Arial"/>
              </a:rPr>
              <a:t>=</a:t>
            </a:r>
            <a:r>
              <a:rPr lang="en-US" sz="1050" b="1" kern="1200">
                <a:latin typeface="+mj-lt"/>
                <a:cs typeface="Arial"/>
              </a:rPr>
              <a:t>80 evaluable patients</a:t>
            </a:r>
          </a:p>
        </p:txBody>
      </p:sp>
      <p:sp>
        <p:nvSpPr>
          <p:cNvPr id="38" name="Freihandform 10">
            <a:extLst>
              <a:ext uri="{FF2B5EF4-FFF2-40B4-BE49-F238E27FC236}">
                <a16:creationId xmlns:a16="http://schemas.microsoft.com/office/drawing/2014/main" id="{6CD9D4BD-0A16-4FE3-A984-968E99403463}"/>
              </a:ext>
            </a:extLst>
          </p:cNvPr>
          <p:cNvSpPr/>
          <p:nvPr/>
        </p:nvSpPr>
        <p:spPr>
          <a:xfrm>
            <a:off x="510076" y="2749363"/>
            <a:ext cx="935368" cy="634106"/>
          </a:xfrm>
          <a:custGeom>
            <a:avLst/>
            <a:gdLst>
              <a:gd name="connsiteX0" fmla="*/ 0 w 2042593"/>
              <a:gd name="connsiteY0" fmla="*/ 0 h 817037"/>
              <a:gd name="connsiteX1" fmla="*/ 2042593 w 2042593"/>
              <a:gd name="connsiteY1" fmla="*/ 0 h 817037"/>
              <a:gd name="connsiteX2" fmla="*/ 2042593 w 2042593"/>
              <a:gd name="connsiteY2" fmla="*/ 817037 h 817037"/>
              <a:gd name="connsiteX3" fmla="*/ 0 w 2042593"/>
              <a:gd name="connsiteY3" fmla="*/ 817037 h 817037"/>
              <a:gd name="connsiteX4" fmla="*/ 0 w 2042593"/>
              <a:gd name="connsiteY4" fmla="*/ 0 h 8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93" h="817037">
                <a:moveTo>
                  <a:pt x="0" y="0"/>
                </a:moveTo>
                <a:lnTo>
                  <a:pt x="2042593" y="0"/>
                </a:lnTo>
                <a:lnTo>
                  <a:pt x="2042593" y="817037"/>
                </a:lnTo>
                <a:lnTo>
                  <a:pt x="0" y="817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20mg BID</a:t>
            </a:r>
          </a:p>
        </p:txBody>
      </p:sp>
      <p:sp>
        <p:nvSpPr>
          <p:cNvPr id="48" name="Freihandform 10">
            <a:extLst>
              <a:ext uri="{FF2B5EF4-FFF2-40B4-BE49-F238E27FC236}">
                <a16:creationId xmlns:a16="http://schemas.microsoft.com/office/drawing/2014/main" id="{E2DD200B-4D92-4A46-9699-5B1DAE72D807}"/>
              </a:ext>
            </a:extLst>
          </p:cNvPr>
          <p:cNvSpPr/>
          <p:nvPr/>
        </p:nvSpPr>
        <p:spPr>
          <a:xfrm>
            <a:off x="3034928" y="4104136"/>
            <a:ext cx="2808000" cy="848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100" b="1" kern="1200">
                <a:cs typeface="Arial"/>
              </a:rPr>
              <a:t>Advanced platinum-resistant</a:t>
            </a:r>
          </a:p>
          <a:p>
            <a:pPr algn="ctr"/>
            <a:r>
              <a:rPr lang="en-US" sz="1100" b="1" kern="1200">
                <a:cs typeface="Arial"/>
              </a:rPr>
              <a:t>ovarian cancer (PROC)**</a:t>
            </a:r>
          </a:p>
          <a:p>
            <a:pPr algn="ctr"/>
            <a:r>
              <a:rPr lang="en-US" sz="1100" b="1">
                <a:cs typeface="Arial"/>
              </a:rPr>
              <a:t>N=20</a:t>
            </a:r>
            <a:r>
              <a:rPr lang="en-US" sz="1100" b="1" kern="1200">
                <a:cs typeface="Arial"/>
              </a:rPr>
              <a:t> evaluable patients</a:t>
            </a:r>
          </a:p>
        </p:txBody>
      </p:sp>
      <p:sp>
        <p:nvSpPr>
          <p:cNvPr id="52" name="Freihandform 10">
            <a:extLst>
              <a:ext uri="{FF2B5EF4-FFF2-40B4-BE49-F238E27FC236}">
                <a16:creationId xmlns:a16="http://schemas.microsoft.com/office/drawing/2014/main" id="{88080C49-50E9-4E10-AF7E-2F5F69E0F051}"/>
              </a:ext>
            </a:extLst>
          </p:cNvPr>
          <p:cNvSpPr/>
          <p:nvPr/>
        </p:nvSpPr>
        <p:spPr>
          <a:xfrm>
            <a:off x="501005" y="3445019"/>
            <a:ext cx="935368" cy="444225"/>
          </a:xfrm>
          <a:custGeom>
            <a:avLst/>
            <a:gdLst>
              <a:gd name="connsiteX0" fmla="*/ 0 w 2042593"/>
              <a:gd name="connsiteY0" fmla="*/ 0 h 817037"/>
              <a:gd name="connsiteX1" fmla="*/ 2042593 w 2042593"/>
              <a:gd name="connsiteY1" fmla="*/ 0 h 817037"/>
              <a:gd name="connsiteX2" fmla="*/ 2042593 w 2042593"/>
              <a:gd name="connsiteY2" fmla="*/ 817037 h 817037"/>
              <a:gd name="connsiteX3" fmla="*/ 0 w 2042593"/>
              <a:gd name="connsiteY3" fmla="*/ 817037 h 817037"/>
              <a:gd name="connsiteX4" fmla="*/ 0 w 2042593"/>
              <a:gd name="connsiteY4" fmla="*/ 0 h 8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93" h="817037">
                <a:moveTo>
                  <a:pt x="0" y="0"/>
                </a:moveTo>
                <a:lnTo>
                  <a:pt x="2042593" y="0"/>
                </a:lnTo>
                <a:lnTo>
                  <a:pt x="2042593" y="817037"/>
                </a:lnTo>
                <a:lnTo>
                  <a:pt x="0" y="817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40mg BID</a:t>
            </a:r>
          </a:p>
        </p:txBody>
      </p:sp>
      <p:sp>
        <p:nvSpPr>
          <p:cNvPr id="60" name="Freihandform 10">
            <a:extLst>
              <a:ext uri="{FF2B5EF4-FFF2-40B4-BE49-F238E27FC236}">
                <a16:creationId xmlns:a16="http://schemas.microsoft.com/office/drawing/2014/main" id="{9D0ECF2C-4A25-4F92-AB93-3E02475458D9}"/>
              </a:ext>
            </a:extLst>
          </p:cNvPr>
          <p:cNvSpPr/>
          <p:nvPr/>
        </p:nvSpPr>
        <p:spPr>
          <a:xfrm>
            <a:off x="511927" y="3950794"/>
            <a:ext cx="913524" cy="634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60mg BID</a:t>
            </a:r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F92BD189-C5BD-4A5C-B9B0-9390E096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8" y="6373768"/>
            <a:ext cx="8380754" cy="365125"/>
          </a:xfrm>
        </p:spPr>
        <p:txBody>
          <a:bodyPr/>
          <a:lstStyle/>
          <a:p>
            <a:r>
              <a:rPr lang="de-DE"/>
              <a:t>BID: </a:t>
            </a:r>
            <a:r>
              <a:rPr lang="de-DE" err="1"/>
              <a:t>Twice</a:t>
            </a:r>
            <a:r>
              <a:rPr lang="de-DE"/>
              <a:t> </a:t>
            </a:r>
            <a:r>
              <a:rPr lang="de-DE" err="1"/>
              <a:t>daily</a:t>
            </a:r>
            <a:r>
              <a:rPr lang="de-DE"/>
              <a:t>. RP2D: Recommended </a:t>
            </a:r>
            <a:r>
              <a:rPr lang="de-DE" err="1"/>
              <a:t>phase</a:t>
            </a:r>
            <a:r>
              <a:rPr lang="de-DE"/>
              <a:t> 2 dose. PO: </a:t>
            </a:r>
            <a:r>
              <a:rPr lang="de-DE" err="1"/>
              <a:t>Orally</a:t>
            </a:r>
            <a:r>
              <a:rPr lang="de-DE"/>
              <a:t>. PROC: Platinum-</a:t>
            </a:r>
            <a:r>
              <a:rPr lang="de-DE" err="1"/>
              <a:t>resistant</a:t>
            </a:r>
            <a:r>
              <a:rPr lang="de-DE"/>
              <a:t>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PSOC: Platinum-sensitive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ECOG: </a:t>
            </a:r>
            <a:r>
              <a:rPr lang="en-US" sz="800" b="0" i="0" u="none" strike="noStrike" baseline="0"/>
              <a:t>Eastern cooperative oncology group. </a:t>
            </a:r>
            <a:r>
              <a:rPr lang="en-US" sz="800" b="0" i="0" u="none" strike="noStrike" baseline="0" err="1"/>
              <a:t>gBRCAmut</a:t>
            </a:r>
            <a:r>
              <a:rPr lang="en-US" sz="800" b="0" i="0" u="none" strike="noStrike" baseline="0"/>
              <a:t>: genomic BRCA1/2 mutations. OC: Ovarian cancer.</a:t>
            </a:r>
            <a:endParaRPr lang="de-DE"/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74633-2B3D-4427-9390-ECE87B146323}"/>
              </a:ext>
            </a:extLst>
          </p:cNvPr>
          <p:cNvSpPr txBox="1"/>
          <p:nvPr/>
        </p:nvSpPr>
        <p:spPr>
          <a:xfrm>
            <a:off x="3034928" y="2318481"/>
            <a:ext cx="28079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800" b="1" i="0" u="none" strike="noStrike" baseline="0">
                <a:latin typeface="AvenirLTPro-Heavy"/>
              </a:rPr>
              <a:t>Phase 2 </a:t>
            </a:r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69C0EC-0250-4DDA-B4A6-BF69B75EF912}"/>
              </a:ext>
            </a:extLst>
          </p:cNvPr>
          <p:cNvSpPr txBox="1"/>
          <p:nvPr/>
        </p:nvSpPr>
        <p:spPr>
          <a:xfrm>
            <a:off x="410909" y="5033085"/>
            <a:ext cx="5432009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err="1"/>
              <a:t>Pamiparib</a:t>
            </a:r>
            <a:r>
              <a:rPr lang="en-US" sz="1200"/>
              <a:t> 60 mg administered PO BID on Day 1 of Cycle 1 (21-day cycle) and continuously in all subsequent cycles until disease progression, toxicity, or patient withdrawal</a:t>
            </a:r>
          </a:p>
          <a:p>
            <a:r>
              <a:rPr lang="en-US" sz="1400"/>
              <a:t>*</a:t>
            </a:r>
            <a:r>
              <a:rPr lang="en-US" sz="1000"/>
              <a:t>Defined as disease progression occurring ≥6 months after last platinum treatment</a:t>
            </a:r>
          </a:p>
          <a:p>
            <a:r>
              <a:rPr lang="en-US" sz="1000"/>
              <a:t>**D</a:t>
            </a:r>
            <a:r>
              <a:rPr lang="en-US" sz="1000" b="0" i="0" u="none" strike="noStrike" baseline="0"/>
              <a:t>efined as disease progression that occurred &lt;6 months after last platinum treatment</a:t>
            </a:r>
          </a:p>
        </p:txBody>
      </p:sp>
      <p:sp>
        <p:nvSpPr>
          <p:cNvPr id="44" name="Freihandform 10">
            <a:extLst>
              <a:ext uri="{FF2B5EF4-FFF2-40B4-BE49-F238E27FC236}">
                <a16:creationId xmlns:a16="http://schemas.microsoft.com/office/drawing/2014/main" id="{A1397CC5-4AB9-4511-8059-C5DDF73E10B3}"/>
              </a:ext>
            </a:extLst>
          </p:cNvPr>
          <p:cNvSpPr/>
          <p:nvPr/>
        </p:nvSpPr>
        <p:spPr>
          <a:xfrm>
            <a:off x="1612877" y="3950794"/>
            <a:ext cx="900086" cy="634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l"/>
            <a:r>
              <a:rPr lang="en-US" sz="1100" b="1" kern="1200">
                <a:solidFill>
                  <a:schemeClr val="tx1"/>
                </a:solidFill>
                <a:cs typeface="Arial" panose="020B0604020202020204" pitchFamily="34" charset="0"/>
              </a:rPr>
              <a:t>RP2D 60mg BID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EC749A5-1387-4DA8-B826-05940F199C62}"/>
              </a:ext>
            </a:extLst>
          </p:cNvPr>
          <p:cNvCxnSpPr>
            <a:stCxn id="44" idx="3"/>
            <a:endCxn id="34" idx="1"/>
          </p:cNvCxnSpPr>
          <p:nvPr/>
        </p:nvCxnSpPr>
        <p:spPr>
          <a:xfrm flipV="1">
            <a:off x="2512963" y="3473595"/>
            <a:ext cx="521965" cy="79425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D99377C-A032-48EE-A384-1B13475CE6D5}"/>
              </a:ext>
            </a:extLst>
          </p:cNvPr>
          <p:cNvCxnSpPr>
            <a:stCxn id="44" idx="3"/>
            <a:endCxn id="48" idx="1"/>
          </p:cNvCxnSpPr>
          <p:nvPr/>
        </p:nvCxnSpPr>
        <p:spPr>
          <a:xfrm>
            <a:off x="2512963" y="4267847"/>
            <a:ext cx="521965" cy="26056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188401-0D28-4C88-8867-38DA25272426}"/>
              </a:ext>
            </a:extLst>
          </p:cNvPr>
          <p:cNvCxnSpPr>
            <a:stCxn id="60" idx="3"/>
            <a:endCxn id="44" idx="1"/>
          </p:cNvCxnSpPr>
          <p:nvPr/>
        </p:nvCxnSpPr>
        <p:spPr>
          <a:xfrm>
            <a:off x="1425451" y="4267847"/>
            <a:ext cx="1874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1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Endpoints and assessments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r>
              <a:rPr lang="de-DE"/>
              <a:t>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IRC: Independent review </a:t>
            </a:r>
            <a:r>
              <a:rPr lang="de-DE" err="1"/>
              <a:t>committee</a:t>
            </a:r>
            <a:r>
              <a:rPr lang="de-DE"/>
              <a:t>. RECIST: Response </a:t>
            </a:r>
            <a:r>
              <a:rPr lang="de-DE" err="1"/>
              <a:t>evaluation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tumors</a:t>
            </a:r>
            <a:r>
              <a:rPr lang="de-DE"/>
              <a:t>. DOR: Duration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OS: Overall </a:t>
            </a:r>
            <a:r>
              <a:rPr lang="de-DE" err="1"/>
              <a:t>survival</a:t>
            </a:r>
            <a:r>
              <a:rPr lang="de-DE"/>
              <a:t> AE: Adverse </a:t>
            </a:r>
            <a:r>
              <a:rPr lang="de-DE" err="1"/>
              <a:t>event</a:t>
            </a:r>
            <a:r>
              <a:rPr lang="de-DE"/>
              <a:t>.</a:t>
            </a:r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0E9F6-8210-464F-A824-34769E8FABCF}"/>
              </a:ext>
            </a:extLst>
          </p:cNvPr>
          <p:cNvSpPr txBox="1"/>
          <p:nvPr/>
        </p:nvSpPr>
        <p:spPr>
          <a:xfrm>
            <a:off x="407988" y="1458529"/>
            <a:ext cx="10670798" cy="4924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/>
              <a:t>Primary endpoint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Objective response rate (ORR) based on independent review committee (IRC) per Response Evaluation Criteria in Solid Tumors (RECIST) v1.1</a:t>
            </a:r>
          </a:p>
          <a:p>
            <a:endParaRPr lang="en-US" sz="1600"/>
          </a:p>
          <a:p>
            <a:r>
              <a:rPr lang="en-US" sz="1600" b="1"/>
              <a:t>Secondary endpoints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Duration of response (DOR) and progression-free survival (PFS) by IRC and investigator review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Disease control rate and clinical benefit rate by IRC and investigator review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ORR by investigator review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Overall survival (OS)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CA-125 response rate per Gynecologic Cancer Intergroup criteria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err="1"/>
              <a:t>Pamiparib</a:t>
            </a:r>
            <a:r>
              <a:rPr lang="en-US" sz="1600"/>
              <a:t> safety/tolerability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/>
          </a:p>
          <a:p>
            <a:r>
              <a:rPr lang="en-US" sz="1600" b="1"/>
              <a:t>Assessments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/>
              <a:t>Tumor imaging and CA-125 testing</a:t>
            </a:r>
            <a:r>
              <a:rPr lang="en-US" sz="1600"/>
              <a:t>:</a:t>
            </a:r>
            <a:r>
              <a:rPr lang="en-US" sz="1600" b="1"/>
              <a:t> </a:t>
            </a:r>
            <a:r>
              <a:rPr lang="en-US" sz="1600"/>
              <a:t>every 6 weeks after 1st  dose of </a:t>
            </a:r>
            <a:r>
              <a:rPr lang="en-US" sz="1600" err="1"/>
              <a:t>pamiparib</a:t>
            </a:r>
            <a:r>
              <a:rPr lang="en-US" sz="1600"/>
              <a:t> for 1st 18 weeks, every 9 weeks for remaining period in 1st year, and every 12 weeks from 2nd year onward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/>
              <a:t>Safety and tolerability assessments</a:t>
            </a:r>
            <a:r>
              <a:rPr lang="en-US" sz="1600"/>
              <a:t>: based on monitoring of AEs, as well as on vital signs, electrocardiograms, physical examinations, and clinical laboratory result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/>
              <a:t>Statistical Methods</a:t>
            </a:r>
            <a:r>
              <a:rPr lang="en-US" sz="1600"/>
              <a:t>: Antitumor activity per RECIST v1.1 was assessed in all efficacy-evaluable patients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/>
              <a:t>Safety and tolerability</a:t>
            </a:r>
            <a:r>
              <a:rPr lang="en-US" sz="1600"/>
              <a:t>: Evaluated in all patients who received ≥1 dose of </a:t>
            </a:r>
            <a:r>
              <a:rPr lang="en-US" sz="1600" err="1"/>
              <a:t>pamiparib</a:t>
            </a: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74358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781C27-D256-410F-A34E-9ABE0338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95537"/>
              </p:ext>
            </p:extLst>
          </p:nvPr>
        </p:nvGraphicFramePr>
        <p:xfrm>
          <a:off x="410908" y="1867055"/>
          <a:ext cx="8331441" cy="424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41">
                  <a:extLst>
                    <a:ext uri="{9D8B030D-6E8A-4147-A177-3AD203B41FA5}">
                      <a16:colId xmlns:a16="http://schemas.microsoft.com/office/drawing/2014/main" val="3637473904"/>
                    </a:ext>
                  </a:extLst>
                </a:gridCol>
                <a:gridCol w="2580440">
                  <a:extLst>
                    <a:ext uri="{9D8B030D-6E8A-4147-A177-3AD203B41FA5}">
                      <a16:colId xmlns:a16="http://schemas.microsoft.com/office/drawing/2014/main" val="2102391992"/>
                    </a:ext>
                  </a:extLst>
                </a:gridCol>
                <a:gridCol w="1303682">
                  <a:extLst>
                    <a:ext uri="{9D8B030D-6E8A-4147-A177-3AD203B41FA5}">
                      <a16:colId xmlns:a16="http://schemas.microsoft.com/office/drawing/2014/main" val="3935329968"/>
                    </a:ext>
                  </a:extLst>
                </a:gridCol>
                <a:gridCol w="1350917">
                  <a:extLst>
                    <a:ext uri="{9D8B030D-6E8A-4147-A177-3AD203B41FA5}">
                      <a16:colId xmlns:a16="http://schemas.microsoft.com/office/drawing/2014/main" val="4250082625"/>
                    </a:ext>
                  </a:extLst>
                </a:gridCol>
                <a:gridCol w="1275341">
                  <a:extLst>
                    <a:ext uri="{9D8B030D-6E8A-4147-A177-3AD203B41FA5}">
                      <a16:colId xmlns:a16="http://schemas.microsoft.com/office/drawing/2014/main" val="3307736239"/>
                    </a:ext>
                  </a:extLst>
                </a:gridCol>
                <a:gridCol w="1332020">
                  <a:extLst>
                    <a:ext uri="{9D8B030D-6E8A-4147-A177-3AD203B41FA5}">
                      <a16:colId xmlns:a16="http://schemas.microsoft.com/office/drawing/2014/main" val="3577068313"/>
                    </a:ext>
                  </a:extLst>
                </a:gridCol>
              </a:tblGrid>
              <a:tr h="358885">
                <a:tc gridSpan="2"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IRC Assessment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Investigator assessment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26059"/>
                  </a:ext>
                </a:extLst>
              </a:tr>
              <a:tr h="358885">
                <a:tc gridSpan="2"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PSOC (N=82)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PROC (N=19)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PSOC (N=82)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PROC (N=19)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304807"/>
                  </a:ext>
                </a:extLst>
              </a:tr>
              <a:tr h="358885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Best overall response, N (%)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Compete response (CR)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 (9.8)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0 (0.0)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 (6.1)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0 (0.0)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63456"/>
                  </a:ext>
                </a:extLst>
              </a:tr>
              <a:tr h="358885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Partial response (PR)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45 (54.9)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 (31.6)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46 (56.1)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 (26.3)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03018"/>
                  </a:ext>
                </a:extLst>
              </a:tr>
              <a:tr h="358885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Stable disease (SD)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25 (30.5)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12 (63.2)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28 (34.1)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 (52.6)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887121"/>
                  </a:ext>
                </a:extLst>
              </a:tr>
              <a:tr h="358885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Progressive disease (PD)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4 (4.9)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 (5.3)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 (3.7)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 (15.8)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807343"/>
                  </a:ext>
                </a:extLst>
              </a:tr>
              <a:tr h="358885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Not estimable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0 (0.0)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0 (0.0)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0 (0.0)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 (5.3)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40896"/>
                  </a:ext>
                </a:extLst>
              </a:tr>
              <a:tr h="442461">
                <a:tc gridSpan="2">
                  <a:txBody>
                    <a:bodyPr/>
                    <a:lstStyle/>
                    <a:p>
                      <a:r>
                        <a:rPr lang="en-US" sz="1200" b="1"/>
                        <a:t>Objective response rate (ORR)</a:t>
                      </a:r>
                      <a:r>
                        <a:rPr lang="en-US" sz="1200" b="0"/>
                        <a:t>, % </a:t>
                      </a:r>
                      <a:r>
                        <a:rPr lang="en-US" sz="1200"/>
                        <a:t>(95% CI)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64.6 (53.3-74.9)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31.6 (12.6-56.6)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62.2 (50.8-72.7)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26.3 (9.1-51.2)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297724"/>
                  </a:ext>
                </a:extLst>
              </a:tr>
              <a:tr h="358885">
                <a:tc gridSpan="2">
                  <a:txBody>
                    <a:bodyPr/>
                    <a:lstStyle/>
                    <a:p>
                      <a:r>
                        <a:rPr lang="en-US" sz="1200" b="1"/>
                        <a:t>Disease control rate</a:t>
                      </a:r>
                      <a:r>
                        <a:rPr lang="en-US" sz="1200" b="0"/>
                        <a:t> </a:t>
                      </a:r>
                      <a:r>
                        <a:rPr lang="en-US" sz="1200" b="1"/>
                        <a:t>(DCR),</a:t>
                      </a:r>
                      <a:r>
                        <a:rPr lang="en-US" sz="1200" b="0"/>
                        <a:t> % (95% </a:t>
                      </a:r>
                      <a:r>
                        <a:rPr lang="en-US" sz="1200"/>
                        <a:t>CI)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95.1 (88.0-98.7)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94.7 (74.0-99.9)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96.3 (89.7-99.2)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78.9 (54.4-93.9)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4047566"/>
                  </a:ext>
                </a:extLst>
              </a:tr>
              <a:tr h="442461">
                <a:tc gridSpan="2">
                  <a:txBody>
                    <a:bodyPr/>
                    <a:lstStyle/>
                    <a:p>
                      <a:r>
                        <a:rPr lang="en-US" sz="1200" b="1"/>
                        <a:t>Cinical benefit rate (CBR) </a:t>
                      </a:r>
                      <a:r>
                        <a:rPr lang="en-US" sz="1200"/>
                        <a:t>≥24 weeks, % (95% CI)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74.4 (63.6-83.4)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52.6 (28.9-75.6)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72.0 (60.9-81.3)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52.6 (28.9-75.6)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891105"/>
                  </a:ext>
                </a:extLst>
              </a:tr>
              <a:tr h="442461">
                <a:tc gridSpan="2">
                  <a:txBody>
                    <a:bodyPr/>
                    <a:lstStyle/>
                    <a:p>
                      <a:r>
                        <a:rPr lang="en-US" sz="1200"/>
                        <a:t>Median time to response, months (min, max)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1.7 (1.3, 6.3)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1.4 (1.2, 1.4)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2.7 (1.2, 8.3)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1.3 (1.2, 4.2)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753517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antitumor activity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A8872-51C3-4DFF-92D0-7374263A6C83}"/>
              </a:ext>
            </a:extLst>
          </p:cNvPr>
          <p:cNvSpPr txBox="1"/>
          <p:nvPr/>
        </p:nvSpPr>
        <p:spPr>
          <a:xfrm>
            <a:off x="8986356" y="1772628"/>
            <a:ext cx="28053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ORR in PSOC 64.6% by IRC (62.2% by investigator assessment) and 31.6% in PROC (26.3% by investigator assessment)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ORR and CR rate per RECIST v1.1 similar between IRC and investigator assessment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CA-125 response rate 79.7% (95% CI, 68.8-88.2) in PSOC patients and 38.1% </a:t>
            </a:r>
            <a:r>
              <a:rPr lang="it-IT" sz="1600"/>
              <a:t>(95% CI, </a:t>
            </a:r>
            <a:r>
              <a:rPr lang="en-US" sz="1600"/>
              <a:t>18.1-61.6) in PROC patients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2D8AD4-FA14-4F02-BAB2-9C4A3DB0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r>
              <a:rPr lang="de-DE"/>
              <a:t>CBR=CR+PR+SD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≥24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; DCR=CR+PR+SD; ORR=CR+PR</a:t>
            </a:r>
          </a:p>
          <a:p>
            <a:r>
              <a:rPr lang="de-DE"/>
              <a:t>IRC: Independent review </a:t>
            </a:r>
            <a:r>
              <a:rPr lang="de-DE" err="1"/>
              <a:t>committee</a:t>
            </a:r>
            <a:r>
              <a:rPr lang="de-DE"/>
              <a:t>. RECIST: Response </a:t>
            </a:r>
            <a:r>
              <a:rPr lang="de-DE" err="1"/>
              <a:t>evaluation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tumors</a:t>
            </a:r>
            <a:r>
              <a:rPr lang="de-DE"/>
              <a:t>. CI: Confidence </a:t>
            </a:r>
            <a:r>
              <a:rPr lang="de-DE" err="1"/>
              <a:t>interval</a:t>
            </a:r>
            <a:r>
              <a:rPr lang="de-DE"/>
              <a:t>. PROC: Platinum </a:t>
            </a:r>
            <a:r>
              <a:rPr lang="de-DE" err="1"/>
              <a:t>resistant</a:t>
            </a:r>
            <a:r>
              <a:rPr lang="de-DE"/>
              <a:t>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PSOC: Platinum-sensitive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RECIST: Response </a:t>
            </a:r>
            <a:r>
              <a:rPr lang="de-DE" err="1"/>
              <a:t>evaluation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tumors</a:t>
            </a:r>
            <a:r>
              <a:rPr lang="de-DE"/>
              <a:t>.</a:t>
            </a:r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5658C-7F25-AE47-98F4-C387EF88E971}"/>
              </a:ext>
            </a:extLst>
          </p:cNvPr>
          <p:cNvSpPr txBox="1"/>
          <p:nvPr/>
        </p:nvSpPr>
        <p:spPr>
          <a:xfrm>
            <a:off x="418621" y="1325439"/>
            <a:ext cx="11376025" cy="5909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</a:pPr>
            <a:r>
              <a:rPr lang="en-US" b="1"/>
              <a:t>Tumor response by patient cohort in the efficacy-evaluable population by IRC and investigator assessment based on RECIST v1.1</a:t>
            </a:r>
          </a:p>
        </p:txBody>
      </p:sp>
    </p:spTree>
    <p:extLst>
      <p:ext uri="{BB962C8B-B14F-4D97-AF65-F5344CB8AC3E}">
        <p14:creationId xmlns:p14="http://schemas.microsoft.com/office/powerpoint/2010/main" val="1758808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erade Verbindung 285">
            <a:extLst>
              <a:ext uri="{FF2B5EF4-FFF2-40B4-BE49-F238E27FC236}">
                <a16:creationId xmlns:a16="http://schemas.microsoft.com/office/drawing/2014/main" id="{5BE7CEB8-BF86-CE4A-971C-7583951DBE3B}"/>
              </a:ext>
            </a:extLst>
          </p:cNvPr>
          <p:cNvCxnSpPr>
            <a:cxnSpLocks/>
          </p:cNvCxnSpPr>
          <p:nvPr/>
        </p:nvCxnSpPr>
        <p:spPr>
          <a:xfrm flipH="1">
            <a:off x="6787695" y="4127222"/>
            <a:ext cx="4486941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Gerade Verbindung 283">
            <a:extLst>
              <a:ext uri="{FF2B5EF4-FFF2-40B4-BE49-F238E27FC236}">
                <a16:creationId xmlns:a16="http://schemas.microsoft.com/office/drawing/2014/main" id="{3D62E788-E1E5-6A42-9B94-BD84226E36F2}"/>
              </a:ext>
            </a:extLst>
          </p:cNvPr>
          <p:cNvCxnSpPr>
            <a:cxnSpLocks/>
          </p:cNvCxnSpPr>
          <p:nvPr/>
        </p:nvCxnSpPr>
        <p:spPr>
          <a:xfrm flipH="1">
            <a:off x="6787695" y="3152061"/>
            <a:ext cx="4486941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>
            <a:extLst>
              <a:ext uri="{FF2B5EF4-FFF2-40B4-BE49-F238E27FC236}">
                <a16:creationId xmlns:a16="http://schemas.microsoft.com/office/drawing/2014/main" id="{8BA946F2-B816-A443-B0EB-CF676C426DD4}"/>
              </a:ext>
            </a:extLst>
          </p:cNvPr>
          <p:cNvCxnSpPr>
            <a:cxnSpLocks/>
          </p:cNvCxnSpPr>
          <p:nvPr/>
        </p:nvCxnSpPr>
        <p:spPr>
          <a:xfrm flipH="1">
            <a:off x="964017" y="3907574"/>
            <a:ext cx="4486941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reduction in target lesions from baseline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D05DA7C-6911-4877-96B0-96D00A42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r>
              <a:rPr lang="de-DE"/>
              <a:t>RECIST: Response </a:t>
            </a:r>
            <a:r>
              <a:rPr lang="de-DE" err="1"/>
              <a:t>evaluation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tumors</a:t>
            </a:r>
            <a:r>
              <a:rPr lang="de-DE"/>
              <a:t>. PROC: Platinum </a:t>
            </a:r>
            <a:r>
              <a:rPr lang="de-DE" err="1"/>
              <a:t>resistant</a:t>
            </a:r>
            <a:r>
              <a:rPr lang="de-DE"/>
              <a:t>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PSOC: Platinum-sensitive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</a:t>
            </a:r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1AF91-694F-49A3-A972-62E722A04C11}"/>
              </a:ext>
            </a:extLst>
          </p:cNvPr>
          <p:cNvSpPr txBox="1"/>
          <p:nvPr/>
        </p:nvSpPr>
        <p:spPr>
          <a:xfrm>
            <a:off x="418621" y="1325439"/>
            <a:ext cx="11376025" cy="5909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</a:pPr>
            <a:r>
              <a:rPr lang="en-US" b="1"/>
              <a:t>Best change in sum of target lesion diameters by confirmed best overall response of the efficacy-evaluable population* per RECIST v1.1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8126B-0E7A-4B1F-A13D-0F8137427E06}"/>
              </a:ext>
            </a:extLst>
          </p:cNvPr>
          <p:cNvSpPr txBox="1"/>
          <p:nvPr/>
        </p:nvSpPr>
        <p:spPr>
          <a:xfrm>
            <a:off x="419650" y="1935373"/>
            <a:ext cx="9197278" cy="369332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In both cohorts, most patients had a reduction in target lesions from baseline</a:t>
            </a:r>
            <a:endParaRPr lang="de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61DF73-CF23-4859-A696-79E7AD096622}"/>
              </a:ext>
            </a:extLst>
          </p:cNvPr>
          <p:cNvSpPr txBox="1"/>
          <p:nvPr/>
        </p:nvSpPr>
        <p:spPr>
          <a:xfrm>
            <a:off x="300393" y="5773940"/>
            <a:ext cx="11300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*Patients were considered efficacy-evaluable if they had measurable disease at baseline per RECIST v1.1 and had ≥1 postbaseline tumor assessment, unless treatment had been discontinued due to clinical progression or death prior to tumor assessment.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085D4DC8-1058-2D4D-997A-307D1E7C80C1}"/>
              </a:ext>
            </a:extLst>
          </p:cNvPr>
          <p:cNvCxnSpPr>
            <a:cxnSpLocks/>
          </p:cNvCxnSpPr>
          <p:nvPr/>
        </p:nvCxnSpPr>
        <p:spPr>
          <a:xfrm>
            <a:off x="964019" y="2757377"/>
            <a:ext cx="0" cy="27517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CFFD51F-6247-854A-8721-4C5F2986AB38}"/>
              </a:ext>
            </a:extLst>
          </p:cNvPr>
          <p:cNvGrpSpPr/>
          <p:nvPr/>
        </p:nvGrpSpPr>
        <p:grpSpPr>
          <a:xfrm>
            <a:off x="900224" y="2761859"/>
            <a:ext cx="63793" cy="2747300"/>
            <a:chOff x="900224" y="2761859"/>
            <a:chExt cx="834266" cy="2747300"/>
          </a:xfrm>
        </p:grpSpPr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98CE08D4-96F9-014A-800E-D99399446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2761859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711FDA1D-CBDC-EF4F-AE2E-FBBFD34A79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2999685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30840A90-6641-1E48-9095-03F19A8FC6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3454835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4B64A085-3C05-0641-88AF-1099232F43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3688560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A9353E17-E3A8-974C-B096-1821F8480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3909984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7EAAE98B-F502-6843-8E5C-11566C0C7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4143709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BA0F81B6-4643-FA4B-82C7-E0F88436B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4365134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57BD429E-8125-0C41-B219-7681BA7D7E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4598859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DC8C04F6-04C1-1C41-9FF9-AE78870C24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4828484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CD2A122E-EC43-9C43-9AB3-26856EF29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5054009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54A307F6-C795-9D41-96B6-252602305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5287735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20DD7EEA-9A68-7C4C-ABC4-928044001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224" y="5509159"/>
              <a:ext cx="8342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0387D94C-6ED8-E843-99F4-8C2008B06EB0}"/>
              </a:ext>
            </a:extLst>
          </p:cNvPr>
          <p:cNvSpPr txBox="1"/>
          <p:nvPr/>
        </p:nvSpPr>
        <p:spPr>
          <a:xfrm>
            <a:off x="645070" y="2638196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2DDA7B3-5F83-A348-8E4E-817447E9EEBD}"/>
              </a:ext>
            </a:extLst>
          </p:cNvPr>
          <p:cNvSpPr txBox="1"/>
          <p:nvPr/>
        </p:nvSpPr>
        <p:spPr>
          <a:xfrm>
            <a:off x="645070" y="2871922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10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1DCDF0-9E0C-5245-85AA-CFD3329042AC}"/>
              </a:ext>
            </a:extLst>
          </p:cNvPr>
          <p:cNvSpPr txBox="1"/>
          <p:nvPr/>
        </p:nvSpPr>
        <p:spPr>
          <a:xfrm>
            <a:off x="715602" y="3105647"/>
            <a:ext cx="162865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075A4CA-F475-4246-BC76-C7E8685F484D}"/>
              </a:ext>
            </a:extLst>
          </p:cNvPr>
          <p:cNvSpPr txBox="1"/>
          <p:nvPr/>
        </p:nvSpPr>
        <p:spPr>
          <a:xfrm>
            <a:off x="601788" y="3331172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-10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AF9E49-B517-D045-89B9-03AEE70B70DD}"/>
              </a:ext>
            </a:extLst>
          </p:cNvPr>
          <p:cNvSpPr txBox="1"/>
          <p:nvPr/>
        </p:nvSpPr>
        <p:spPr>
          <a:xfrm>
            <a:off x="601788" y="3568998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CD98184-C3E0-B749-AA49-8CC2A96940A7}"/>
              </a:ext>
            </a:extLst>
          </p:cNvPr>
          <p:cNvSpPr txBox="1"/>
          <p:nvPr/>
        </p:nvSpPr>
        <p:spPr>
          <a:xfrm>
            <a:off x="601788" y="3786322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-30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895D382-5462-C346-8820-B239CD36C549}"/>
              </a:ext>
            </a:extLst>
          </p:cNvPr>
          <p:cNvSpPr txBox="1"/>
          <p:nvPr/>
        </p:nvSpPr>
        <p:spPr>
          <a:xfrm>
            <a:off x="601788" y="4015948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-40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94AC088-8DC8-2948-A558-B6CD2FF22F2B}"/>
              </a:ext>
            </a:extLst>
          </p:cNvPr>
          <p:cNvSpPr txBox="1"/>
          <p:nvPr/>
        </p:nvSpPr>
        <p:spPr>
          <a:xfrm>
            <a:off x="601788" y="4245573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-50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D075D1B-AC41-944B-9CA1-8DEB005C7614}"/>
              </a:ext>
            </a:extLst>
          </p:cNvPr>
          <p:cNvSpPr txBox="1"/>
          <p:nvPr/>
        </p:nvSpPr>
        <p:spPr>
          <a:xfrm>
            <a:off x="601788" y="4471097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-60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94D18FC-382D-5E45-BB2E-8FE34689DBA0}"/>
              </a:ext>
            </a:extLst>
          </p:cNvPr>
          <p:cNvSpPr txBox="1"/>
          <p:nvPr/>
        </p:nvSpPr>
        <p:spPr>
          <a:xfrm>
            <a:off x="601788" y="4696622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-70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6D938E5-085D-8741-A144-CB5DDA8FFD49}"/>
              </a:ext>
            </a:extLst>
          </p:cNvPr>
          <p:cNvSpPr txBox="1"/>
          <p:nvPr/>
        </p:nvSpPr>
        <p:spPr>
          <a:xfrm>
            <a:off x="601788" y="4926247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-80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18268B1-950A-FC4D-89DC-0D01BA5F6DF4}"/>
              </a:ext>
            </a:extLst>
          </p:cNvPr>
          <p:cNvSpPr txBox="1"/>
          <p:nvPr/>
        </p:nvSpPr>
        <p:spPr>
          <a:xfrm>
            <a:off x="601788" y="5164073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-90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704F55F-0A24-8C41-AED2-ED3EE9B94336}"/>
              </a:ext>
            </a:extLst>
          </p:cNvPr>
          <p:cNvSpPr txBox="1"/>
          <p:nvPr/>
        </p:nvSpPr>
        <p:spPr>
          <a:xfrm>
            <a:off x="531256" y="5381397"/>
            <a:ext cx="347211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-100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A5418FE-B3EB-8845-BBE6-6DBD55075FDE}"/>
              </a:ext>
            </a:extLst>
          </p:cNvPr>
          <p:cNvSpPr txBox="1"/>
          <p:nvPr/>
        </p:nvSpPr>
        <p:spPr>
          <a:xfrm>
            <a:off x="330334" y="2380784"/>
            <a:ext cx="1451679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200"/>
              <a:t>A. PSOC (</a:t>
            </a:r>
            <a:r>
              <a:rPr lang="de-DE" sz="1200" err="1"/>
              <a:t>Cohort</a:t>
            </a:r>
            <a:r>
              <a:rPr lang="de-DE" sz="1200"/>
              <a:t> 1)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CBEE45D-E574-FE49-894A-B7EBB7C4EADD}"/>
              </a:ext>
            </a:extLst>
          </p:cNvPr>
          <p:cNvSpPr txBox="1"/>
          <p:nvPr/>
        </p:nvSpPr>
        <p:spPr>
          <a:xfrm rot="16200000">
            <a:off x="-804892" y="3968764"/>
            <a:ext cx="2565189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200" err="1"/>
              <a:t>Sum</a:t>
            </a:r>
            <a:r>
              <a:rPr lang="de-DE" sz="1200"/>
              <a:t> </a:t>
            </a:r>
            <a:r>
              <a:rPr lang="de-DE" sz="1200" err="1"/>
              <a:t>of</a:t>
            </a:r>
            <a:r>
              <a:rPr lang="de-DE" sz="1200"/>
              <a:t> Target </a:t>
            </a:r>
            <a:r>
              <a:rPr lang="de-DE" sz="1200" err="1"/>
              <a:t>Lesion</a:t>
            </a:r>
            <a:r>
              <a:rPr lang="de-DE" sz="1200"/>
              <a:t> Diameters (%)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6BFF084-CF08-4B47-BC4B-5E41AF6AC052}"/>
              </a:ext>
            </a:extLst>
          </p:cNvPr>
          <p:cNvSpPr/>
          <p:nvPr/>
        </p:nvSpPr>
        <p:spPr>
          <a:xfrm>
            <a:off x="990027" y="2794764"/>
            <a:ext cx="45719" cy="4339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576F99FC-6A1A-AE4E-A2A8-2F7FDE30BC3C}"/>
              </a:ext>
            </a:extLst>
          </p:cNvPr>
          <p:cNvSpPr/>
          <p:nvPr/>
        </p:nvSpPr>
        <p:spPr>
          <a:xfrm>
            <a:off x="1044565" y="2871922"/>
            <a:ext cx="45719" cy="356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F0C766-ECF8-0747-90A7-C8BCCDFBF61E}"/>
              </a:ext>
            </a:extLst>
          </p:cNvPr>
          <p:cNvSpPr/>
          <p:nvPr/>
        </p:nvSpPr>
        <p:spPr>
          <a:xfrm>
            <a:off x="1098540" y="3003786"/>
            <a:ext cx="45719" cy="2249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BA5D99C-02A8-7D42-AA75-3231A7CAFC0C}"/>
              </a:ext>
            </a:extLst>
          </p:cNvPr>
          <p:cNvSpPr/>
          <p:nvPr/>
        </p:nvSpPr>
        <p:spPr>
          <a:xfrm>
            <a:off x="1155690" y="3099297"/>
            <a:ext cx="45719" cy="1294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548E2EE1-B933-EB42-8130-0ED76A2B59F8}"/>
              </a:ext>
            </a:extLst>
          </p:cNvPr>
          <p:cNvSpPr/>
          <p:nvPr/>
        </p:nvSpPr>
        <p:spPr>
          <a:xfrm>
            <a:off x="1212840" y="3125233"/>
            <a:ext cx="45719" cy="1035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869CDAE9-87D6-F748-8227-B473074A2341}"/>
              </a:ext>
            </a:extLst>
          </p:cNvPr>
          <p:cNvSpPr/>
          <p:nvPr/>
        </p:nvSpPr>
        <p:spPr>
          <a:xfrm>
            <a:off x="1266815" y="3155954"/>
            <a:ext cx="45719" cy="72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1BE0CD2-C6C4-924B-84DE-FCB862D8E955}"/>
              </a:ext>
            </a:extLst>
          </p:cNvPr>
          <p:cNvSpPr/>
          <p:nvPr/>
        </p:nvSpPr>
        <p:spPr>
          <a:xfrm>
            <a:off x="1371590" y="3238504"/>
            <a:ext cx="45719" cy="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99BB6EFE-2544-9A42-B05E-EC46D84FEB7D}"/>
              </a:ext>
            </a:extLst>
          </p:cNvPr>
          <p:cNvSpPr/>
          <p:nvPr/>
        </p:nvSpPr>
        <p:spPr>
          <a:xfrm>
            <a:off x="1425941" y="3238503"/>
            <a:ext cx="4571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F941FEB-673A-5545-9977-F0375051D345}"/>
              </a:ext>
            </a:extLst>
          </p:cNvPr>
          <p:cNvSpPr/>
          <p:nvPr/>
        </p:nvSpPr>
        <p:spPr>
          <a:xfrm>
            <a:off x="1479540" y="3238503"/>
            <a:ext cx="45719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CFB4919-9604-F64A-A2F5-854AECC48998}"/>
              </a:ext>
            </a:extLst>
          </p:cNvPr>
          <p:cNvSpPr/>
          <p:nvPr/>
        </p:nvSpPr>
        <p:spPr>
          <a:xfrm>
            <a:off x="1533515" y="3238502"/>
            <a:ext cx="45719" cy="147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5774BB02-8DC6-334E-B512-702B42FD16C7}"/>
              </a:ext>
            </a:extLst>
          </p:cNvPr>
          <p:cNvSpPr/>
          <p:nvPr/>
        </p:nvSpPr>
        <p:spPr>
          <a:xfrm>
            <a:off x="1590665" y="3238502"/>
            <a:ext cx="45719" cy="1904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8BB6875-1BBE-DD41-B630-95F67E46D537}"/>
              </a:ext>
            </a:extLst>
          </p:cNvPr>
          <p:cNvSpPr/>
          <p:nvPr/>
        </p:nvSpPr>
        <p:spPr>
          <a:xfrm>
            <a:off x="1644640" y="3238501"/>
            <a:ext cx="45719" cy="216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BC661F83-3D07-544D-9DD8-E19B51EF36CF}"/>
              </a:ext>
            </a:extLst>
          </p:cNvPr>
          <p:cNvSpPr/>
          <p:nvPr/>
        </p:nvSpPr>
        <p:spPr>
          <a:xfrm>
            <a:off x="1698615" y="3238501"/>
            <a:ext cx="45719" cy="2889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272B53C2-57BF-B64D-A3C2-4FA184909911}"/>
              </a:ext>
            </a:extLst>
          </p:cNvPr>
          <p:cNvSpPr/>
          <p:nvPr/>
        </p:nvSpPr>
        <p:spPr>
          <a:xfrm>
            <a:off x="1752590" y="3238500"/>
            <a:ext cx="45719" cy="3568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F1AEBA2-C0E7-C940-8F60-EF3175199B77}"/>
              </a:ext>
            </a:extLst>
          </p:cNvPr>
          <p:cNvSpPr/>
          <p:nvPr/>
        </p:nvSpPr>
        <p:spPr>
          <a:xfrm>
            <a:off x="1806398" y="3238500"/>
            <a:ext cx="45719" cy="450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36CBF463-E352-A547-A1FB-5480F6A160AE}"/>
              </a:ext>
            </a:extLst>
          </p:cNvPr>
          <p:cNvSpPr/>
          <p:nvPr/>
        </p:nvSpPr>
        <p:spPr>
          <a:xfrm>
            <a:off x="1860540" y="3238500"/>
            <a:ext cx="45719" cy="4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771D9A44-E4F0-4D4B-8664-65440CC9276A}"/>
              </a:ext>
            </a:extLst>
          </p:cNvPr>
          <p:cNvSpPr/>
          <p:nvPr/>
        </p:nvSpPr>
        <p:spPr>
          <a:xfrm>
            <a:off x="1914515" y="3238499"/>
            <a:ext cx="45719" cy="5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09B242C-51D6-1440-ABA1-6DD560035640}"/>
              </a:ext>
            </a:extLst>
          </p:cNvPr>
          <p:cNvSpPr/>
          <p:nvPr/>
        </p:nvSpPr>
        <p:spPr>
          <a:xfrm>
            <a:off x="1971665" y="3238498"/>
            <a:ext cx="45719" cy="56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4F13DAC2-2474-FE4A-978C-66F14AED8E03}"/>
              </a:ext>
            </a:extLst>
          </p:cNvPr>
          <p:cNvSpPr/>
          <p:nvPr/>
        </p:nvSpPr>
        <p:spPr>
          <a:xfrm>
            <a:off x="2025640" y="3238498"/>
            <a:ext cx="45719" cy="57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A77347CE-58FA-194F-9336-6BA7C41416EA}"/>
              </a:ext>
            </a:extLst>
          </p:cNvPr>
          <p:cNvSpPr/>
          <p:nvPr/>
        </p:nvSpPr>
        <p:spPr>
          <a:xfrm>
            <a:off x="2076440" y="3238497"/>
            <a:ext cx="46800" cy="609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1740B4F-3677-4F46-8F1F-62582A0D2FE5}"/>
              </a:ext>
            </a:extLst>
          </p:cNvPr>
          <p:cNvSpPr/>
          <p:nvPr/>
        </p:nvSpPr>
        <p:spPr>
          <a:xfrm>
            <a:off x="2133590" y="3238497"/>
            <a:ext cx="46800" cy="8191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D03D4DE-FA17-CD44-ACE4-AD39712CE94B}"/>
              </a:ext>
            </a:extLst>
          </p:cNvPr>
          <p:cNvSpPr/>
          <p:nvPr/>
        </p:nvSpPr>
        <p:spPr>
          <a:xfrm>
            <a:off x="2187565" y="3238497"/>
            <a:ext cx="46800" cy="82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235EE75-5351-FE44-B841-804431B78B38}"/>
              </a:ext>
            </a:extLst>
          </p:cNvPr>
          <p:cNvSpPr/>
          <p:nvPr/>
        </p:nvSpPr>
        <p:spPr>
          <a:xfrm>
            <a:off x="2243938" y="3238497"/>
            <a:ext cx="46800" cy="82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4C3FBA1-B7BD-B149-9AE1-A8A21086EE87}"/>
              </a:ext>
            </a:extLst>
          </p:cNvPr>
          <p:cNvSpPr/>
          <p:nvPr/>
        </p:nvSpPr>
        <p:spPr>
          <a:xfrm>
            <a:off x="2299112" y="3238497"/>
            <a:ext cx="46800" cy="82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F0235551-B392-5B4F-AC05-03E1D5019D96}"/>
              </a:ext>
            </a:extLst>
          </p:cNvPr>
          <p:cNvSpPr/>
          <p:nvPr/>
        </p:nvSpPr>
        <p:spPr>
          <a:xfrm>
            <a:off x="2352665" y="3238498"/>
            <a:ext cx="46800" cy="84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F91C9B30-B945-1647-A356-7335D80EDA58}"/>
              </a:ext>
            </a:extLst>
          </p:cNvPr>
          <p:cNvSpPr/>
          <p:nvPr/>
        </p:nvSpPr>
        <p:spPr>
          <a:xfrm>
            <a:off x="2409815" y="3238497"/>
            <a:ext cx="46620" cy="882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57F42A4-7C43-8B42-9A39-EAFB38E5BEF7}"/>
              </a:ext>
            </a:extLst>
          </p:cNvPr>
          <p:cNvSpPr/>
          <p:nvPr/>
        </p:nvSpPr>
        <p:spPr>
          <a:xfrm>
            <a:off x="2464454" y="3238496"/>
            <a:ext cx="46620" cy="89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0B587E4D-321A-284F-AFB6-A048D88D2B47}"/>
              </a:ext>
            </a:extLst>
          </p:cNvPr>
          <p:cNvSpPr/>
          <p:nvPr/>
        </p:nvSpPr>
        <p:spPr>
          <a:xfrm>
            <a:off x="2519448" y="3238496"/>
            <a:ext cx="46620" cy="89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AC76139-AE8E-804B-8930-9B22988E9CAD}"/>
              </a:ext>
            </a:extLst>
          </p:cNvPr>
          <p:cNvSpPr/>
          <p:nvPr/>
        </p:nvSpPr>
        <p:spPr>
          <a:xfrm>
            <a:off x="2574442" y="3238496"/>
            <a:ext cx="46620" cy="89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27438490-1547-9A4F-AFA0-D7FFE08552FC}"/>
              </a:ext>
            </a:extLst>
          </p:cNvPr>
          <p:cNvSpPr/>
          <p:nvPr/>
        </p:nvSpPr>
        <p:spPr>
          <a:xfrm>
            <a:off x="2629436" y="3238496"/>
            <a:ext cx="46800" cy="90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78C4C03-B030-E64D-8E72-9EE6C7E3A381}"/>
              </a:ext>
            </a:extLst>
          </p:cNvPr>
          <p:cNvSpPr/>
          <p:nvPr/>
        </p:nvSpPr>
        <p:spPr>
          <a:xfrm>
            <a:off x="2684610" y="3238496"/>
            <a:ext cx="45719" cy="96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6958E273-36B7-8745-B57D-E7808B9D3437}"/>
              </a:ext>
            </a:extLst>
          </p:cNvPr>
          <p:cNvSpPr/>
          <p:nvPr/>
        </p:nvSpPr>
        <p:spPr>
          <a:xfrm>
            <a:off x="2846889" y="3238495"/>
            <a:ext cx="45719" cy="1043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B867914D-5ACC-9749-BC3D-84E7CC2DCD83}"/>
              </a:ext>
            </a:extLst>
          </p:cNvPr>
          <p:cNvSpPr/>
          <p:nvPr/>
        </p:nvSpPr>
        <p:spPr>
          <a:xfrm>
            <a:off x="3171447" y="3238495"/>
            <a:ext cx="45719" cy="1143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BA11940A-D290-F049-9BB7-6A7D3C2CA56A}"/>
              </a:ext>
            </a:extLst>
          </p:cNvPr>
          <p:cNvSpPr/>
          <p:nvPr/>
        </p:nvSpPr>
        <p:spPr>
          <a:xfrm>
            <a:off x="4637107" y="3238495"/>
            <a:ext cx="46800" cy="1631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88240D1-C421-0D41-975E-A40476C1100F}"/>
              </a:ext>
            </a:extLst>
          </p:cNvPr>
          <p:cNvSpPr/>
          <p:nvPr/>
        </p:nvSpPr>
        <p:spPr>
          <a:xfrm>
            <a:off x="2738703" y="3238495"/>
            <a:ext cx="45719" cy="970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78A0B697-CF57-1D43-BA12-8531E565F6A3}"/>
              </a:ext>
            </a:extLst>
          </p:cNvPr>
          <p:cNvSpPr/>
          <p:nvPr/>
        </p:nvSpPr>
        <p:spPr>
          <a:xfrm>
            <a:off x="2792796" y="3238495"/>
            <a:ext cx="45719" cy="10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8CE5739-15A0-6041-9B84-B4D219A91D7C}"/>
              </a:ext>
            </a:extLst>
          </p:cNvPr>
          <p:cNvSpPr/>
          <p:nvPr/>
        </p:nvSpPr>
        <p:spPr>
          <a:xfrm>
            <a:off x="2900982" y="3238495"/>
            <a:ext cx="45719" cy="1066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725F39F6-1C7B-2E4D-AA17-1FE275F9CFB3}"/>
              </a:ext>
            </a:extLst>
          </p:cNvPr>
          <p:cNvSpPr/>
          <p:nvPr/>
        </p:nvSpPr>
        <p:spPr>
          <a:xfrm>
            <a:off x="2955075" y="3238495"/>
            <a:ext cx="45719" cy="108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96D04B-BDCA-BE44-A731-F0B6AA1DD9CE}"/>
              </a:ext>
            </a:extLst>
          </p:cNvPr>
          <p:cNvSpPr/>
          <p:nvPr/>
        </p:nvSpPr>
        <p:spPr>
          <a:xfrm>
            <a:off x="3009168" y="3238495"/>
            <a:ext cx="45719" cy="109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6F86B7CC-1A06-4B49-BE3F-B41136387CEC}"/>
              </a:ext>
            </a:extLst>
          </p:cNvPr>
          <p:cNvSpPr/>
          <p:nvPr/>
        </p:nvSpPr>
        <p:spPr>
          <a:xfrm>
            <a:off x="3063865" y="3238495"/>
            <a:ext cx="45719" cy="11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CA36AA8F-D435-084E-98C5-A185111EA3B5}"/>
              </a:ext>
            </a:extLst>
          </p:cNvPr>
          <p:cNvSpPr/>
          <p:nvPr/>
        </p:nvSpPr>
        <p:spPr>
          <a:xfrm>
            <a:off x="3117354" y="3238495"/>
            <a:ext cx="45719" cy="113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9BCB5148-3892-2644-A167-8EEABAD21CD3}"/>
              </a:ext>
            </a:extLst>
          </p:cNvPr>
          <p:cNvSpPr/>
          <p:nvPr/>
        </p:nvSpPr>
        <p:spPr>
          <a:xfrm>
            <a:off x="3225540" y="3238495"/>
            <a:ext cx="45719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F747A6B-AF9F-034C-8E8D-D8A02BF820E5}"/>
              </a:ext>
            </a:extLst>
          </p:cNvPr>
          <p:cNvSpPr/>
          <p:nvPr/>
        </p:nvSpPr>
        <p:spPr>
          <a:xfrm>
            <a:off x="3279633" y="3238495"/>
            <a:ext cx="45719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81B3D271-37C9-DA48-8DFB-D66150E3029B}"/>
              </a:ext>
            </a:extLst>
          </p:cNvPr>
          <p:cNvSpPr/>
          <p:nvPr/>
        </p:nvSpPr>
        <p:spPr>
          <a:xfrm>
            <a:off x="3333807" y="3238495"/>
            <a:ext cx="45719" cy="1172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381D2A3-E6F2-6347-A4DD-3084C6D19115}"/>
              </a:ext>
            </a:extLst>
          </p:cNvPr>
          <p:cNvSpPr/>
          <p:nvPr/>
        </p:nvSpPr>
        <p:spPr>
          <a:xfrm>
            <a:off x="3387782" y="3238494"/>
            <a:ext cx="45719" cy="117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9892546E-5BA6-0940-A75D-208B0AED4F13}"/>
              </a:ext>
            </a:extLst>
          </p:cNvPr>
          <p:cNvSpPr/>
          <p:nvPr/>
        </p:nvSpPr>
        <p:spPr>
          <a:xfrm>
            <a:off x="3441757" y="3238494"/>
            <a:ext cx="45719" cy="11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B5F66E77-0B1F-7748-B5C4-F9C64D1F2B81}"/>
              </a:ext>
            </a:extLst>
          </p:cNvPr>
          <p:cNvSpPr/>
          <p:nvPr/>
        </p:nvSpPr>
        <p:spPr>
          <a:xfrm>
            <a:off x="3496005" y="3238493"/>
            <a:ext cx="45719" cy="12532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55B37AAC-D3FE-0E4B-AE7A-8445C750FDB6}"/>
              </a:ext>
            </a:extLst>
          </p:cNvPr>
          <p:cNvSpPr/>
          <p:nvPr/>
        </p:nvSpPr>
        <p:spPr>
          <a:xfrm>
            <a:off x="3550098" y="3238493"/>
            <a:ext cx="45719" cy="12532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254567B0-0865-A449-8A28-D9E5C1E92D2A}"/>
              </a:ext>
            </a:extLst>
          </p:cNvPr>
          <p:cNvSpPr/>
          <p:nvPr/>
        </p:nvSpPr>
        <p:spPr>
          <a:xfrm>
            <a:off x="3604191" y="3238492"/>
            <a:ext cx="45719" cy="12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185D94B5-2DE2-A248-B2EC-2804740F8EBE}"/>
              </a:ext>
            </a:extLst>
          </p:cNvPr>
          <p:cNvSpPr/>
          <p:nvPr/>
        </p:nvSpPr>
        <p:spPr>
          <a:xfrm>
            <a:off x="3657657" y="3238491"/>
            <a:ext cx="45719" cy="13603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41C1C46-2BBE-3840-8B25-41F7CCAAE4CC}"/>
              </a:ext>
            </a:extLst>
          </p:cNvPr>
          <p:cNvSpPr/>
          <p:nvPr/>
        </p:nvSpPr>
        <p:spPr>
          <a:xfrm>
            <a:off x="3711632" y="3238490"/>
            <a:ext cx="45719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E72F43C5-7568-AA4E-A2C0-2B09BBE0F936}"/>
              </a:ext>
            </a:extLst>
          </p:cNvPr>
          <p:cNvSpPr/>
          <p:nvPr/>
        </p:nvSpPr>
        <p:spPr>
          <a:xfrm>
            <a:off x="3765607" y="3238490"/>
            <a:ext cx="45719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4649B216-A48A-CB44-985C-0F8310730EB1}"/>
              </a:ext>
            </a:extLst>
          </p:cNvPr>
          <p:cNvSpPr/>
          <p:nvPr/>
        </p:nvSpPr>
        <p:spPr>
          <a:xfrm>
            <a:off x="3820563" y="3238490"/>
            <a:ext cx="45719" cy="137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6CF4C9E-A619-8441-A821-1560FB90E8A5}"/>
              </a:ext>
            </a:extLst>
          </p:cNvPr>
          <p:cNvSpPr/>
          <p:nvPr/>
        </p:nvSpPr>
        <p:spPr>
          <a:xfrm>
            <a:off x="3873557" y="3238490"/>
            <a:ext cx="45719" cy="13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2755408-CA47-C84E-AC22-C0D282FD82FF}"/>
              </a:ext>
            </a:extLst>
          </p:cNvPr>
          <p:cNvSpPr/>
          <p:nvPr/>
        </p:nvSpPr>
        <p:spPr>
          <a:xfrm>
            <a:off x="3927532" y="3238490"/>
            <a:ext cx="45719" cy="13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A686138E-58C5-824C-9CB7-B07F94B9C9BF}"/>
              </a:ext>
            </a:extLst>
          </p:cNvPr>
          <p:cNvSpPr/>
          <p:nvPr/>
        </p:nvSpPr>
        <p:spPr>
          <a:xfrm>
            <a:off x="3981507" y="3238490"/>
            <a:ext cx="45719" cy="14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5DE8C7C-33CA-3347-947E-1E077C9B08FE}"/>
              </a:ext>
            </a:extLst>
          </p:cNvPr>
          <p:cNvSpPr/>
          <p:nvPr/>
        </p:nvSpPr>
        <p:spPr>
          <a:xfrm>
            <a:off x="4038657" y="3238490"/>
            <a:ext cx="45719" cy="142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639379A1-FBAC-4D4E-9DAA-270AAB3EB2A7}"/>
              </a:ext>
            </a:extLst>
          </p:cNvPr>
          <p:cNvSpPr/>
          <p:nvPr/>
        </p:nvSpPr>
        <p:spPr>
          <a:xfrm>
            <a:off x="4091028" y="3238490"/>
            <a:ext cx="45719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590E345A-8060-CA4D-90CA-25F855E13610}"/>
              </a:ext>
            </a:extLst>
          </p:cNvPr>
          <p:cNvSpPr/>
          <p:nvPr/>
        </p:nvSpPr>
        <p:spPr>
          <a:xfrm>
            <a:off x="4692417" y="3239943"/>
            <a:ext cx="45719" cy="1686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12571BF9-CE3B-4F43-8075-F5B3E915B773}"/>
              </a:ext>
            </a:extLst>
          </p:cNvPr>
          <p:cNvSpPr/>
          <p:nvPr/>
        </p:nvSpPr>
        <p:spPr>
          <a:xfrm>
            <a:off x="4855641" y="3238489"/>
            <a:ext cx="46722" cy="18155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49859D15-475E-D64A-B4A2-731551C0DE35}"/>
              </a:ext>
            </a:extLst>
          </p:cNvPr>
          <p:cNvSpPr/>
          <p:nvPr/>
        </p:nvSpPr>
        <p:spPr>
          <a:xfrm>
            <a:off x="5127109" y="3238489"/>
            <a:ext cx="45719" cy="2270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EB8B443F-8066-9546-B3E9-744C8AEF7DF0}"/>
              </a:ext>
            </a:extLst>
          </p:cNvPr>
          <p:cNvSpPr/>
          <p:nvPr/>
        </p:nvSpPr>
        <p:spPr>
          <a:xfrm>
            <a:off x="4143432" y="3238489"/>
            <a:ext cx="45719" cy="14399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45237C3-4EBB-B648-8608-947B18647426}"/>
              </a:ext>
            </a:extLst>
          </p:cNvPr>
          <p:cNvSpPr/>
          <p:nvPr/>
        </p:nvSpPr>
        <p:spPr>
          <a:xfrm>
            <a:off x="4199214" y="3238489"/>
            <a:ext cx="45719" cy="14581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B586990A-B3B3-364E-BC1F-EEA906ADBC3C}"/>
              </a:ext>
            </a:extLst>
          </p:cNvPr>
          <p:cNvSpPr/>
          <p:nvPr/>
        </p:nvSpPr>
        <p:spPr>
          <a:xfrm>
            <a:off x="4254557" y="3238488"/>
            <a:ext cx="47625" cy="1478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0728EF3-34C5-4740-94E4-F0D8C01A118F}"/>
              </a:ext>
            </a:extLst>
          </p:cNvPr>
          <p:cNvSpPr/>
          <p:nvPr/>
        </p:nvSpPr>
        <p:spPr>
          <a:xfrm>
            <a:off x="4309306" y="3238488"/>
            <a:ext cx="45719" cy="14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19947F22-89AA-0745-93A4-180F61A9ADEA}"/>
              </a:ext>
            </a:extLst>
          </p:cNvPr>
          <p:cNvSpPr/>
          <p:nvPr/>
        </p:nvSpPr>
        <p:spPr>
          <a:xfrm>
            <a:off x="4362507" y="3238487"/>
            <a:ext cx="46800" cy="15113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3046467B-F559-4848-9A6F-3AADB46C1EB1}"/>
              </a:ext>
            </a:extLst>
          </p:cNvPr>
          <p:cNvSpPr/>
          <p:nvPr/>
        </p:nvSpPr>
        <p:spPr>
          <a:xfrm>
            <a:off x="4416482" y="3238487"/>
            <a:ext cx="46800" cy="1520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64DAA06-3FD0-384C-8A59-E0F06EE4781F}"/>
              </a:ext>
            </a:extLst>
          </p:cNvPr>
          <p:cNvSpPr/>
          <p:nvPr/>
        </p:nvSpPr>
        <p:spPr>
          <a:xfrm>
            <a:off x="4473747" y="3238487"/>
            <a:ext cx="46800" cy="1589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12F07D75-7E84-2740-AB55-347B397ACE83}"/>
              </a:ext>
            </a:extLst>
          </p:cNvPr>
          <p:cNvSpPr/>
          <p:nvPr/>
        </p:nvSpPr>
        <p:spPr>
          <a:xfrm>
            <a:off x="4528921" y="3238486"/>
            <a:ext cx="45719" cy="15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B4579520-4D9F-6F45-AB66-DCB1C981F056}"/>
              </a:ext>
            </a:extLst>
          </p:cNvPr>
          <p:cNvSpPr/>
          <p:nvPr/>
        </p:nvSpPr>
        <p:spPr>
          <a:xfrm>
            <a:off x="4584757" y="3238486"/>
            <a:ext cx="45719" cy="15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0FD3A0E1-7AF2-9240-A533-E37959B74843}"/>
              </a:ext>
            </a:extLst>
          </p:cNvPr>
          <p:cNvSpPr/>
          <p:nvPr/>
        </p:nvSpPr>
        <p:spPr>
          <a:xfrm>
            <a:off x="4746682" y="3238485"/>
            <a:ext cx="45719" cy="1721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CEAF92EB-B6AD-E042-83D0-B6BD86240638}"/>
              </a:ext>
            </a:extLst>
          </p:cNvPr>
          <p:cNvSpPr/>
          <p:nvPr/>
        </p:nvSpPr>
        <p:spPr>
          <a:xfrm>
            <a:off x="4800657" y="3238485"/>
            <a:ext cx="46800" cy="17589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569CBCEF-97AF-2B44-A119-7B4F91AA6692}"/>
              </a:ext>
            </a:extLst>
          </p:cNvPr>
          <p:cNvSpPr/>
          <p:nvPr/>
        </p:nvSpPr>
        <p:spPr>
          <a:xfrm>
            <a:off x="4910737" y="3238484"/>
            <a:ext cx="45719" cy="18637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58BAC104-12A1-7D4D-8A78-B2408E5A8179}"/>
              </a:ext>
            </a:extLst>
          </p:cNvPr>
          <p:cNvSpPr/>
          <p:nvPr/>
        </p:nvSpPr>
        <p:spPr>
          <a:xfrm>
            <a:off x="4965757" y="3238483"/>
            <a:ext cx="45719" cy="197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3FEACBA2-DC47-104D-979D-0B3D9C15E1A3}"/>
              </a:ext>
            </a:extLst>
          </p:cNvPr>
          <p:cNvSpPr/>
          <p:nvPr/>
        </p:nvSpPr>
        <p:spPr>
          <a:xfrm>
            <a:off x="5018923" y="3238483"/>
            <a:ext cx="45719" cy="197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087A5AC5-862A-E249-8D23-6090B6B0E32F}"/>
              </a:ext>
            </a:extLst>
          </p:cNvPr>
          <p:cNvSpPr/>
          <p:nvPr/>
        </p:nvSpPr>
        <p:spPr>
          <a:xfrm>
            <a:off x="5073707" y="3238483"/>
            <a:ext cx="45719" cy="1987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04B5D56F-FCFB-764E-88E6-34E688A527AA}"/>
              </a:ext>
            </a:extLst>
          </p:cNvPr>
          <p:cNvSpPr/>
          <p:nvPr/>
        </p:nvSpPr>
        <p:spPr>
          <a:xfrm>
            <a:off x="5181202" y="3238489"/>
            <a:ext cx="45719" cy="2270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AE92416A-EFB0-594E-87D3-F2FC8B821407}"/>
              </a:ext>
            </a:extLst>
          </p:cNvPr>
          <p:cNvSpPr/>
          <p:nvPr/>
        </p:nvSpPr>
        <p:spPr>
          <a:xfrm>
            <a:off x="5235295" y="3238489"/>
            <a:ext cx="45719" cy="2270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E492B574-30A5-3144-ADA1-81DFA1A15F5F}"/>
              </a:ext>
            </a:extLst>
          </p:cNvPr>
          <p:cNvSpPr/>
          <p:nvPr/>
        </p:nvSpPr>
        <p:spPr>
          <a:xfrm>
            <a:off x="5289607" y="3238489"/>
            <a:ext cx="45719" cy="2270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C3AE8E46-8A88-7F44-9768-06D4F5BE07D1}"/>
              </a:ext>
            </a:extLst>
          </p:cNvPr>
          <p:cNvSpPr/>
          <p:nvPr/>
        </p:nvSpPr>
        <p:spPr>
          <a:xfrm>
            <a:off x="5343582" y="3238489"/>
            <a:ext cx="45719" cy="2270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87763520-033A-DD4B-A8CC-A0D3DE226935}"/>
              </a:ext>
            </a:extLst>
          </p:cNvPr>
          <p:cNvSpPr/>
          <p:nvPr/>
        </p:nvSpPr>
        <p:spPr>
          <a:xfrm>
            <a:off x="5397557" y="3238489"/>
            <a:ext cx="45719" cy="22706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7828633F-38AC-2446-865F-BA286FB01554}"/>
              </a:ext>
            </a:extLst>
          </p:cNvPr>
          <p:cNvCxnSpPr>
            <a:cxnSpLocks/>
          </p:cNvCxnSpPr>
          <p:nvPr/>
        </p:nvCxnSpPr>
        <p:spPr>
          <a:xfrm flipH="1">
            <a:off x="900224" y="3229310"/>
            <a:ext cx="45507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>
            <a:extLst>
              <a:ext uri="{FF2B5EF4-FFF2-40B4-BE49-F238E27FC236}">
                <a16:creationId xmlns:a16="http://schemas.microsoft.com/office/drawing/2014/main" id="{58D1AB4E-671B-3F4A-AE8F-BCF76B34258F}"/>
              </a:ext>
            </a:extLst>
          </p:cNvPr>
          <p:cNvSpPr txBox="1"/>
          <p:nvPr/>
        </p:nvSpPr>
        <p:spPr>
          <a:xfrm>
            <a:off x="1124893" y="4726488"/>
            <a:ext cx="1602362" cy="70788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000" err="1"/>
              <a:t>Complete</a:t>
            </a:r>
            <a:r>
              <a:rPr lang="de-DE" sz="1000"/>
              <a:t> </a:t>
            </a:r>
            <a:r>
              <a:rPr lang="de-DE" sz="1000" err="1"/>
              <a:t>response</a:t>
            </a:r>
            <a:r>
              <a:rPr lang="de-DE" sz="1000"/>
              <a:t> (N=8)</a:t>
            </a:r>
          </a:p>
          <a:p>
            <a:r>
              <a:rPr lang="de-DE" sz="1000"/>
              <a:t>Partial </a:t>
            </a:r>
            <a:r>
              <a:rPr lang="de-DE" sz="1000" err="1"/>
              <a:t>response</a:t>
            </a:r>
            <a:r>
              <a:rPr lang="de-DE" sz="1000"/>
              <a:t> (N=45)</a:t>
            </a:r>
          </a:p>
          <a:p>
            <a:r>
              <a:rPr lang="de-DE" sz="1000" err="1"/>
              <a:t>Stable</a:t>
            </a:r>
            <a:r>
              <a:rPr lang="de-DE" sz="1000"/>
              <a:t> </a:t>
            </a:r>
            <a:r>
              <a:rPr lang="de-DE" sz="1000" err="1"/>
              <a:t>disease</a:t>
            </a:r>
            <a:r>
              <a:rPr lang="de-DE" sz="1000"/>
              <a:t> (N=25)</a:t>
            </a:r>
          </a:p>
          <a:p>
            <a:r>
              <a:rPr lang="de-DE" sz="1000"/>
              <a:t>Progressive </a:t>
            </a:r>
            <a:r>
              <a:rPr lang="de-DE" sz="1000" err="1"/>
              <a:t>disease</a:t>
            </a:r>
            <a:r>
              <a:rPr lang="de-DE" sz="1000"/>
              <a:t> (N=4)</a:t>
            </a: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88488FC0-102B-F74F-86A3-731DD004A275}"/>
              </a:ext>
            </a:extLst>
          </p:cNvPr>
          <p:cNvSpPr/>
          <p:nvPr/>
        </p:nvSpPr>
        <p:spPr>
          <a:xfrm>
            <a:off x="1046743" y="4804895"/>
            <a:ext cx="108000" cy="1091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0B427705-7DBB-4040-9E87-B0AF1AA5C743}"/>
              </a:ext>
            </a:extLst>
          </p:cNvPr>
          <p:cNvSpPr/>
          <p:nvPr/>
        </p:nvSpPr>
        <p:spPr>
          <a:xfrm>
            <a:off x="1046743" y="4964119"/>
            <a:ext cx="108000" cy="10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F0948AC4-0E63-FE41-BDD4-9AC6F5977CA9}"/>
              </a:ext>
            </a:extLst>
          </p:cNvPr>
          <p:cNvSpPr/>
          <p:nvPr/>
        </p:nvSpPr>
        <p:spPr>
          <a:xfrm>
            <a:off x="1046743" y="5114245"/>
            <a:ext cx="108000" cy="109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1C7BB34F-2F2C-C64B-A676-0DBD1A3B05B3}"/>
              </a:ext>
            </a:extLst>
          </p:cNvPr>
          <p:cNvSpPr/>
          <p:nvPr/>
        </p:nvSpPr>
        <p:spPr>
          <a:xfrm>
            <a:off x="1046743" y="5255272"/>
            <a:ext cx="108000" cy="109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9" name="Gerade Verbindung 138">
            <a:extLst>
              <a:ext uri="{FF2B5EF4-FFF2-40B4-BE49-F238E27FC236}">
                <a16:creationId xmlns:a16="http://schemas.microsoft.com/office/drawing/2014/main" id="{65867205-975E-504E-8F38-885AFEC5BBBC}"/>
              </a:ext>
            </a:extLst>
          </p:cNvPr>
          <p:cNvCxnSpPr>
            <a:cxnSpLocks/>
          </p:cNvCxnSpPr>
          <p:nvPr/>
        </p:nvCxnSpPr>
        <p:spPr>
          <a:xfrm flipH="1">
            <a:off x="964017" y="2762062"/>
            <a:ext cx="4486941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>
            <a:extLst>
              <a:ext uri="{FF2B5EF4-FFF2-40B4-BE49-F238E27FC236}">
                <a16:creationId xmlns:a16="http://schemas.microsoft.com/office/drawing/2014/main" id="{3F5ECBD4-AAFF-8A4B-8146-9F6D2382C100}"/>
              </a:ext>
            </a:extLst>
          </p:cNvPr>
          <p:cNvCxnSpPr>
            <a:cxnSpLocks/>
          </p:cNvCxnSpPr>
          <p:nvPr/>
        </p:nvCxnSpPr>
        <p:spPr>
          <a:xfrm flipH="1">
            <a:off x="6787695" y="4131296"/>
            <a:ext cx="4486941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>
            <a:extLst>
              <a:ext uri="{FF2B5EF4-FFF2-40B4-BE49-F238E27FC236}">
                <a16:creationId xmlns:a16="http://schemas.microsoft.com/office/drawing/2014/main" id="{DA03D378-E811-4641-B241-686F3F828630}"/>
              </a:ext>
            </a:extLst>
          </p:cNvPr>
          <p:cNvCxnSpPr>
            <a:cxnSpLocks/>
          </p:cNvCxnSpPr>
          <p:nvPr/>
        </p:nvCxnSpPr>
        <p:spPr>
          <a:xfrm>
            <a:off x="6787697" y="2757377"/>
            <a:ext cx="0" cy="27517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>
            <a:extLst>
              <a:ext uri="{FF2B5EF4-FFF2-40B4-BE49-F238E27FC236}">
                <a16:creationId xmlns:a16="http://schemas.microsoft.com/office/drawing/2014/main" id="{23AAB724-7D7A-7F4F-BBC3-8D09210F9EBF}"/>
              </a:ext>
            </a:extLst>
          </p:cNvPr>
          <p:cNvCxnSpPr>
            <a:cxnSpLocks/>
          </p:cNvCxnSpPr>
          <p:nvPr/>
        </p:nvCxnSpPr>
        <p:spPr>
          <a:xfrm flipH="1">
            <a:off x="6723902" y="2761859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>
            <a:extLst>
              <a:ext uri="{FF2B5EF4-FFF2-40B4-BE49-F238E27FC236}">
                <a16:creationId xmlns:a16="http://schemas.microsoft.com/office/drawing/2014/main" id="{6CC1FD50-9474-C74A-AEEA-6E79E5DB2033}"/>
              </a:ext>
            </a:extLst>
          </p:cNvPr>
          <p:cNvCxnSpPr>
            <a:cxnSpLocks/>
          </p:cNvCxnSpPr>
          <p:nvPr/>
        </p:nvCxnSpPr>
        <p:spPr>
          <a:xfrm flipH="1">
            <a:off x="6723902" y="2958742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>
            <a:extLst>
              <a:ext uri="{FF2B5EF4-FFF2-40B4-BE49-F238E27FC236}">
                <a16:creationId xmlns:a16="http://schemas.microsoft.com/office/drawing/2014/main" id="{EBE4D93B-0B1F-7E43-BF5A-E668E983F31E}"/>
              </a:ext>
            </a:extLst>
          </p:cNvPr>
          <p:cNvCxnSpPr>
            <a:cxnSpLocks/>
          </p:cNvCxnSpPr>
          <p:nvPr/>
        </p:nvCxnSpPr>
        <p:spPr>
          <a:xfrm flipH="1">
            <a:off x="6723902" y="3346667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>
            <a:extLst>
              <a:ext uri="{FF2B5EF4-FFF2-40B4-BE49-F238E27FC236}">
                <a16:creationId xmlns:a16="http://schemas.microsoft.com/office/drawing/2014/main" id="{91249D9A-A0D2-ED4D-AF51-4B65F4E87E15}"/>
              </a:ext>
            </a:extLst>
          </p:cNvPr>
          <p:cNvCxnSpPr>
            <a:cxnSpLocks/>
          </p:cNvCxnSpPr>
          <p:nvPr/>
        </p:nvCxnSpPr>
        <p:spPr>
          <a:xfrm flipH="1">
            <a:off x="6723902" y="3722760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636B6B19-14D4-8E4A-8211-0699D234A521}"/>
              </a:ext>
            </a:extLst>
          </p:cNvPr>
          <p:cNvCxnSpPr>
            <a:cxnSpLocks/>
          </p:cNvCxnSpPr>
          <p:nvPr/>
        </p:nvCxnSpPr>
        <p:spPr>
          <a:xfrm flipH="1">
            <a:off x="6723902" y="3932729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>
            <a:extLst>
              <a:ext uri="{FF2B5EF4-FFF2-40B4-BE49-F238E27FC236}">
                <a16:creationId xmlns:a16="http://schemas.microsoft.com/office/drawing/2014/main" id="{B2736FE2-0890-B940-AA15-FF75640BADDF}"/>
              </a:ext>
            </a:extLst>
          </p:cNvPr>
          <p:cNvCxnSpPr>
            <a:cxnSpLocks/>
          </p:cNvCxnSpPr>
          <p:nvPr/>
        </p:nvCxnSpPr>
        <p:spPr>
          <a:xfrm flipH="1">
            <a:off x="6723902" y="4120964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>
            <a:extLst>
              <a:ext uri="{FF2B5EF4-FFF2-40B4-BE49-F238E27FC236}">
                <a16:creationId xmlns:a16="http://schemas.microsoft.com/office/drawing/2014/main" id="{059D0995-66C0-A345-B720-96F302A7B5AA}"/>
              </a:ext>
            </a:extLst>
          </p:cNvPr>
          <p:cNvCxnSpPr>
            <a:cxnSpLocks/>
          </p:cNvCxnSpPr>
          <p:nvPr/>
        </p:nvCxnSpPr>
        <p:spPr>
          <a:xfrm flipH="1">
            <a:off x="6723902" y="4323545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>
            <a:extLst>
              <a:ext uri="{FF2B5EF4-FFF2-40B4-BE49-F238E27FC236}">
                <a16:creationId xmlns:a16="http://schemas.microsoft.com/office/drawing/2014/main" id="{FC11748A-FEF1-3B44-9F15-73C9F8A7C51B}"/>
              </a:ext>
            </a:extLst>
          </p:cNvPr>
          <p:cNvCxnSpPr>
            <a:cxnSpLocks/>
          </p:cNvCxnSpPr>
          <p:nvPr/>
        </p:nvCxnSpPr>
        <p:spPr>
          <a:xfrm flipH="1">
            <a:off x="6723902" y="4515859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>
            <a:extLst>
              <a:ext uri="{FF2B5EF4-FFF2-40B4-BE49-F238E27FC236}">
                <a16:creationId xmlns:a16="http://schemas.microsoft.com/office/drawing/2014/main" id="{1EAFCD8E-D8C6-F945-B15F-DA5336E3FE94}"/>
              </a:ext>
            </a:extLst>
          </p:cNvPr>
          <p:cNvCxnSpPr>
            <a:cxnSpLocks/>
          </p:cNvCxnSpPr>
          <p:nvPr/>
        </p:nvCxnSpPr>
        <p:spPr>
          <a:xfrm flipH="1">
            <a:off x="6723902" y="4711666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>
            <a:extLst>
              <a:ext uri="{FF2B5EF4-FFF2-40B4-BE49-F238E27FC236}">
                <a16:creationId xmlns:a16="http://schemas.microsoft.com/office/drawing/2014/main" id="{E0DC6ED3-CE7B-4144-9BD9-2B6FE52E540B}"/>
              </a:ext>
            </a:extLst>
          </p:cNvPr>
          <p:cNvCxnSpPr>
            <a:cxnSpLocks/>
          </p:cNvCxnSpPr>
          <p:nvPr/>
        </p:nvCxnSpPr>
        <p:spPr>
          <a:xfrm flipH="1">
            <a:off x="6723902" y="4914075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>
            <a:extLst>
              <a:ext uri="{FF2B5EF4-FFF2-40B4-BE49-F238E27FC236}">
                <a16:creationId xmlns:a16="http://schemas.microsoft.com/office/drawing/2014/main" id="{26797701-03F2-2441-A124-0257C8ADF183}"/>
              </a:ext>
            </a:extLst>
          </p:cNvPr>
          <p:cNvCxnSpPr>
            <a:cxnSpLocks/>
          </p:cNvCxnSpPr>
          <p:nvPr/>
        </p:nvCxnSpPr>
        <p:spPr>
          <a:xfrm flipH="1">
            <a:off x="6723902" y="5310480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155">
            <a:extLst>
              <a:ext uri="{FF2B5EF4-FFF2-40B4-BE49-F238E27FC236}">
                <a16:creationId xmlns:a16="http://schemas.microsoft.com/office/drawing/2014/main" id="{04641FE0-7D2D-9D43-810D-83AF6A82768E}"/>
              </a:ext>
            </a:extLst>
          </p:cNvPr>
          <p:cNvCxnSpPr>
            <a:cxnSpLocks/>
          </p:cNvCxnSpPr>
          <p:nvPr/>
        </p:nvCxnSpPr>
        <p:spPr>
          <a:xfrm flipH="1">
            <a:off x="6723902" y="5509159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>
            <a:extLst>
              <a:ext uri="{FF2B5EF4-FFF2-40B4-BE49-F238E27FC236}">
                <a16:creationId xmlns:a16="http://schemas.microsoft.com/office/drawing/2014/main" id="{4EC23362-4757-3F4F-BAA7-F3D66C294B14}"/>
              </a:ext>
            </a:extLst>
          </p:cNvPr>
          <p:cNvSpPr txBox="1"/>
          <p:nvPr/>
        </p:nvSpPr>
        <p:spPr>
          <a:xfrm>
            <a:off x="6468748" y="2638196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40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1010EEB3-E00E-214F-9ED3-032D8E935471}"/>
              </a:ext>
            </a:extLst>
          </p:cNvPr>
          <p:cNvSpPr txBox="1"/>
          <p:nvPr/>
        </p:nvSpPr>
        <p:spPr>
          <a:xfrm>
            <a:off x="6468748" y="2827179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30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94F45FCA-B105-274A-BB7D-25D282625EA9}"/>
              </a:ext>
            </a:extLst>
          </p:cNvPr>
          <p:cNvSpPr txBox="1"/>
          <p:nvPr/>
        </p:nvSpPr>
        <p:spPr>
          <a:xfrm>
            <a:off x="6468748" y="3029292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20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B8ADB082-E5B7-D04D-8FE4-3EB4DE9D6662}"/>
              </a:ext>
            </a:extLst>
          </p:cNvPr>
          <p:cNvSpPr txBox="1"/>
          <p:nvPr/>
        </p:nvSpPr>
        <p:spPr>
          <a:xfrm>
            <a:off x="6468748" y="3231344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10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829E5EB8-9BD3-7847-A5F9-5A85973255DB}"/>
              </a:ext>
            </a:extLst>
          </p:cNvPr>
          <p:cNvSpPr txBox="1"/>
          <p:nvPr/>
        </p:nvSpPr>
        <p:spPr>
          <a:xfrm>
            <a:off x="6425466" y="3805495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-20</a:t>
            </a: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2021E3EC-D82B-3B4E-AB4E-F5C65DB530F2}"/>
              </a:ext>
            </a:extLst>
          </p:cNvPr>
          <p:cNvSpPr txBox="1"/>
          <p:nvPr/>
        </p:nvSpPr>
        <p:spPr>
          <a:xfrm>
            <a:off x="6425466" y="4004461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-30</a:t>
            </a:r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DDF89794-A305-6E4E-BD98-F0A99D91C327}"/>
              </a:ext>
            </a:extLst>
          </p:cNvPr>
          <p:cNvSpPr txBox="1"/>
          <p:nvPr/>
        </p:nvSpPr>
        <p:spPr>
          <a:xfrm>
            <a:off x="6425466" y="4196232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-40</a:t>
            </a: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781F28DC-12FD-E144-AFB7-C62C373F570E}"/>
              </a:ext>
            </a:extLst>
          </p:cNvPr>
          <p:cNvSpPr txBox="1"/>
          <p:nvPr/>
        </p:nvSpPr>
        <p:spPr>
          <a:xfrm>
            <a:off x="6425466" y="4396269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-50</a:t>
            </a: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871F4234-95F6-5F47-9673-E9E48BABD0AC}"/>
              </a:ext>
            </a:extLst>
          </p:cNvPr>
          <p:cNvSpPr txBox="1"/>
          <p:nvPr/>
        </p:nvSpPr>
        <p:spPr>
          <a:xfrm>
            <a:off x="6425466" y="4588555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-60</a:t>
            </a: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6026C458-3649-C64F-BFC7-EC61E432AAE0}"/>
              </a:ext>
            </a:extLst>
          </p:cNvPr>
          <p:cNvSpPr txBox="1"/>
          <p:nvPr/>
        </p:nvSpPr>
        <p:spPr>
          <a:xfrm>
            <a:off x="6472149" y="4791225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-70</a:t>
            </a:r>
          </a:p>
        </p:txBody>
      </p:sp>
      <p:sp>
        <p:nvSpPr>
          <p:cNvPr id="167" name="Textfeld 166">
            <a:extLst>
              <a:ext uri="{FF2B5EF4-FFF2-40B4-BE49-F238E27FC236}">
                <a16:creationId xmlns:a16="http://schemas.microsoft.com/office/drawing/2014/main" id="{A838C827-6890-A541-843C-BB8603D75BD3}"/>
              </a:ext>
            </a:extLst>
          </p:cNvPr>
          <p:cNvSpPr txBox="1"/>
          <p:nvPr/>
        </p:nvSpPr>
        <p:spPr>
          <a:xfrm>
            <a:off x="6425466" y="4989059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-80</a:t>
            </a: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id="{53C98267-A1BC-A342-B6B1-188B64F7CAF3}"/>
              </a:ext>
            </a:extLst>
          </p:cNvPr>
          <p:cNvSpPr txBox="1"/>
          <p:nvPr/>
        </p:nvSpPr>
        <p:spPr>
          <a:xfrm>
            <a:off x="6425466" y="5184673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-90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81D0822F-46FA-984B-8646-EBD22AED78D2}"/>
              </a:ext>
            </a:extLst>
          </p:cNvPr>
          <p:cNvSpPr txBox="1"/>
          <p:nvPr/>
        </p:nvSpPr>
        <p:spPr>
          <a:xfrm>
            <a:off x="6354934" y="5381397"/>
            <a:ext cx="347211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-100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90CD81E4-7EAB-B846-A81D-9B4821E0D355}"/>
              </a:ext>
            </a:extLst>
          </p:cNvPr>
          <p:cNvSpPr txBox="1"/>
          <p:nvPr/>
        </p:nvSpPr>
        <p:spPr>
          <a:xfrm>
            <a:off x="6154012" y="2380784"/>
            <a:ext cx="1494961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200"/>
              <a:t>B.. PROC (</a:t>
            </a:r>
            <a:r>
              <a:rPr lang="de-DE" sz="1200" err="1"/>
              <a:t>Cohort</a:t>
            </a:r>
            <a:r>
              <a:rPr lang="de-DE" sz="1200"/>
              <a:t> 2)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B354A9F4-DE69-354B-BA18-766C65CF3974}"/>
              </a:ext>
            </a:extLst>
          </p:cNvPr>
          <p:cNvSpPr txBox="1"/>
          <p:nvPr/>
        </p:nvSpPr>
        <p:spPr>
          <a:xfrm rot="16200000">
            <a:off x="5018786" y="3968764"/>
            <a:ext cx="2565189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200" err="1"/>
              <a:t>Sum</a:t>
            </a:r>
            <a:r>
              <a:rPr lang="de-DE" sz="1200"/>
              <a:t> </a:t>
            </a:r>
            <a:r>
              <a:rPr lang="de-DE" sz="1200" err="1"/>
              <a:t>of</a:t>
            </a:r>
            <a:r>
              <a:rPr lang="de-DE" sz="1200"/>
              <a:t> Target </a:t>
            </a:r>
            <a:r>
              <a:rPr lang="de-DE" sz="1200" err="1"/>
              <a:t>Lesion</a:t>
            </a:r>
            <a:r>
              <a:rPr lang="de-DE" sz="1200"/>
              <a:t> Diameters (%)</a:t>
            </a:r>
          </a:p>
        </p:txBody>
      </p:sp>
      <p:sp>
        <p:nvSpPr>
          <p:cNvPr id="254" name="Textfeld 253">
            <a:extLst>
              <a:ext uri="{FF2B5EF4-FFF2-40B4-BE49-F238E27FC236}">
                <a16:creationId xmlns:a16="http://schemas.microsoft.com/office/drawing/2014/main" id="{8070A5F2-F1B8-7648-AEC7-74DEB8F7714F}"/>
              </a:ext>
            </a:extLst>
          </p:cNvPr>
          <p:cNvSpPr txBox="1"/>
          <p:nvPr/>
        </p:nvSpPr>
        <p:spPr>
          <a:xfrm>
            <a:off x="6948571" y="4887074"/>
            <a:ext cx="1602362" cy="553998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000"/>
              <a:t>Partial </a:t>
            </a:r>
            <a:r>
              <a:rPr lang="de-DE" sz="1000" err="1"/>
              <a:t>response</a:t>
            </a:r>
            <a:r>
              <a:rPr lang="de-DE" sz="1000"/>
              <a:t> (N=45)</a:t>
            </a:r>
          </a:p>
          <a:p>
            <a:r>
              <a:rPr lang="de-DE" sz="1000" err="1"/>
              <a:t>Stable</a:t>
            </a:r>
            <a:r>
              <a:rPr lang="de-DE" sz="1000"/>
              <a:t> </a:t>
            </a:r>
            <a:r>
              <a:rPr lang="de-DE" sz="1000" err="1"/>
              <a:t>disease</a:t>
            </a:r>
            <a:r>
              <a:rPr lang="de-DE" sz="1000"/>
              <a:t> (N=25)</a:t>
            </a:r>
          </a:p>
          <a:p>
            <a:r>
              <a:rPr lang="de-DE" sz="1000"/>
              <a:t>Progressive </a:t>
            </a:r>
            <a:r>
              <a:rPr lang="de-DE" sz="1000" err="1"/>
              <a:t>disease</a:t>
            </a:r>
            <a:r>
              <a:rPr lang="de-DE" sz="1000"/>
              <a:t> (N=4)</a:t>
            </a:r>
          </a:p>
        </p:txBody>
      </p:sp>
      <p:sp>
        <p:nvSpPr>
          <p:cNvPr id="256" name="Rechteck 255">
            <a:extLst>
              <a:ext uri="{FF2B5EF4-FFF2-40B4-BE49-F238E27FC236}">
                <a16:creationId xmlns:a16="http://schemas.microsoft.com/office/drawing/2014/main" id="{2EE2F4D9-0D10-024E-A042-2E237D969293}"/>
              </a:ext>
            </a:extLst>
          </p:cNvPr>
          <p:cNvSpPr/>
          <p:nvPr/>
        </p:nvSpPr>
        <p:spPr>
          <a:xfrm>
            <a:off x="6870421" y="4964119"/>
            <a:ext cx="108000" cy="10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hteck 256">
            <a:extLst>
              <a:ext uri="{FF2B5EF4-FFF2-40B4-BE49-F238E27FC236}">
                <a16:creationId xmlns:a16="http://schemas.microsoft.com/office/drawing/2014/main" id="{FF904C07-05C4-F44B-B959-B5D69517F371}"/>
              </a:ext>
            </a:extLst>
          </p:cNvPr>
          <p:cNvSpPr/>
          <p:nvPr/>
        </p:nvSpPr>
        <p:spPr>
          <a:xfrm>
            <a:off x="6870421" y="5114245"/>
            <a:ext cx="108000" cy="109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hteck 257">
            <a:extLst>
              <a:ext uri="{FF2B5EF4-FFF2-40B4-BE49-F238E27FC236}">
                <a16:creationId xmlns:a16="http://schemas.microsoft.com/office/drawing/2014/main" id="{DEB392C6-04F1-8345-9BD2-A9D82E9A6386}"/>
              </a:ext>
            </a:extLst>
          </p:cNvPr>
          <p:cNvSpPr/>
          <p:nvPr/>
        </p:nvSpPr>
        <p:spPr>
          <a:xfrm>
            <a:off x="6870421" y="5255272"/>
            <a:ext cx="108000" cy="109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9" name="Gerade Verbindung 258">
            <a:extLst>
              <a:ext uri="{FF2B5EF4-FFF2-40B4-BE49-F238E27FC236}">
                <a16:creationId xmlns:a16="http://schemas.microsoft.com/office/drawing/2014/main" id="{E625EA19-DDE9-F846-BC16-972071040307}"/>
              </a:ext>
            </a:extLst>
          </p:cNvPr>
          <p:cNvCxnSpPr>
            <a:cxnSpLocks/>
          </p:cNvCxnSpPr>
          <p:nvPr/>
        </p:nvCxnSpPr>
        <p:spPr>
          <a:xfrm flipH="1">
            <a:off x="6787695" y="3153682"/>
            <a:ext cx="4486941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 Verbindung 259">
            <a:extLst>
              <a:ext uri="{FF2B5EF4-FFF2-40B4-BE49-F238E27FC236}">
                <a16:creationId xmlns:a16="http://schemas.microsoft.com/office/drawing/2014/main" id="{399FE4F1-45FF-8F44-9D55-C20DD42F6505}"/>
              </a:ext>
            </a:extLst>
          </p:cNvPr>
          <p:cNvCxnSpPr>
            <a:cxnSpLocks/>
          </p:cNvCxnSpPr>
          <p:nvPr/>
        </p:nvCxnSpPr>
        <p:spPr>
          <a:xfrm flipH="1">
            <a:off x="6723902" y="3149811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260">
            <a:extLst>
              <a:ext uri="{FF2B5EF4-FFF2-40B4-BE49-F238E27FC236}">
                <a16:creationId xmlns:a16="http://schemas.microsoft.com/office/drawing/2014/main" id="{BCED5A75-E640-5941-8203-198A40A5EE0C}"/>
              </a:ext>
            </a:extLst>
          </p:cNvPr>
          <p:cNvCxnSpPr>
            <a:cxnSpLocks/>
          </p:cNvCxnSpPr>
          <p:nvPr/>
        </p:nvCxnSpPr>
        <p:spPr>
          <a:xfrm flipH="1">
            <a:off x="6723902" y="5109693"/>
            <a:ext cx="637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feld 261">
            <a:extLst>
              <a:ext uri="{FF2B5EF4-FFF2-40B4-BE49-F238E27FC236}">
                <a16:creationId xmlns:a16="http://schemas.microsoft.com/office/drawing/2014/main" id="{22B30117-E96B-D949-BFF7-4AE0A8993550}"/>
              </a:ext>
            </a:extLst>
          </p:cNvPr>
          <p:cNvSpPr txBox="1"/>
          <p:nvPr/>
        </p:nvSpPr>
        <p:spPr>
          <a:xfrm>
            <a:off x="6539280" y="3422413"/>
            <a:ext cx="162865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0</a:t>
            </a:r>
          </a:p>
        </p:txBody>
      </p:sp>
      <p:sp>
        <p:nvSpPr>
          <p:cNvPr id="263" name="Textfeld 262">
            <a:extLst>
              <a:ext uri="{FF2B5EF4-FFF2-40B4-BE49-F238E27FC236}">
                <a16:creationId xmlns:a16="http://schemas.microsoft.com/office/drawing/2014/main" id="{E6A38B2D-8A82-3F44-9F47-3806C47D9B19}"/>
              </a:ext>
            </a:extLst>
          </p:cNvPr>
          <p:cNvSpPr txBox="1"/>
          <p:nvPr/>
        </p:nvSpPr>
        <p:spPr>
          <a:xfrm>
            <a:off x="6425466" y="3609877"/>
            <a:ext cx="276679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-10</a:t>
            </a:r>
          </a:p>
        </p:txBody>
      </p:sp>
      <p:sp>
        <p:nvSpPr>
          <p:cNvPr id="264" name="Rechteck 263">
            <a:extLst>
              <a:ext uri="{FF2B5EF4-FFF2-40B4-BE49-F238E27FC236}">
                <a16:creationId xmlns:a16="http://schemas.microsoft.com/office/drawing/2014/main" id="{ECAF2207-7EAA-EF49-B60B-EABBFDA3547B}"/>
              </a:ext>
            </a:extLst>
          </p:cNvPr>
          <p:cNvSpPr/>
          <p:nvPr/>
        </p:nvSpPr>
        <p:spPr>
          <a:xfrm>
            <a:off x="6822010" y="2813236"/>
            <a:ext cx="150219" cy="72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hteck 264">
            <a:extLst>
              <a:ext uri="{FF2B5EF4-FFF2-40B4-BE49-F238E27FC236}">
                <a16:creationId xmlns:a16="http://schemas.microsoft.com/office/drawing/2014/main" id="{E21EE274-E9F9-7948-9A57-04EB672AE091}"/>
              </a:ext>
            </a:extLst>
          </p:cNvPr>
          <p:cNvSpPr/>
          <p:nvPr/>
        </p:nvSpPr>
        <p:spPr>
          <a:xfrm>
            <a:off x="7058572" y="3238482"/>
            <a:ext cx="150219" cy="2974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D3C259B3-1DCA-D449-AAA6-CD314899FDE6}"/>
              </a:ext>
            </a:extLst>
          </p:cNvPr>
          <p:cNvSpPr/>
          <p:nvPr/>
        </p:nvSpPr>
        <p:spPr>
          <a:xfrm>
            <a:off x="7299682" y="3328849"/>
            <a:ext cx="150219" cy="207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hteck 266">
            <a:extLst>
              <a:ext uri="{FF2B5EF4-FFF2-40B4-BE49-F238E27FC236}">
                <a16:creationId xmlns:a16="http://schemas.microsoft.com/office/drawing/2014/main" id="{89563ACA-0946-3D4D-A714-E6C1D26F4C9F}"/>
              </a:ext>
            </a:extLst>
          </p:cNvPr>
          <p:cNvSpPr/>
          <p:nvPr/>
        </p:nvSpPr>
        <p:spPr>
          <a:xfrm>
            <a:off x="7536243" y="3428999"/>
            <a:ext cx="150219" cy="106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hteck 267">
            <a:extLst>
              <a:ext uri="{FF2B5EF4-FFF2-40B4-BE49-F238E27FC236}">
                <a16:creationId xmlns:a16="http://schemas.microsoft.com/office/drawing/2014/main" id="{6D4E50FA-AD0A-AF48-9302-C5C998DFA185}"/>
              </a:ext>
            </a:extLst>
          </p:cNvPr>
          <p:cNvSpPr/>
          <p:nvPr/>
        </p:nvSpPr>
        <p:spPr>
          <a:xfrm>
            <a:off x="7772804" y="3450555"/>
            <a:ext cx="150219" cy="85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hteck 268">
            <a:extLst>
              <a:ext uri="{FF2B5EF4-FFF2-40B4-BE49-F238E27FC236}">
                <a16:creationId xmlns:a16="http://schemas.microsoft.com/office/drawing/2014/main" id="{1585B04D-CA70-8F44-BBBE-3B17CFEA4A1F}"/>
              </a:ext>
            </a:extLst>
          </p:cNvPr>
          <p:cNvSpPr/>
          <p:nvPr/>
        </p:nvSpPr>
        <p:spPr>
          <a:xfrm>
            <a:off x="8013915" y="3546090"/>
            <a:ext cx="150219" cy="150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hteck 269">
            <a:extLst>
              <a:ext uri="{FF2B5EF4-FFF2-40B4-BE49-F238E27FC236}">
                <a16:creationId xmlns:a16="http://schemas.microsoft.com/office/drawing/2014/main" id="{571F3754-D93B-D34B-A197-B8888A9AD41B}"/>
              </a:ext>
            </a:extLst>
          </p:cNvPr>
          <p:cNvSpPr/>
          <p:nvPr/>
        </p:nvSpPr>
        <p:spPr>
          <a:xfrm>
            <a:off x="8250476" y="3546090"/>
            <a:ext cx="150219" cy="225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hteck 270">
            <a:extLst>
              <a:ext uri="{FF2B5EF4-FFF2-40B4-BE49-F238E27FC236}">
                <a16:creationId xmlns:a16="http://schemas.microsoft.com/office/drawing/2014/main" id="{FD240948-43CA-5848-B2A3-5F42FA08DF9C}"/>
              </a:ext>
            </a:extLst>
          </p:cNvPr>
          <p:cNvSpPr/>
          <p:nvPr/>
        </p:nvSpPr>
        <p:spPr>
          <a:xfrm>
            <a:off x="8487037" y="3546089"/>
            <a:ext cx="150219" cy="318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hteck 271">
            <a:extLst>
              <a:ext uri="{FF2B5EF4-FFF2-40B4-BE49-F238E27FC236}">
                <a16:creationId xmlns:a16="http://schemas.microsoft.com/office/drawing/2014/main" id="{13848936-3672-5E4A-9737-D3F66666DA80}"/>
              </a:ext>
            </a:extLst>
          </p:cNvPr>
          <p:cNvSpPr/>
          <p:nvPr/>
        </p:nvSpPr>
        <p:spPr>
          <a:xfrm>
            <a:off x="8728147" y="3546089"/>
            <a:ext cx="150219" cy="386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E6623452-E637-0843-92F6-F002DAD9D117}"/>
              </a:ext>
            </a:extLst>
          </p:cNvPr>
          <p:cNvSpPr/>
          <p:nvPr/>
        </p:nvSpPr>
        <p:spPr>
          <a:xfrm>
            <a:off x="8964708" y="3546089"/>
            <a:ext cx="150219" cy="4340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hteck 273">
            <a:extLst>
              <a:ext uri="{FF2B5EF4-FFF2-40B4-BE49-F238E27FC236}">
                <a16:creationId xmlns:a16="http://schemas.microsoft.com/office/drawing/2014/main" id="{C57B6C73-1D62-F343-97EC-89A62609EA5E}"/>
              </a:ext>
            </a:extLst>
          </p:cNvPr>
          <p:cNvSpPr/>
          <p:nvPr/>
        </p:nvSpPr>
        <p:spPr>
          <a:xfrm>
            <a:off x="9206315" y="3546089"/>
            <a:ext cx="150219" cy="443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hteck 274">
            <a:extLst>
              <a:ext uri="{FF2B5EF4-FFF2-40B4-BE49-F238E27FC236}">
                <a16:creationId xmlns:a16="http://schemas.microsoft.com/office/drawing/2014/main" id="{2D84F788-E5C9-ED48-95CA-69339B7501AD}"/>
              </a:ext>
            </a:extLst>
          </p:cNvPr>
          <p:cNvSpPr/>
          <p:nvPr/>
        </p:nvSpPr>
        <p:spPr>
          <a:xfrm>
            <a:off x="9438327" y="3546089"/>
            <a:ext cx="150219" cy="4864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7511608E-1FBA-594D-9709-6F53DEA03180}"/>
              </a:ext>
            </a:extLst>
          </p:cNvPr>
          <p:cNvSpPr/>
          <p:nvPr/>
        </p:nvSpPr>
        <p:spPr>
          <a:xfrm>
            <a:off x="9674888" y="3546089"/>
            <a:ext cx="150219" cy="5384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hteck 277">
            <a:extLst>
              <a:ext uri="{FF2B5EF4-FFF2-40B4-BE49-F238E27FC236}">
                <a16:creationId xmlns:a16="http://schemas.microsoft.com/office/drawing/2014/main" id="{537738FB-E0AD-144D-8F37-EFA059A1B6BB}"/>
              </a:ext>
            </a:extLst>
          </p:cNvPr>
          <p:cNvSpPr/>
          <p:nvPr/>
        </p:nvSpPr>
        <p:spPr>
          <a:xfrm>
            <a:off x="9915998" y="3546088"/>
            <a:ext cx="150219" cy="7592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hteck 278">
            <a:extLst>
              <a:ext uri="{FF2B5EF4-FFF2-40B4-BE49-F238E27FC236}">
                <a16:creationId xmlns:a16="http://schemas.microsoft.com/office/drawing/2014/main" id="{6FD1FF0B-3617-0946-91CE-6EA9CB21E2D3}"/>
              </a:ext>
            </a:extLst>
          </p:cNvPr>
          <p:cNvSpPr/>
          <p:nvPr/>
        </p:nvSpPr>
        <p:spPr>
          <a:xfrm>
            <a:off x="10152559" y="3546088"/>
            <a:ext cx="150219" cy="108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hteck 279">
            <a:extLst>
              <a:ext uri="{FF2B5EF4-FFF2-40B4-BE49-F238E27FC236}">
                <a16:creationId xmlns:a16="http://schemas.microsoft.com/office/drawing/2014/main" id="{F087CB35-FB91-0A43-9BEE-EC22C8C8A321}"/>
              </a:ext>
            </a:extLst>
          </p:cNvPr>
          <p:cNvSpPr/>
          <p:nvPr/>
        </p:nvSpPr>
        <p:spPr>
          <a:xfrm>
            <a:off x="10389120" y="3546087"/>
            <a:ext cx="150219" cy="1203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hteck 280">
            <a:extLst>
              <a:ext uri="{FF2B5EF4-FFF2-40B4-BE49-F238E27FC236}">
                <a16:creationId xmlns:a16="http://schemas.microsoft.com/office/drawing/2014/main" id="{8D02326A-E73C-DA45-9A50-8B364CFF38D1}"/>
              </a:ext>
            </a:extLst>
          </p:cNvPr>
          <p:cNvSpPr/>
          <p:nvPr/>
        </p:nvSpPr>
        <p:spPr>
          <a:xfrm>
            <a:off x="10621132" y="3546087"/>
            <a:ext cx="150219" cy="13243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18AECA19-CCC5-1D45-863A-F52D5FECF003}"/>
              </a:ext>
            </a:extLst>
          </p:cNvPr>
          <p:cNvSpPr/>
          <p:nvPr/>
        </p:nvSpPr>
        <p:spPr>
          <a:xfrm>
            <a:off x="10857693" y="3546086"/>
            <a:ext cx="150219" cy="13679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DF1FCD17-936F-F149-9D49-964DAE13D901}"/>
              </a:ext>
            </a:extLst>
          </p:cNvPr>
          <p:cNvSpPr/>
          <p:nvPr/>
        </p:nvSpPr>
        <p:spPr>
          <a:xfrm>
            <a:off x="11098803" y="3546086"/>
            <a:ext cx="150219" cy="19630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3" name="Gerade Verbindung 252">
            <a:extLst>
              <a:ext uri="{FF2B5EF4-FFF2-40B4-BE49-F238E27FC236}">
                <a16:creationId xmlns:a16="http://schemas.microsoft.com/office/drawing/2014/main" id="{ECCE8093-245B-624C-A723-013ECC05157B}"/>
              </a:ext>
            </a:extLst>
          </p:cNvPr>
          <p:cNvCxnSpPr>
            <a:cxnSpLocks/>
          </p:cNvCxnSpPr>
          <p:nvPr/>
        </p:nvCxnSpPr>
        <p:spPr>
          <a:xfrm flipH="1">
            <a:off x="6723902" y="3543297"/>
            <a:ext cx="45507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89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2">
            <a:extLst>
              <a:ext uri="{FF2B5EF4-FFF2-40B4-BE49-F238E27FC236}">
                <a16:creationId xmlns:a16="http://schemas.microsoft.com/office/drawing/2014/main" id="{8D9929AC-A672-B14B-92A9-328792A6C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3466"/>
              </p:ext>
            </p:extLst>
          </p:nvPr>
        </p:nvGraphicFramePr>
        <p:xfrm>
          <a:off x="418621" y="2573267"/>
          <a:ext cx="8014209" cy="296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832">
                  <a:extLst>
                    <a:ext uri="{9D8B030D-6E8A-4147-A177-3AD203B41FA5}">
                      <a16:colId xmlns:a16="http://schemas.microsoft.com/office/drawing/2014/main" val="2125204411"/>
                    </a:ext>
                  </a:extLst>
                </a:gridCol>
                <a:gridCol w="1372590">
                  <a:extLst>
                    <a:ext uri="{9D8B030D-6E8A-4147-A177-3AD203B41FA5}">
                      <a16:colId xmlns:a16="http://schemas.microsoft.com/office/drawing/2014/main" val="3504413323"/>
                    </a:ext>
                  </a:extLst>
                </a:gridCol>
                <a:gridCol w="1140965">
                  <a:extLst>
                    <a:ext uri="{9D8B030D-6E8A-4147-A177-3AD203B41FA5}">
                      <a16:colId xmlns:a16="http://schemas.microsoft.com/office/drawing/2014/main" val="1808002389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1470458201"/>
                    </a:ext>
                  </a:extLst>
                </a:gridCol>
                <a:gridCol w="1355374">
                  <a:extLst>
                    <a:ext uri="{9D8B030D-6E8A-4147-A177-3AD203B41FA5}">
                      <a16:colId xmlns:a16="http://schemas.microsoft.com/office/drawing/2014/main" val="2981821730"/>
                    </a:ext>
                  </a:extLst>
                </a:gridCol>
              </a:tblGrid>
              <a:tr h="230855">
                <a:tc gridSpan="4">
                  <a:txBody>
                    <a:bodyPr/>
                    <a:lstStyle/>
                    <a:p>
                      <a:pPr algn="r"/>
                      <a:r>
                        <a:rPr lang="en-GB" sz="1200" b="1"/>
                        <a:t>Response/Patients (N)</a:t>
                      </a:r>
                    </a:p>
                  </a:txBody>
                  <a:tcPr marR="176400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ORR (95% CI)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36517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r>
                        <a:rPr lang="en-GB" sz="1000" b="1"/>
                        <a:t>Age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&lt;65 years</a:t>
                      </a:r>
                      <a:br>
                        <a:rPr lang="en-GB" sz="1000" b="1"/>
                      </a:br>
                      <a:r>
                        <a:rPr lang="en-GB" sz="1000" b="1"/>
                        <a:t>≥65 years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46/72</a:t>
                      </a:r>
                    </a:p>
                    <a:p>
                      <a:pPr algn="ctr"/>
                      <a:r>
                        <a:rPr lang="en-GB" sz="1000" b="1"/>
                        <a:t>7/10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63.9 (51.7, 74.9)</a:t>
                      </a:r>
                    </a:p>
                    <a:p>
                      <a:r>
                        <a:rPr lang="en-GB" sz="1000" b="1"/>
                        <a:t>70.0 (34.8, 93.3)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91877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r>
                        <a:rPr lang="en-GB" sz="1000" b="1"/>
                        <a:t>ECOG performance status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0</a:t>
                      </a:r>
                    </a:p>
                    <a:p>
                      <a:r>
                        <a:rPr lang="en-GB" sz="1000" b="1"/>
                        <a:t>1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23/36</a:t>
                      </a:r>
                    </a:p>
                    <a:p>
                      <a:pPr algn="ctr"/>
                      <a:r>
                        <a:rPr lang="en-GB" sz="1000" b="1"/>
                        <a:t>30/46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63.9 (46.2, 79.2)</a:t>
                      </a:r>
                    </a:p>
                    <a:p>
                      <a:r>
                        <a:rPr lang="en-GB" sz="1000" b="1"/>
                        <a:t>65.2 (49.8, 78.6)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06735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r>
                        <a:rPr lang="en-GB" sz="1000" b="1"/>
                        <a:t>Prior systemic chemotherapy lines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2</a:t>
                      </a:r>
                    </a:p>
                    <a:p>
                      <a:r>
                        <a:rPr lang="en-GB" sz="1000" b="1"/>
                        <a:t>3</a:t>
                      </a:r>
                    </a:p>
                    <a:p>
                      <a:r>
                        <a:rPr lang="en-GB" sz="1000" b="1"/>
                        <a:t>≥4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34/48</a:t>
                      </a:r>
                    </a:p>
                    <a:p>
                      <a:pPr algn="ctr"/>
                      <a:r>
                        <a:rPr lang="en-GB" sz="1000" b="1"/>
                        <a:t>9/16</a:t>
                      </a:r>
                    </a:p>
                    <a:p>
                      <a:pPr algn="ctr"/>
                      <a:r>
                        <a:rPr lang="en-GB" sz="1000" b="1"/>
                        <a:t>10/18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70.8 (55.9, 83.0)</a:t>
                      </a:r>
                    </a:p>
                    <a:p>
                      <a:r>
                        <a:rPr lang="en-GB" sz="1000" b="1"/>
                        <a:t>56.3 (29.9, 80.2)</a:t>
                      </a:r>
                    </a:p>
                    <a:p>
                      <a:r>
                        <a:rPr lang="en-GB" sz="1000" b="1"/>
                        <a:t>55.6 (30.8, 78.5)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26777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r>
                        <a:rPr lang="en-GB" sz="1000" b="1"/>
                        <a:t>Time to progression to last platinum-based therapy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6-12 months</a:t>
                      </a:r>
                    </a:p>
                    <a:p>
                      <a:r>
                        <a:rPr lang="en-GB" sz="1000" b="1"/>
                        <a:t>≥12 months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33/56</a:t>
                      </a:r>
                    </a:p>
                    <a:p>
                      <a:pPr algn="ctr"/>
                      <a:r>
                        <a:rPr lang="en-GB" sz="1000" b="1"/>
                        <a:t>20/26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58.9 (45.0, 71.9)</a:t>
                      </a:r>
                    </a:p>
                    <a:p>
                      <a:r>
                        <a:rPr lang="en-GB" sz="1000" b="1"/>
                        <a:t>76.9 (56.4, 91.0)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22629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r>
                        <a:rPr lang="en-GB" sz="1000" b="1" i="1"/>
                        <a:t>BRCA</a:t>
                      </a:r>
                      <a:r>
                        <a:rPr lang="en-GB" sz="1000" b="1"/>
                        <a:t> mutation type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i="1"/>
                        <a:t>BRCA1</a:t>
                      </a:r>
                    </a:p>
                    <a:p>
                      <a:r>
                        <a:rPr lang="en-GB" sz="1000" b="1" i="1"/>
                        <a:t>BRCA2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45/72</a:t>
                      </a:r>
                    </a:p>
                    <a:p>
                      <a:pPr algn="ctr"/>
                      <a:r>
                        <a:rPr lang="en-GB" sz="1000" b="1"/>
                        <a:t>8/10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62.5 (50.3, 73.6)</a:t>
                      </a:r>
                    </a:p>
                    <a:p>
                      <a:r>
                        <a:rPr lang="en-GB" sz="1000" b="1"/>
                        <a:t>80.0 (44.4, 97.5)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58553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r>
                        <a:rPr lang="en-GB" sz="1000" b="1"/>
                        <a:t>Target lesion diameter per IRC at study entry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&lt;50 mm</a:t>
                      </a:r>
                    </a:p>
                    <a:p>
                      <a:r>
                        <a:rPr lang="en-GB" sz="1000" b="1"/>
                        <a:t>≥50 mm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25/41</a:t>
                      </a:r>
                    </a:p>
                    <a:p>
                      <a:pPr algn="ctr"/>
                      <a:r>
                        <a:rPr lang="en-GB" sz="1000" b="1"/>
                        <a:t>28/41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61.0 (44.5, 75.8)</a:t>
                      </a:r>
                    </a:p>
                    <a:p>
                      <a:r>
                        <a:rPr lang="en-GB" sz="1000" b="1"/>
                        <a:t>68.3 (51.9, 81.9)</a:t>
                      </a:r>
                    </a:p>
                  </a:txBody>
                  <a:tcPr marT="18000" marB="180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45865"/>
                  </a:ext>
                </a:extLst>
              </a:tr>
              <a:tr h="127047">
                <a:tc>
                  <a:txBody>
                    <a:bodyPr/>
                    <a:lstStyle/>
                    <a:p>
                      <a:r>
                        <a:rPr lang="en-GB" sz="1000" b="1"/>
                        <a:t>CA-125 atstudy entry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&lt;70 kU/L</a:t>
                      </a:r>
                    </a:p>
                    <a:p>
                      <a:r>
                        <a:rPr lang="en-GB" sz="1000" b="1"/>
                        <a:t>≥70 kU/L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8/15</a:t>
                      </a:r>
                    </a:p>
                    <a:p>
                      <a:pPr algn="ctr"/>
                      <a:r>
                        <a:rPr lang="en-GB" sz="1000" b="1"/>
                        <a:t>45/67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/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53.3 (26.6, 78.7)</a:t>
                      </a:r>
                    </a:p>
                    <a:p>
                      <a:r>
                        <a:rPr lang="en-GB" sz="1000" b="1"/>
                        <a:t>67.2 (54.6, 78.2)</a:t>
                      </a:r>
                    </a:p>
                  </a:txBody>
                  <a:tcPr marT="18000" marB="1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0876"/>
                  </a:ext>
                </a:extLst>
              </a:tr>
            </a:tbl>
          </a:graphicData>
        </a:graphic>
      </p:graphicFrame>
      <p:cxnSp>
        <p:nvCxnSpPr>
          <p:cNvPr id="114" name="Gerade Verbindung 113">
            <a:extLst>
              <a:ext uri="{FF2B5EF4-FFF2-40B4-BE49-F238E27FC236}">
                <a16:creationId xmlns:a16="http://schemas.microsoft.com/office/drawing/2014/main" id="{44F0D8AC-6550-3F46-8FE3-0FBD9394ECEC}"/>
              </a:ext>
            </a:extLst>
          </p:cNvPr>
          <p:cNvCxnSpPr>
            <a:cxnSpLocks/>
          </p:cNvCxnSpPr>
          <p:nvPr/>
        </p:nvCxnSpPr>
        <p:spPr>
          <a:xfrm>
            <a:off x="6211586" y="2863374"/>
            <a:ext cx="0" cy="25222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ORR in PSOC patients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D05DA7C-6911-4877-96B0-96D00A42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8" y="6373768"/>
            <a:ext cx="8523542" cy="365125"/>
          </a:xfrm>
        </p:spPr>
        <p:txBody>
          <a:bodyPr/>
          <a:lstStyle/>
          <a:p>
            <a:r>
              <a:rPr lang="de-DE"/>
              <a:t>Data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ORR (</a:t>
            </a:r>
            <a:r>
              <a:rPr lang="de-DE" err="1"/>
              <a:t>range</a:t>
            </a:r>
            <a:r>
              <a:rPr lang="de-DE"/>
              <a:t>);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dotted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corresponds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65% ORR.</a:t>
            </a:r>
          </a:p>
          <a:p>
            <a:r>
              <a:rPr lang="de-DE"/>
              <a:t>BRCA: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 </a:t>
            </a:r>
            <a:r>
              <a:rPr lang="de-DE" err="1"/>
              <a:t>susceptibility</a:t>
            </a:r>
            <a:r>
              <a:rPr lang="de-DE"/>
              <a:t> </a:t>
            </a:r>
            <a:r>
              <a:rPr lang="de-DE" err="1"/>
              <a:t>gene</a:t>
            </a:r>
            <a:r>
              <a:rPr lang="de-DE"/>
              <a:t>. CI: </a:t>
            </a:r>
            <a:r>
              <a:rPr lang="de-DE" err="1"/>
              <a:t>confidence</a:t>
            </a:r>
            <a:r>
              <a:rPr lang="de-DE"/>
              <a:t> </a:t>
            </a:r>
            <a:r>
              <a:rPr lang="de-DE" err="1"/>
              <a:t>interval</a:t>
            </a:r>
            <a:r>
              <a:rPr lang="de-DE"/>
              <a:t>. ECOG: Eastern </a:t>
            </a:r>
            <a:r>
              <a:rPr lang="de-DE" err="1"/>
              <a:t>Cooperative</a:t>
            </a:r>
            <a:r>
              <a:rPr lang="de-DE"/>
              <a:t> </a:t>
            </a:r>
            <a:r>
              <a:rPr lang="de-DE" err="1"/>
              <a:t>Oncology</a:t>
            </a:r>
            <a:r>
              <a:rPr lang="de-DE"/>
              <a:t> Group. IRC: </a:t>
            </a:r>
            <a:r>
              <a:rPr lang="de-DE" err="1"/>
              <a:t>independent</a:t>
            </a:r>
            <a:r>
              <a:rPr lang="de-DE"/>
              <a:t> review </a:t>
            </a:r>
            <a:r>
              <a:rPr lang="de-DE" err="1"/>
              <a:t>committee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</a:t>
            </a:r>
          </a:p>
          <a:p>
            <a:r>
              <a:rPr lang="de-DE"/>
              <a:t>PSOC: </a:t>
            </a:r>
            <a:r>
              <a:rPr lang="de-DE" err="1"/>
              <a:t>platinum</a:t>
            </a:r>
            <a:r>
              <a:rPr lang="de-DE"/>
              <a:t>-sensitive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RECIST: Response Evaluation </a:t>
            </a:r>
            <a:r>
              <a:rPr lang="de-DE" err="1"/>
              <a:t>Criteria</a:t>
            </a:r>
            <a:r>
              <a:rPr lang="de-DE"/>
              <a:t> in Solid Tumors.</a:t>
            </a:r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1AF91-694F-49A3-A972-62E722A04C11}"/>
              </a:ext>
            </a:extLst>
          </p:cNvPr>
          <p:cNvSpPr txBox="1"/>
          <p:nvPr/>
        </p:nvSpPr>
        <p:spPr>
          <a:xfrm>
            <a:off x="418621" y="1559838"/>
            <a:ext cx="11365391" cy="341632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</a:pPr>
            <a:r>
              <a:rPr lang="en-US" b="1"/>
              <a:t>IRC assessed objective response rates (RECIST v1.1) by baseline characteristics in PSOC patients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8126B-0E7A-4B1F-A13D-0F8137427E06}"/>
              </a:ext>
            </a:extLst>
          </p:cNvPr>
          <p:cNvSpPr txBox="1"/>
          <p:nvPr/>
        </p:nvSpPr>
        <p:spPr>
          <a:xfrm>
            <a:off x="419650" y="1987259"/>
            <a:ext cx="11364362" cy="369332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Primary endpoint of ORR in PSOC patients was generally consistent across all subgroups</a:t>
            </a:r>
            <a:endParaRPr lang="de-DE"/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BB93554C-6DCD-F74F-806D-6F4C46DFB253}"/>
              </a:ext>
            </a:extLst>
          </p:cNvPr>
          <p:cNvCxnSpPr>
            <a:cxnSpLocks/>
          </p:cNvCxnSpPr>
          <p:nvPr/>
        </p:nvCxnSpPr>
        <p:spPr>
          <a:xfrm>
            <a:off x="5871722" y="2932990"/>
            <a:ext cx="57032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143C6D90-6287-D248-B899-1CDBABC93B18}"/>
              </a:ext>
            </a:extLst>
          </p:cNvPr>
          <p:cNvSpPr/>
          <p:nvPr/>
        </p:nvSpPr>
        <p:spPr>
          <a:xfrm>
            <a:off x="6118727" y="2892488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259CBB8E-7208-A543-A50A-454997A9CD39}"/>
              </a:ext>
            </a:extLst>
          </p:cNvPr>
          <p:cNvCxnSpPr>
            <a:cxnSpLocks/>
          </p:cNvCxnSpPr>
          <p:nvPr/>
        </p:nvCxnSpPr>
        <p:spPr>
          <a:xfrm>
            <a:off x="5459211" y="3104870"/>
            <a:ext cx="146410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A6481A7-F47E-7A4A-9D1A-FA52038C60BA}"/>
              </a:ext>
            </a:extLst>
          </p:cNvPr>
          <p:cNvSpPr/>
          <p:nvPr/>
        </p:nvSpPr>
        <p:spPr>
          <a:xfrm>
            <a:off x="6297481" y="3057493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F5A03854-2229-434D-B9FC-9FF1449408A8}"/>
              </a:ext>
            </a:extLst>
          </p:cNvPr>
          <p:cNvCxnSpPr>
            <a:cxnSpLocks/>
          </p:cNvCxnSpPr>
          <p:nvPr/>
        </p:nvCxnSpPr>
        <p:spPr>
          <a:xfrm>
            <a:off x="5747657" y="3276750"/>
            <a:ext cx="8043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0E235FD2-A1F6-CA4C-881A-6ED657C67F69}"/>
              </a:ext>
            </a:extLst>
          </p:cNvPr>
          <p:cNvSpPr/>
          <p:nvPr/>
        </p:nvSpPr>
        <p:spPr>
          <a:xfrm>
            <a:off x="6139352" y="3236247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6F631C6F-0CAA-904F-B8AD-11BCFDDB24A6}"/>
              </a:ext>
            </a:extLst>
          </p:cNvPr>
          <p:cNvCxnSpPr>
            <a:cxnSpLocks/>
          </p:cNvCxnSpPr>
          <p:nvPr/>
        </p:nvCxnSpPr>
        <p:spPr>
          <a:xfrm>
            <a:off x="5823284" y="3441754"/>
            <a:ext cx="72877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03B4283-3153-E540-BD3A-30FAF6B5A21B}"/>
              </a:ext>
            </a:extLst>
          </p:cNvPr>
          <p:cNvSpPr/>
          <p:nvPr/>
        </p:nvSpPr>
        <p:spPr>
          <a:xfrm>
            <a:off x="6194353" y="3401251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9721C0C8-D34A-8643-94B4-ABC0FE7887E8}"/>
              </a:ext>
            </a:extLst>
          </p:cNvPr>
          <p:cNvCxnSpPr>
            <a:cxnSpLocks/>
          </p:cNvCxnSpPr>
          <p:nvPr/>
        </p:nvCxnSpPr>
        <p:spPr>
          <a:xfrm>
            <a:off x="5974538" y="3613634"/>
            <a:ext cx="66689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EF0BFC1-0D6C-B444-91D2-5B2E447185C3}"/>
              </a:ext>
            </a:extLst>
          </p:cNvPr>
          <p:cNvSpPr/>
          <p:nvPr/>
        </p:nvSpPr>
        <p:spPr>
          <a:xfrm>
            <a:off x="6297482" y="3573131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623C08A7-A488-4246-A767-C237FBC4E05B}"/>
              </a:ext>
            </a:extLst>
          </p:cNvPr>
          <p:cNvCxnSpPr>
            <a:cxnSpLocks/>
          </p:cNvCxnSpPr>
          <p:nvPr/>
        </p:nvCxnSpPr>
        <p:spPr>
          <a:xfrm>
            <a:off x="5355771" y="3778639"/>
            <a:ext cx="123066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BEEF3ECC-AAEC-E14D-9F28-1255DE27B84F}"/>
              </a:ext>
            </a:extLst>
          </p:cNvPr>
          <p:cNvSpPr/>
          <p:nvPr/>
        </p:nvSpPr>
        <p:spPr>
          <a:xfrm>
            <a:off x="5960597" y="3741836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25F8A561-2F45-DA49-9A32-8F0C5E05235F}"/>
              </a:ext>
            </a:extLst>
          </p:cNvPr>
          <p:cNvCxnSpPr>
            <a:cxnSpLocks/>
          </p:cNvCxnSpPr>
          <p:nvPr/>
        </p:nvCxnSpPr>
        <p:spPr>
          <a:xfrm>
            <a:off x="5368471" y="3953264"/>
            <a:ext cx="11835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F9C3F530-7FC5-9141-8B8B-0A35112075BA}"/>
              </a:ext>
            </a:extLst>
          </p:cNvPr>
          <p:cNvSpPr/>
          <p:nvPr/>
        </p:nvSpPr>
        <p:spPr>
          <a:xfrm>
            <a:off x="5934036" y="3916461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9" name="Gerade Verbindung 88">
            <a:extLst>
              <a:ext uri="{FF2B5EF4-FFF2-40B4-BE49-F238E27FC236}">
                <a16:creationId xmlns:a16="http://schemas.microsoft.com/office/drawing/2014/main" id="{FD046502-2448-8646-B98B-2784B76EAFE0}"/>
              </a:ext>
            </a:extLst>
          </p:cNvPr>
          <p:cNvCxnSpPr>
            <a:cxnSpLocks/>
          </p:cNvCxnSpPr>
          <p:nvPr/>
        </p:nvCxnSpPr>
        <p:spPr>
          <a:xfrm>
            <a:off x="5720896" y="4121539"/>
            <a:ext cx="65758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ABB71160-3552-FF45-BC7F-7B69EE1C223D}"/>
              </a:ext>
            </a:extLst>
          </p:cNvPr>
          <p:cNvSpPr/>
          <p:nvPr/>
        </p:nvSpPr>
        <p:spPr>
          <a:xfrm>
            <a:off x="6019761" y="4078386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Gerade Verbindung 91">
            <a:extLst>
              <a:ext uri="{FF2B5EF4-FFF2-40B4-BE49-F238E27FC236}">
                <a16:creationId xmlns:a16="http://schemas.microsoft.com/office/drawing/2014/main" id="{21D823DB-55AB-D549-8B37-C0A86DD014E5}"/>
              </a:ext>
            </a:extLst>
          </p:cNvPr>
          <p:cNvCxnSpPr>
            <a:cxnSpLocks/>
          </p:cNvCxnSpPr>
          <p:nvPr/>
        </p:nvCxnSpPr>
        <p:spPr>
          <a:xfrm>
            <a:off x="5993946" y="4289814"/>
            <a:ext cx="86087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A45B9C9F-7E28-1F4B-A428-C5D45636CC15}"/>
              </a:ext>
            </a:extLst>
          </p:cNvPr>
          <p:cNvSpPr/>
          <p:nvPr/>
        </p:nvSpPr>
        <p:spPr>
          <a:xfrm>
            <a:off x="6454736" y="4249836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5" name="Gerade Verbindung 94">
            <a:extLst>
              <a:ext uri="{FF2B5EF4-FFF2-40B4-BE49-F238E27FC236}">
                <a16:creationId xmlns:a16="http://schemas.microsoft.com/office/drawing/2014/main" id="{D3900F4B-CB52-1A4F-A400-1F02C2F44506}"/>
              </a:ext>
            </a:extLst>
          </p:cNvPr>
          <p:cNvCxnSpPr>
            <a:cxnSpLocks/>
          </p:cNvCxnSpPr>
          <p:nvPr/>
        </p:nvCxnSpPr>
        <p:spPr>
          <a:xfrm>
            <a:off x="5851071" y="4458089"/>
            <a:ext cx="57331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7240012-9F47-F74B-8F21-FC825CBE31AD}"/>
              </a:ext>
            </a:extLst>
          </p:cNvPr>
          <p:cNvSpPr/>
          <p:nvPr/>
        </p:nvSpPr>
        <p:spPr>
          <a:xfrm>
            <a:off x="6102311" y="4414936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Gerade Verbindung 97">
            <a:extLst>
              <a:ext uri="{FF2B5EF4-FFF2-40B4-BE49-F238E27FC236}">
                <a16:creationId xmlns:a16="http://schemas.microsoft.com/office/drawing/2014/main" id="{21F759B4-2BB1-C24F-B754-3DAB04A70F77}"/>
              </a:ext>
            </a:extLst>
          </p:cNvPr>
          <p:cNvCxnSpPr>
            <a:cxnSpLocks/>
          </p:cNvCxnSpPr>
          <p:nvPr/>
        </p:nvCxnSpPr>
        <p:spPr>
          <a:xfrm>
            <a:off x="5701846" y="4626364"/>
            <a:ext cx="130537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3FD480BD-19BE-E24E-BA24-04F417436A7B}"/>
              </a:ext>
            </a:extLst>
          </p:cNvPr>
          <p:cNvSpPr/>
          <p:nvPr/>
        </p:nvSpPr>
        <p:spPr>
          <a:xfrm>
            <a:off x="6530936" y="4583211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Gerade Verbindung 100">
            <a:extLst>
              <a:ext uri="{FF2B5EF4-FFF2-40B4-BE49-F238E27FC236}">
                <a16:creationId xmlns:a16="http://schemas.microsoft.com/office/drawing/2014/main" id="{D9D54681-8DE5-B548-8BB4-EC6AD1D2BB54}"/>
              </a:ext>
            </a:extLst>
          </p:cNvPr>
          <p:cNvCxnSpPr>
            <a:cxnSpLocks/>
          </p:cNvCxnSpPr>
          <p:nvPr/>
        </p:nvCxnSpPr>
        <p:spPr>
          <a:xfrm>
            <a:off x="5720896" y="4797814"/>
            <a:ext cx="7552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74A0D9EA-E5F5-DE4C-9A35-6A3EF1818CE1}"/>
              </a:ext>
            </a:extLst>
          </p:cNvPr>
          <p:cNvSpPr/>
          <p:nvPr/>
        </p:nvSpPr>
        <p:spPr>
          <a:xfrm>
            <a:off x="6070561" y="4754661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Gerade Verbindung 104">
            <a:extLst>
              <a:ext uri="{FF2B5EF4-FFF2-40B4-BE49-F238E27FC236}">
                <a16:creationId xmlns:a16="http://schemas.microsoft.com/office/drawing/2014/main" id="{CAD83193-4F6E-E247-9E82-4C51A31648DF}"/>
              </a:ext>
            </a:extLst>
          </p:cNvPr>
          <p:cNvCxnSpPr>
            <a:cxnSpLocks/>
          </p:cNvCxnSpPr>
          <p:nvPr/>
        </p:nvCxnSpPr>
        <p:spPr>
          <a:xfrm>
            <a:off x="5898696" y="4966089"/>
            <a:ext cx="71959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F94B32E2-9678-DA44-A602-E947326DA162}"/>
              </a:ext>
            </a:extLst>
          </p:cNvPr>
          <p:cNvSpPr/>
          <p:nvPr/>
        </p:nvSpPr>
        <p:spPr>
          <a:xfrm>
            <a:off x="6235661" y="4922936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Gerade Verbindung 107">
            <a:extLst>
              <a:ext uri="{FF2B5EF4-FFF2-40B4-BE49-F238E27FC236}">
                <a16:creationId xmlns:a16="http://schemas.microsoft.com/office/drawing/2014/main" id="{D12B5455-8803-774C-9CE2-9833DAA473F9}"/>
              </a:ext>
            </a:extLst>
          </p:cNvPr>
          <p:cNvCxnSpPr>
            <a:cxnSpLocks/>
          </p:cNvCxnSpPr>
          <p:nvPr/>
        </p:nvCxnSpPr>
        <p:spPr>
          <a:xfrm>
            <a:off x="5276396" y="5131189"/>
            <a:ext cx="127565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3B57E36C-CAB7-7643-8C06-ED01686C2963}"/>
              </a:ext>
            </a:extLst>
          </p:cNvPr>
          <p:cNvSpPr/>
          <p:nvPr/>
        </p:nvSpPr>
        <p:spPr>
          <a:xfrm>
            <a:off x="5880061" y="5091211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Gerade Verbindung 110">
            <a:extLst>
              <a:ext uri="{FF2B5EF4-FFF2-40B4-BE49-F238E27FC236}">
                <a16:creationId xmlns:a16="http://schemas.microsoft.com/office/drawing/2014/main" id="{B453744A-7098-DE43-AAB5-2CACF1F9743B}"/>
              </a:ext>
            </a:extLst>
          </p:cNvPr>
          <p:cNvCxnSpPr>
            <a:cxnSpLocks/>
          </p:cNvCxnSpPr>
          <p:nvPr/>
        </p:nvCxnSpPr>
        <p:spPr>
          <a:xfrm>
            <a:off x="5960262" y="5299464"/>
            <a:ext cx="5790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8BEDB892-DC51-7544-AEDF-C13983490220}"/>
              </a:ext>
            </a:extLst>
          </p:cNvPr>
          <p:cNvSpPr/>
          <p:nvPr/>
        </p:nvSpPr>
        <p:spPr>
          <a:xfrm>
            <a:off x="6219786" y="5259486"/>
            <a:ext cx="81004" cy="81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8" name="Gerade Verbindung 117">
            <a:extLst>
              <a:ext uri="{FF2B5EF4-FFF2-40B4-BE49-F238E27FC236}">
                <a16:creationId xmlns:a16="http://schemas.microsoft.com/office/drawing/2014/main" id="{A9EB2C99-BA6F-FD41-8BE6-49AEBDED34A9}"/>
              </a:ext>
            </a:extLst>
          </p:cNvPr>
          <p:cNvCxnSpPr>
            <a:cxnSpLocks/>
          </p:cNvCxnSpPr>
          <p:nvPr/>
        </p:nvCxnSpPr>
        <p:spPr>
          <a:xfrm>
            <a:off x="4625975" y="5385846"/>
            <a:ext cx="245308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>
            <a:extLst>
              <a:ext uri="{FF2B5EF4-FFF2-40B4-BE49-F238E27FC236}">
                <a16:creationId xmlns:a16="http://schemas.microsoft.com/office/drawing/2014/main" id="{C17C470D-6CF6-7742-9D75-8FB6A8DD4127}"/>
              </a:ext>
            </a:extLst>
          </p:cNvPr>
          <p:cNvCxnSpPr>
            <a:cxnSpLocks/>
          </p:cNvCxnSpPr>
          <p:nvPr/>
        </p:nvCxnSpPr>
        <p:spPr>
          <a:xfrm>
            <a:off x="462915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>
            <a:extLst>
              <a:ext uri="{FF2B5EF4-FFF2-40B4-BE49-F238E27FC236}">
                <a16:creationId xmlns:a16="http://schemas.microsoft.com/office/drawing/2014/main" id="{B2A41CAD-B426-B54F-898D-C404672B8269}"/>
              </a:ext>
            </a:extLst>
          </p:cNvPr>
          <p:cNvCxnSpPr>
            <a:cxnSpLocks/>
          </p:cNvCxnSpPr>
          <p:nvPr/>
        </p:nvCxnSpPr>
        <p:spPr>
          <a:xfrm>
            <a:off x="4873625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>
            <a:extLst>
              <a:ext uri="{FF2B5EF4-FFF2-40B4-BE49-F238E27FC236}">
                <a16:creationId xmlns:a16="http://schemas.microsoft.com/office/drawing/2014/main" id="{E29AECE7-7EBF-1146-9783-1514DEF52D44}"/>
              </a:ext>
            </a:extLst>
          </p:cNvPr>
          <p:cNvCxnSpPr>
            <a:cxnSpLocks/>
          </p:cNvCxnSpPr>
          <p:nvPr/>
        </p:nvCxnSpPr>
        <p:spPr>
          <a:xfrm>
            <a:off x="511810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>
            <a:extLst>
              <a:ext uri="{FF2B5EF4-FFF2-40B4-BE49-F238E27FC236}">
                <a16:creationId xmlns:a16="http://schemas.microsoft.com/office/drawing/2014/main" id="{1F932CF8-1DA0-3A4F-8851-834B2523D49A}"/>
              </a:ext>
            </a:extLst>
          </p:cNvPr>
          <p:cNvCxnSpPr>
            <a:cxnSpLocks/>
          </p:cNvCxnSpPr>
          <p:nvPr/>
        </p:nvCxnSpPr>
        <p:spPr>
          <a:xfrm>
            <a:off x="535305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>
            <a:extLst>
              <a:ext uri="{FF2B5EF4-FFF2-40B4-BE49-F238E27FC236}">
                <a16:creationId xmlns:a16="http://schemas.microsoft.com/office/drawing/2014/main" id="{8EA80DBC-3099-6B49-8399-C2B17B1C2C5E}"/>
              </a:ext>
            </a:extLst>
          </p:cNvPr>
          <p:cNvCxnSpPr>
            <a:cxnSpLocks/>
          </p:cNvCxnSpPr>
          <p:nvPr/>
        </p:nvCxnSpPr>
        <p:spPr>
          <a:xfrm>
            <a:off x="5597525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>
            <a:extLst>
              <a:ext uri="{FF2B5EF4-FFF2-40B4-BE49-F238E27FC236}">
                <a16:creationId xmlns:a16="http://schemas.microsoft.com/office/drawing/2014/main" id="{34A390D4-1E22-C745-AD18-E822FAC6F031}"/>
              </a:ext>
            </a:extLst>
          </p:cNvPr>
          <p:cNvCxnSpPr>
            <a:cxnSpLocks/>
          </p:cNvCxnSpPr>
          <p:nvPr/>
        </p:nvCxnSpPr>
        <p:spPr>
          <a:xfrm>
            <a:off x="584200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>
            <a:extLst>
              <a:ext uri="{FF2B5EF4-FFF2-40B4-BE49-F238E27FC236}">
                <a16:creationId xmlns:a16="http://schemas.microsoft.com/office/drawing/2014/main" id="{EC43F30E-8CE4-B649-B6AE-7D422A9311D8}"/>
              </a:ext>
            </a:extLst>
          </p:cNvPr>
          <p:cNvCxnSpPr>
            <a:cxnSpLocks/>
          </p:cNvCxnSpPr>
          <p:nvPr/>
        </p:nvCxnSpPr>
        <p:spPr>
          <a:xfrm>
            <a:off x="6086475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>
            <a:extLst>
              <a:ext uri="{FF2B5EF4-FFF2-40B4-BE49-F238E27FC236}">
                <a16:creationId xmlns:a16="http://schemas.microsoft.com/office/drawing/2014/main" id="{01BE9D9C-3AE5-8E44-8CB5-306F2A111E57}"/>
              </a:ext>
            </a:extLst>
          </p:cNvPr>
          <p:cNvCxnSpPr>
            <a:cxnSpLocks/>
          </p:cNvCxnSpPr>
          <p:nvPr/>
        </p:nvCxnSpPr>
        <p:spPr>
          <a:xfrm>
            <a:off x="6327775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>
            <a:extLst>
              <a:ext uri="{FF2B5EF4-FFF2-40B4-BE49-F238E27FC236}">
                <a16:creationId xmlns:a16="http://schemas.microsoft.com/office/drawing/2014/main" id="{CD0D94E9-4860-8145-9E58-128F45535F1C}"/>
              </a:ext>
            </a:extLst>
          </p:cNvPr>
          <p:cNvCxnSpPr>
            <a:cxnSpLocks/>
          </p:cNvCxnSpPr>
          <p:nvPr/>
        </p:nvCxnSpPr>
        <p:spPr>
          <a:xfrm>
            <a:off x="657225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>
            <a:extLst>
              <a:ext uri="{FF2B5EF4-FFF2-40B4-BE49-F238E27FC236}">
                <a16:creationId xmlns:a16="http://schemas.microsoft.com/office/drawing/2014/main" id="{7F2F959F-54D7-5A44-A088-854F5016AC48}"/>
              </a:ext>
            </a:extLst>
          </p:cNvPr>
          <p:cNvCxnSpPr>
            <a:cxnSpLocks/>
          </p:cNvCxnSpPr>
          <p:nvPr/>
        </p:nvCxnSpPr>
        <p:spPr>
          <a:xfrm>
            <a:off x="681990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>
            <a:extLst>
              <a:ext uri="{FF2B5EF4-FFF2-40B4-BE49-F238E27FC236}">
                <a16:creationId xmlns:a16="http://schemas.microsoft.com/office/drawing/2014/main" id="{13B79CCC-4266-E546-B177-20E18FAF44D4}"/>
              </a:ext>
            </a:extLst>
          </p:cNvPr>
          <p:cNvCxnSpPr>
            <a:cxnSpLocks/>
          </p:cNvCxnSpPr>
          <p:nvPr/>
        </p:nvCxnSpPr>
        <p:spPr>
          <a:xfrm>
            <a:off x="7067550" y="5382412"/>
            <a:ext cx="0" cy="52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>
            <a:extLst>
              <a:ext uri="{FF2B5EF4-FFF2-40B4-BE49-F238E27FC236}">
                <a16:creationId xmlns:a16="http://schemas.microsoft.com/office/drawing/2014/main" id="{EC5A08DB-68D8-4E44-A405-9AF4965C33DC}"/>
              </a:ext>
            </a:extLst>
          </p:cNvPr>
          <p:cNvSpPr txBox="1"/>
          <p:nvPr/>
        </p:nvSpPr>
        <p:spPr>
          <a:xfrm>
            <a:off x="4518063" y="5400270"/>
            <a:ext cx="221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0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3CD7F0AB-42D5-EA44-9B3C-BDD1A370A54B}"/>
              </a:ext>
            </a:extLst>
          </p:cNvPr>
          <p:cNvSpPr txBox="1"/>
          <p:nvPr/>
        </p:nvSpPr>
        <p:spPr>
          <a:xfrm>
            <a:off x="4763723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10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C8B0757B-789F-5441-9CCE-D26F532E4ADB}"/>
              </a:ext>
            </a:extLst>
          </p:cNvPr>
          <p:cNvSpPr txBox="1"/>
          <p:nvPr/>
        </p:nvSpPr>
        <p:spPr>
          <a:xfrm>
            <a:off x="5009383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20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F342221-8C77-0248-B3FE-27AE5D8D938F}"/>
              </a:ext>
            </a:extLst>
          </p:cNvPr>
          <p:cNvSpPr txBox="1"/>
          <p:nvPr/>
        </p:nvSpPr>
        <p:spPr>
          <a:xfrm>
            <a:off x="5255042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30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75D02753-5297-1443-9E84-D20550EDB569}"/>
              </a:ext>
            </a:extLst>
          </p:cNvPr>
          <p:cNvSpPr txBox="1"/>
          <p:nvPr/>
        </p:nvSpPr>
        <p:spPr>
          <a:xfrm>
            <a:off x="5491604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40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608F9BD3-A803-0D4D-A926-CA86F4DEF566}"/>
              </a:ext>
            </a:extLst>
          </p:cNvPr>
          <p:cNvSpPr txBox="1"/>
          <p:nvPr/>
        </p:nvSpPr>
        <p:spPr>
          <a:xfrm>
            <a:off x="5737264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50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611B213A-7F58-794F-90BD-E2AD1B58AC37}"/>
              </a:ext>
            </a:extLst>
          </p:cNvPr>
          <p:cNvSpPr txBox="1"/>
          <p:nvPr/>
        </p:nvSpPr>
        <p:spPr>
          <a:xfrm>
            <a:off x="5987473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60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84C26CF1-D61A-6D46-AC93-F59AF10A00BD}"/>
              </a:ext>
            </a:extLst>
          </p:cNvPr>
          <p:cNvSpPr txBox="1"/>
          <p:nvPr/>
        </p:nvSpPr>
        <p:spPr>
          <a:xfrm>
            <a:off x="6224034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70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E38593F4-9F06-2A42-9EF7-A27A96F9BB8F}"/>
              </a:ext>
            </a:extLst>
          </p:cNvPr>
          <p:cNvSpPr txBox="1"/>
          <p:nvPr/>
        </p:nvSpPr>
        <p:spPr>
          <a:xfrm>
            <a:off x="6474243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80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10BFE701-063C-504B-9AEB-BC61B08D7810}"/>
              </a:ext>
            </a:extLst>
          </p:cNvPr>
          <p:cNvSpPr txBox="1"/>
          <p:nvPr/>
        </p:nvSpPr>
        <p:spPr>
          <a:xfrm>
            <a:off x="6715353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90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32CE6D05-345B-D944-A359-2AF61E69A59A}"/>
              </a:ext>
            </a:extLst>
          </p:cNvPr>
          <p:cNvSpPr txBox="1"/>
          <p:nvPr/>
        </p:nvSpPr>
        <p:spPr>
          <a:xfrm>
            <a:off x="6951914" y="5400270"/>
            <a:ext cx="2213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3498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0"/>
            <a:ext cx="5543549" cy="2852737"/>
          </a:xfrm>
        </p:spPr>
        <p:txBody>
          <a:bodyPr/>
          <a:lstStyle/>
          <a:p>
            <a:r>
              <a:rPr lang="en-US"/>
              <a:t>CheckMate 649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3071056"/>
            <a:ext cx="5543549" cy="1500187"/>
          </a:xfrm>
        </p:spPr>
        <p:txBody>
          <a:bodyPr/>
          <a:lstStyle/>
          <a:p>
            <a:r>
              <a:rPr lang="en-US"/>
              <a:t>PD-1i plus chemotherapy vs chemotherapy in gastric cancer/gastroesophageal junction cancer/esophageal adenocarcinoma: Nivolumab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29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duration of response and progression-free survival in PSOC patients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8126B-0E7A-4B1F-A13D-0F8137427E06}"/>
              </a:ext>
            </a:extLst>
          </p:cNvPr>
          <p:cNvSpPr txBox="1"/>
          <p:nvPr/>
        </p:nvSpPr>
        <p:spPr>
          <a:xfrm>
            <a:off x="407988" y="2113025"/>
            <a:ext cx="4694627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Median duration of response was 14.5 months (95% CI, 11.1-NE)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9E5AFE-8820-452D-994D-520767B4DFB9}"/>
              </a:ext>
            </a:extLst>
          </p:cNvPr>
          <p:cNvSpPr txBox="1"/>
          <p:nvPr/>
        </p:nvSpPr>
        <p:spPr>
          <a:xfrm>
            <a:off x="418620" y="1569209"/>
            <a:ext cx="11580339" cy="3416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</a:pPr>
            <a:r>
              <a:rPr lang="en-US" b="1" spc="-10"/>
              <a:t>Duration of response and progression free survival in PSOC patients by IRC assessment per RECIST v1.1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76209A-D86C-4FD1-9D2A-DB117F018952}"/>
              </a:ext>
            </a:extLst>
          </p:cNvPr>
          <p:cNvSpPr txBox="1"/>
          <p:nvPr/>
        </p:nvSpPr>
        <p:spPr>
          <a:xfrm>
            <a:off x="6240463" y="2112770"/>
            <a:ext cx="7641430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Median progression-free survival was 15.2 months </a:t>
            </a:r>
          </a:p>
          <a:p>
            <a:pPr>
              <a:buClr>
                <a:schemeClr val="bg2"/>
              </a:buClr>
            </a:pPr>
            <a:r>
              <a:rPr lang="en-US" sz="1600"/>
              <a:t>     (95% CI, 10.35-NE)</a:t>
            </a: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2688DA12-AC91-403C-9CAA-CDAD401C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IRC: Independent review </a:t>
            </a:r>
            <a:r>
              <a:rPr lang="de-DE" err="1"/>
              <a:t>committee</a:t>
            </a:r>
            <a:r>
              <a:rPr lang="de-DE"/>
              <a:t>. RECIST: Response </a:t>
            </a:r>
            <a:r>
              <a:rPr lang="de-DE" err="1"/>
              <a:t>evaluation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tumors</a:t>
            </a:r>
            <a:r>
              <a:rPr lang="de-DE"/>
              <a:t>. CI: Confidence </a:t>
            </a:r>
            <a:r>
              <a:rPr lang="de-DE" err="1"/>
              <a:t>interval</a:t>
            </a:r>
            <a:r>
              <a:rPr lang="de-DE"/>
              <a:t>. PSOC: Platinum-sensitive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NE: not </a:t>
            </a:r>
            <a:r>
              <a:rPr lang="de-DE" err="1"/>
              <a:t>evaluable</a:t>
            </a:r>
            <a:r>
              <a:rPr lang="de-DE"/>
              <a:t>. </a:t>
            </a:r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  <a:endParaRPr lang="de-DE">
              <a:cs typeface="Arial"/>
            </a:endParaRPr>
          </a:p>
        </p:txBody>
      </p: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C14EB8A-755D-1C4B-AF56-08C38AABD065}"/>
              </a:ext>
            </a:extLst>
          </p:cNvPr>
          <p:cNvGrpSpPr/>
          <p:nvPr/>
        </p:nvGrpSpPr>
        <p:grpSpPr>
          <a:xfrm>
            <a:off x="347576" y="2774860"/>
            <a:ext cx="5785562" cy="2820703"/>
            <a:chOff x="134243" y="2774860"/>
            <a:chExt cx="5785562" cy="2820703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56769765-6306-8F4C-B388-FDA8FF40D7E3}"/>
                </a:ext>
              </a:extLst>
            </p:cNvPr>
            <p:cNvCxnSpPr>
              <a:cxnSpLocks/>
            </p:cNvCxnSpPr>
            <p:nvPr/>
          </p:nvCxnSpPr>
          <p:spPr>
            <a:xfrm>
              <a:off x="899410" y="3131288"/>
              <a:ext cx="0" cy="207334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DB486A82-3575-3B49-98FF-C100FE56E0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94" y="5140842"/>
              <a:ext cx="50160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80AABE4-20B0-824B-9AC1-CFB57A9B4651}"/>
                </a:ext>
              </a:extLst>
            </p:cNvPr>
            <p:cNvGrpSpPr/>
            <p:nvPr/>
          </p:nvGrpSpPr>
          <p:grpSpPr>
            <a:xfrm>
              <a:off x="827494" y="3131288"/>
              <a:ext cx="71916" cy="1504507"/>
              <a:chOff x="827494" y="3131288"/>
              <a:chExt cx="235762" cy="1504507"/>
            </a:xfrm>
          </p:grpSpPr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EEB3DCD1-9D7B-1341-A3ED-FEF4A80E08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7494" y="3131288"/>
                <a:ext cx="235762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73C55670-9740-F74E-8D25-5ED0B2C9EC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7494" y="3636334"/>
                <a:ext cx="235762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B6185012-70CA-784E-AD80-6F814E5EF9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7494" y="4130748"/>
                <a:ext cx="235762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C1519F02-4F5C-E943-B1C5-2EE11C735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7494" y="4635795"/>
                <a:ext cx="235762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53135194-F46B-4745-8D97-D8C9BE34389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11917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E4DFB91F-4A83-D544-93CD-4B62E81D68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56465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EFABC995-C6F5-0849-B13C-C2B6B82D892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01014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E60C48AB-D751-9A44-83A6-D5F55EC74AF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50879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4A17B55-4E1F-8C4E-B8A6-299BD5D0BE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01045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BC3C51D8-8D9F-BE4B-B88C-C04B87A2454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46898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DB11FAB2-10AC-BA4E-AEC1-1B98637CB19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01377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>
              <a:extLst>
                <a:ext uri="{FF2B5EF4-FFF2-40B4-BE49-F238E27FC236}">
                  <a16:creationId xmlns:a16="http://schemas.microsoft.com/office/drawing/2014/main" id="{E6EEBABC-0CB7-B145-B7E2-759AB246A7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47230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E936F163-B913-B547-BE18-E5E45708708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97396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1FFC7C52-117F-2643-83FC-37749FCBD6F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347563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CF660F9D-11F6-DC43-9453-BF1275C0167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593416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A42CC66B-71CA-FD43-B949-4F15A7EE856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34955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2D51B1B6-1B39-0548-90B2-877C219B0A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80808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247D1846-D3AB-644E-8913-35D7E2EFA58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39600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AA404E03-4ECB-0C47-8394-C653F55A957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581139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E6DB2F04-ED94-AF48-AB4A-B64774CD15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26992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>
              <a:extLst>
                <a:ext uri="{FF2B5EF4-FFF2-40B4-BE49-F238E27FC236}">
                  <a16:creationId xmlns:a16="http://schemas.microsoft.com/office/drawing/2014/main" id="{5905B313-9ECE-F14A-B782-0AA1C928F63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81471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2994F00E-E9AA-234C-8BC3-BF3A437017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27324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89A791B9-F9C7-BA47-94F0-6C95006317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68863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>
              <a:extLst>
                <a:ext uri="{FF2B5EF4-FFF2-40B4-BE49-F238E27FC236}">
                  <a16:creationId xmlns:a16="http://schemas.microsoft.com/office/drawing/2014/main" id="{AA834781-1FE6-BD45-B1A5-83D7FB9322A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14715" y="5173995"/>
              <a:ext cx="719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BB67FD0-DA96-1A46-A79F-46325F11610C}"/>
                </a:ext>
              </a:extLst>
            </p:cNvPr>
            <p:cNvSpPr txBox="1"/>
            <p:nvPr/>
          </p:nvSpPr>
          <p:spPr>
            <a:xfrm>
              <a:off x="500178" y="3008177"/>
              <a:ext cx="303930" cy="24622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r"/>
              <a:r>
                <a:rPr lang="de-DE" sz="1000"/>
                <a:t>100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47ACB816-4206-1D4A-91ED-A536B7E3E33D}"/>
                </a:ext>
              </a:extLst>
            </p:cNvPr>
            <p:cNvSpPr txBox="1"/>
            <p:nvPr/>
          </p:nvSpPr>
          <p:spPr>
            <a:xfrm>
              <a:off x="570711" y="3517136"/>
              <a:ext cx="233397" cy="24622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r"/>
              <a:r>
                <a:rPr lang="de-DE" sz="1000"/>
                <a:t>75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94F5C086-F887-3E44-8E66-DE84FCD64E05}"/>
                </a:ext>
              </a:extLst>
            </p:cNvPr>
            <p:cNvSpPr txBox="1"/>
            <p:nvPr/>
          </p:nvSpPr>
          <p:spPr>
            <a:xfrm>
              <a:off x="570711" y="4008842"/>
              <a:ext cx="233397" cy="24622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r"/>
              <a:r>
                <a:rPr lang="de-DE" sz="1000"/>
                <a:t>50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270B164-C138-AD41-8E22-C2374B020BEB}"/>
                </a:ext>
              </a:extLst>
            </p:cNvPr>
            <p:cNvSpPr txBox="1"/>
            <p:nvPr/>
          </p:nvSpPr>
          <p:spPr>
            <a:xfrm>
              <a:off x="570711" y="4504861"/>
              <a:ext cx="233397" cy="24622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r"/>
              <a:r>
                <a:rPr lang="de-DE" sz="1000"/>
                <a:t>25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DA3FE5AF-D99B-FD43-A6B9-7B75471D1BBA}"/>
                </a:ext>
              </a:extLst>
            </p:cNvPr>
            <p:cNvSpPr txBox="1"/>
            <p:nvPr/>
          </p:nvSpPr>
          <p:spPr>
            <a:xfrm>
              <a:off x="641243" y="5022446"/>
              <a:ext cx="162865" cy="24622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r"/>
              <a:r>
                <a:rPr lang="de-DE" sz="1000"/>
                <a:t>0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E92411E-6988-624F-B84D-191BEFA0F0AC}"/>
                </a:ext>
              </a:extLst>
            </p:cNvPr>
            <p:cNvSpPr txBox="1"/>
            <p:nvPr/>
          </p:nvSpPr>
          <p:spPr>
            <a:xfrm>
              <a:off x="862443" y="5182035"/>
              <a:ext cx="70532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de-DE" sz="1000"/>
                <a:t>0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DEDC87A-75E7-0A48-8A81-5803EBA6339B}"/>
                </a:ext>
              </a:extLst>
            </p:cNvPr>
            <p:cNvSpPr txBox="1"/>
            <p:nvPr/>
          </p:nvSpPr>
          <p:spPr>
            <a:xfrm>
              <a:off x="2096021" y="5182035"/>
              <a:ext cx="70532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de-DE" sz="1000"/>
                <a:t>5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343F98C6-0412-9740-AD8C-77C36A64D7AD}"/>
                </a:ext>
              </a:extLst>
            </p:cNvPr>
            <p:cNvSpPr txBox="1"/>
            <p:nvPr/>
          </p:nvSpPr>
          <p:spPr>
            <a:xfrm>
              <a:off x="3311585" y="5182035"/>
              <a:ext cx="141064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de-DE" sz="1000"/>
                <a:t>10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29D1F8A8-961A-1443-9261-F622573CCF69}"/>
                </a:ext>
              </a:extLst>
            </p:cNvPr>
            <p:cNvSpPr txBox="1"/>
            <p:nvPr/>
          </p:nvSpPr>
          <p:spPr>
            <a:xfrm>
              <a:off x="4545163" y="5182035"/>
              <a:ext cx="141064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de-DE" sz="1000"/>
                <a:t>15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8F6FC10-DE70-2E43-87EE-3D823F6EC8FE}"/>
                </a:ext>
              </a:extLst>
            </p:cNvPr>
            <p:cNvSpPr txBox="1"/>
            <p:nvPr/>
          </p:nvSpPr>
          <p:spPr>
            <a:xfrm>
              <a:off x="5778741" y="5182035"/>
              <a:ext cx="141064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de-DE" sz="1000"/>
                <a:t>20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F28E7B7F-B1EF-9542-A2DA-A7F6F7A33E5C}"/>
                </a:ext>
              </a:extLst>
            </p:cNvPr>
            <p:cNvSpPr txBox="1"/>
            <p:nvPr/>
          </p:nvSpPr>
          <p:spPr>
            <a:xfrm rot="16200000">
              <a:off x="-800949" y="4037150"/>
              <a:ext cx="2147383" cy="276999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de-DE" sz="1200"/>
                <a:t>Progression-Free </a:t>
              </a:r>
              <a:r>
                <a:rPr lang="de-DE" sz="1200" err="1"/>
                <a:t>Survival</a:t>
              </a:r>
              <a:r>
                <a:rPr lang="de-DE" sz="1200"/>
                <a:t> (%)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F0D294F-5C0E-3E49-81FB-BB0FF21EDF75}"/>
                </a:ext>
              </a:extLst>
            </p:cNvPr>
            <p:cNvSpPr txBox="1"/>
            <p:nvPr/>
          </p:nvSpPr>
          <p:spPr>
            <a:xfrm>
              <a:off x="151811" y="2774860"/>
              <a:ext cx="4115870" cy="276999"/>
            </a:xfrm>
            <a:prstGeom prst="rect">
              <a:avLst/>
            </a:prstGeom>
            <a:noFill/>
          </p:spPr>
          <p:txBody>
            <a:bodyPr wrap="none" lIns="91440" tIns="45720" rIns="0" bIns="45720" rtlCol="0" anchor="t">
              <a:spAutoFit/>
            </a:bodyPr>
            <a:lstStyle/>
            <a:p>
              <a:r>
                <a:rPr lang="de-DE" sz="1200" b="1"/>
                <a:t>Duration </a:t>
              </a:r>
              <a:r>
                <a:rPr lang="de-DE" sz="1200" b="1" err="1"/>
                <a:t>of</a:t>
              </a:r>
              <a:r>
                <a:rPr lang="de-DE" sz="1200" b="1"/>
                <a:t> Response in </a:t>
              </a:r>
              <a:r>
                <a:rPr lang="de-DE" sz="1200" b="1" err="1"/>
                <a:t>Efficacy-Evaluable</a:t>
              </a:r>
              <a:r>
                <a:rPr lang="de-DE" sz="1200" b="1"/>
                <a:t> Population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43A4269-1793-384E-9555-667FCAA97A13}"/>
                </a:ext>
              </a:extLst>
            </p:cNvPr>
            <p:cNvSpPr txBox="1"/>
            <p:nvPr/>
          </p:nvSpPr>
          <p:spPr>
            <a:xfrm>
              <a:off x="2308216" y="5318564"/>
              <a:ext cx="2224327" cy="276999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de-DE" sz="1200"/>
                <a:t>Duration </a:t>
              </a:r>
              <a:r>
                <a:rPr lang="de-DE" sz="1200" err="1"/>
                <a:t>of</a:t>
              </a:r>
              <a:r>
                <a:rPr lang="de-DE" sz="1200"/>
                <a:t> Response (</a:t>
              </a:r>
              <a:r>
                <a:rPr lang="de-DE" sz="1200" err="1"/>
                <a:t>months</a:t>
              </a:r>
              <a:r>
                <a:rPr lang="de-DE" sz="1200"/>
                <a:t>)</a:t>
              </a:r>
            </a:p>
          </p:txBody>
        </p:sp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id="{F6AEE706-86BE-EA4B-9A9D-A541A0C73BE2}"/>
                </a:ext>
              </a:extLst>
            </p:cNvPr>
            <p:cNvSpPr/>
            <p:nvPr/>
          </p:nvSpPr>
          <p:spPr>
            <a:xfrm>
              <a:off x="901430" y="3129064"/>
              <a:ext cx="4160196" cy="1235413"/>
            </a:xfrm>
            <a:custGeom>
              <a:avLst/>
              <a:gdLst>
                <a:gd name="connsiteX0" fmla="*/ 0 w 4160196"/>
                <a:gd name="connsiteY0" fmla="*/ 0 h 1235413"/>
                <a:gd name="connsiteX1" fmla="*/ 703634 w 4160196"/>
                <a:gd name="connsiteY1" fmla="*/ 0 h 1235413"/>
                <a:gd name="connsiteX2" fmla="*/ 703634 w 4160196"/>
                <a:gd name="connsiteY2" fmla="*/ 48638 h 1235413"/>
                <a:gd name="connsiteX3" fmla="*/ 875489 w 4160196"/>
                <a:gd name="connsiteY3" fmla="*/ 48638 h 1235413"/>
                <a:gd name="connsiteX4" fmla="*/ 875489 w 4160196"/>
                <a:gd name="connsiteY4" fmla="*/ 90791 h 1235413"/>
                <a:gd name="connsiteX5" fmla="*/ 907915 w 4160196"/>
                <a:gd name="connsiteY5" fmla="*/ 90791 h 1235413"/>
                <a:gd name="connsiteX6" fmla="*/ 907915 w 4160196"/>
                <a:gd name="connsiteY6" fmla="*/ 145915 h 1235413"/>
                <a:gd name="connsiteX7" fmla="*/ 1037617 w 4160196"/>
                <a:gd name="connsiteY7" fmla="*/ 145915 h 1235413"/>
                <a:gd name="connsiteX8" fmla="*/ 1037617 w 4160196"/>
                <a:gd name="connsiteY8" fmla="*/ 188068 h 1235413"/>
                <a:gd name="connsiteX9" fmla="*/ 1173804 w 4160196"/>
                <a:gd name="connsiteY9" fmla="*/ 188068 h 1235413"/>
                <a:gd name="connsiteX10" fmla="*/ 1173804 w 4160196"/>
                <a:gd name="connsiteY10" fmla="*/ 230221 h 1235413"/>
                <a:gd name="connsiteX11" fmla="*/ 1378085 w 4160196"/>
                <a:gd name="connsiteY11" fmla="*/ 230221 h 1235413"/>
                <a:gd name="connsiteX12" fmla="*/ 1378085 w 4160196"/>
                <a:gd name="connsiteY12" fmla="*/ 295072 h 1235413"/>
                <a:gd name="connsiteX13" fmla="*/ 1845013 w 4160196"/>
                <a:gd name="connsiteY13" fmla="*/ 295072 h 1235413"/>
                <a:gd name="connsiteX14" fmla="*/ 1845013 w 4160196"/>
                <a:gd name="connsiteY14" fmla="*/ 340468 h 1235413"/>
                <a:gd name="connsiteX15" fmla="*/ 1880681 w 4160196"/>
                <a:gd name="connsiteY15" fmla="*/ 340468 h 1235413"/>
                <a:gd name="connsiteX16" fmla="*/ 1880681 w 4160196"/>
                <a:gd name="connsiteY16" fmla="*/ 476655 h 1235413"/>
                <a:gd name="connsiteX17" fmla="*/ 2240604 w 4160196"/>
                <a:gd name="connsiteY17" fmla="*/ 476655 h 1235413"/>
                <a:gd name="connsiteX18" fmla="*/ 2240604 w 4160196"/>
                <a:gd name="connsiteY18" fmla="*/ 564204 h 1235413"/>
                <a:gd name="connsiteX19" fmla="*/ 2756170 w 4160196"/>
                <a:gd name="connsiteY19" fmla="*/ 564204 h 1235413"/>
                <a:gd name="connsiteX20" fmla="*/ 2756170 w 4160196"/>
                <a:gd name="connsiteY20" fmla="*/ 680936 h 1235413"/>
                <a:gd name="connsiteX21" fmla="*/ 3109608 w 4160196"/>
                <a:gd name="connsiteY21" fmla="*/ 680936 h 1235413"/>
                <a:gd name="connsiteX22" fmla="*/ 3109608 w 4160196"/>
                <a:gd name="connsiteY22" fmla="*/ 830093 h 1235413"/>
                <a:gd name="connsiteX23" fmla="*/ 3602476 w 4160196"/>
                <a:gd name="connsiteY23" fmla="*/ 830093 h 1235413"/>
                <a:gd name="connsiteX24" fmla="*/ 3602476 w 4160196"/>
                <a:gd name="connsiteY24" fmla="*/ 1235413 h 1235413"/>
                <a:gd name="connsiteX25" fmla="*/ 4160196 w 4160196"/>
                <a:gd name="connsiteY25" fmla="*/ 1235413 h 1235413"/>
                <a:gd name="connsiteX26" fmla="*/ 4153710 w 4160196"/>
                <a:gd name="connsiteY26" fmla="*/ 1232170 h 123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60196" h="1235413">
                  <a:moveTo>
                    <a:pt x="0" y="0"/>
                  </a:moveTo>
                  <a:lnTo>
                    <a:pt x="703634" y="0"/>
                  </a:lnTo>
                  <a:lnTo>
                    <a:pt x="703634" y="48638"/>
                  </a:lnTo>
                  <a:lnTo>
                    <a:pt x="875489" y="48638"/>
                  </a:lnTo>
                  <a:lnTo>
                    <a:pt x="875489" y="90791"/>
                  </a:lnTo>
                  <a:lnTo>
                    <a:pt x="907915" y="90791"/>
                  </a:lnTo>
                  <a:lnTo>
                    <a:pt x="907915" y="145915"/>
                  </a:lnTo>
                  <a:lnTo>
                    <a:pt x="1037617" y="145915"/>
                  </a:lnTo>
                  <a:lnTo>
                    <a:pt x="1037617" y="188068"/>
                  </a:lnTo>
                  <a:lnTo>
                    <a:pt x="1173804" y="188068"/>
                  </a:lnTo>
                  <a:lnTo>
                    <a:pt x="1173804" y="230221"/>
                  </a:lnTo>
                  <a:lnTo>
                    <a:pt x="1378085" y="230221"/>
                  </a:lnTo>
                  <a:lnTo>
                    <a:pt x="1378085" y="295072"/>
                  </a:lnTo>
                  <a:lnTo>
                    <a:pt x="1845013" y="295072"/>
                  </a:lnTo>
                  <a:lnTo>
                    <a:pt x="1845013" y="340468"/>
                  </a:lnTo>
                  <a:lnTo>
                    <a:pt x="1880681" y="340468"/>
                  </a:lnTo>
                  <a:lnTo>
                    <a:pt x="1880681" y="476655"/>
                  </a:lnTo>
                  <a:lnTo>
                    <a:pt x="2240604" y="476655"/>
                  </a:lnTo>
                  <a:lnTo>
                    <a:pt x="2240604" y="564204"/>
                  </a:lnTo>
                  <a:lnTo>
                    <a:pt x="2756170" y="564204"/>
                  </a:lnTo>
                  <a:lnTo>
                    <a:pt x="2756170" y="680936"/>
                  </a:lnTo>
                  <a:lnTo>
                    <a:pt x="3109608" y="680936"/>
                  </a:lnTo>
                  <a:lnTo>
                    <a:pt x="3109608" y="830093"/>
                  </a:lnTo>
                  <a:lnTo>
                    <a:pt x="3602476" y="830093"/>
                  </a:lnTo>
                  <a:lnTo>
                    <a:pt x="3602476" y="1235413"/>
                  </a:lnTo>
                  <a:lnTo>
                    <a:pt x="4160196" y="1235413"/>
                  </a:lnTo>
                  <a:lnTo>
                    <a:pt x="4153710" y="1232170"/>
                  </a:lnTo>
                </a:path>
              </a:pathLst>
            </a:cu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D2991312-BDB1-8B46-A4C2-8E27D6933C61}"/>
                </a:ext>
              </a:extLst>
            </p:cNvPr>
            <p:cNvCxnSpPr/>
            <p:nvPr/>
          </p:nvCxnSpPr>
          <p:spPr>
            <a:xfrm>
              <a:off x="1216298" y="30865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4AA8D6F7-6A31-C14E-BD20-D97EFF302C9A}"/>
                </a:ext>
              </a:extLst>
            </p:cNvPr>
            <p:cNvCxnSpPr/>
            <p:nvPr/>
          </p:nvCxnSpPr>
          <p:spPr>
            <a:xfrm>
              <a:off x="1257573" y="30865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62175326-1E82-E949-A522-208C18E305D7}"/>
                </a:ext>
              </a:extLst>
            </p:cNvPr>
            <p:cNvCxnSpPr/>
            <p:nvPr/>
          </p:nvCxnSpPr>
          <p:spPr>
            <a:xfrm>
              <a:off x="1419498" y="30865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99E75619-4E11-144F-B7D7-F6C07EED151B}"/>
                </a:ext>
              </a:extLst>
            </p:cNvPr>
            <p:cNvCxnSpPr/>
            <p:nvPr/>
          </p:nvCxnSpPr>
          <p:spPr>
            <a:xfrm>
              <a:off x="1400448" y="30865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>
              <a:extLst>
                <a:ext uri="{FF2B5EF4-FFF2-40B4-BE49-F238E27FC236}">
                  <a16:creationId xmlns:a16="http://schemas.microsoft.com/office/drawing/2014/main" id="{BBB18312-6040-E440-A26A-DA28287D9BE9}"/>
                </a:ext>
              </a:extLst>
            </p:cNvPr>
            <p:cNvCxnSpPr/>
            <p:nvPr/>
          </p:nvCxnSpPr>
          <p:spPr>
            <a:xfrm>
              <a:off x="1435373" y="30865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19CE1B6D-7234-334B-8416-26ABDA8AADDA}"/>
                </a:ext>
              </a:extLst>
            </p:cNvPr>
            <p:cNvCxnSpPr/>
            <p:nvPr/>
          </p:nvCxnSpPr>
          <p:spPr>
            <a:xfrm>
              <a:off x="1587773" y="30865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129B056F-7CFA-2648-88CC-57D4741D300E}"/>
                </a:ext>
              </a:extLst>
            </p:cNvPr>
            <p:cNvCxnSpPr>
              <a:cxnSpLocks/>
            </p:cNvCxnSpPr>
            <p:nvPr/>
          </p:nvCxnSpPr>
          <p:spPr>
            <a:xfrm>
              <a:off x="1603648" y="3086516"/>
              <a:ext cx="0" cy="136109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C13340B7-69B8-0749-A34A-75374E3EB995}"/>
                </a:ext>
              </a:extLst>
            </p:cNvPr>
            <p:cNvCxnSpPr>
              <a:cxnSpLocks/>
            </p:cNvCxnSpPr>
            <p:nvPr/>
          </p:nvCxnSpPr>
          <p:spPr>
            <a:xfrm>
              <a:off x="1502294" y="3130753"/>
              <a:ext cx="134678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BAB9197F-49DA-264A-86C9-0FCFCEC5C8B5}"/>
                </a:ext>
              </a:extLst>
            </p:cNvPr>
            <p:cNvCxnSpPr>
              <a:cxnSpLocks/>
            </p:cNvCxnSpPr>
            <p:nvPr/>
          </p:nvCxnSpPr>
          <p:spPr>
            <a:xfrm>
              <a:off x="1562619" y="3175203"/>
              <a:ext cx="134678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>
              <a:extLst>
                <a:ext uri="{FF2B5EF4-FFF2-40B4-BE49-F238E27FC236}">
                  <a16:creationId xmlns:a16="http://schemas.microsoft.com/office/drawing/2014/main" id="{C6547218-5142-3B49-B8EF-7EDF29F08A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5219" y="3359353"/>
              <a:ext cx="134678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D2A68162-6C91-5146-8C87-11359E601124}"/>
                </a:ext>
              </a:extLst>
            </p:cNvPr>
            <p:cNvCxnSpPr/>
            <p:nvPr/>
          </p:nvCxnSpPr>
          <p:spPr>
            <a:xfrm>
              <a:off x="2098948" y="3311941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D065D5EE-5416-A143-B20B-432CFEA39047}"/>
                </a:ext>
              </a:extLst>
            </p:cNvPr>
            <p:cNvCxnSpPr/>
            <p:nvPr/>
          </p:nvCxnSpPr>
          <p:spPr>
            <a:xfrm>
              <a:off x="2117998" y="3311941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01C694C4-144F-D741-8E4D-0C6E427C35DE}"/>
                </a:ext>
              </a:extLst>
            </p:cNvPr>
            <p:cNvCxnSpPr/>
            <p:nvPr/>
          </p:nvCxnSpPr>
          <p:spPr>
            <a:xfrm>
              <a:off x="2597423" y="33722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13C611B3-CA11-4045-B0FD-7D52494E70BE}"/>
                </a:ext>
              </a:extLst>
            </p:cNvPr>
            <p:cNvCxnSpPr/>
            <p:nvPr/>
          </p:nvCxnSpPr>
          <p:spPr>
            <a:xfrm>
              <a:off x="2613298" y="33722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0A202E95-6980-964F-98D5-4F2CE65926A1}"/>
                </a:ext>
              </a:extLst>
            </p:cNvPr>
            <p:cNvCxnSpPr/>
            <p:nvPr/>
          </p:nvCxnSpPr>
          <p:spPr>
            <a:xfrm>
              <a:off x="2629173" y="33722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218F3447-4BD5-7040-872A-63AEE842B651}"/>
                </a:ext>
              </a:extLst>
            </p:cNvPr>
            <p:cNvCxnSpPr/>
            <p:nvPr/>
          </p:nvCxnSpPr>
          <p:spPr>
            <a:xfrm>
              <a:off x="2791098" y="3550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DA20ECE4-A33F-1A45-8777-AD087A54C381}"/>
                </a:ext>
              </a:extLst>
            </p:cNvPr>
            <p:cNvCxnSpPr>
              <a:cxnSpLocks/>
            </p:cNvCxnSpPr>
            <p:nvPr/>
          </p:nvCxnSpPr>
          <p:spPr>
            <a:xfrm>
              <a:off x="2238894" y="3422853"/>
              <a:ext cx="134678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D9EA2ED-CCB0-A24C-A3F5-02204FFB5072}"/>
                </a:ext>
              </a:extLst>
            </p:cNvPr>
            <p:cNvCxnSpPr>
              <a:cxnSpLocks/>
            </p:cNvCxnSpPr>
            <p:nvPr/>
          </p:nvCxnSpPr>
          <p:spPr>
            <a:xfrm>
              <a:off x="2746894" y="3530803"/>
              <a:ext cx="82031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6BF370E4-C839-8641-9328-306D82C3DF3C}"/>
                </a:ext>
              </a:extLst>
            </p:cNvPr>
            <p:cNvCxnSpPr>
              <a:cxnSpLocks/>
            </p:cNvCxnSpPr>
            <p:nvPr/>
          </p:nvCxnSpPr>
          <p:spPr>
            <a:xfrm>
              <a:off x="2753244" y="3600653"/>
              <a:ext cx="82031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BDDD8D47-B770-7E4E-912C-8946A6CEE852}"/>
                </a:ext>
              </a:extLst>
            </p:cNvPr>
            <p:cNvCxnSpPr>
              <a:cxnSpLocks/>
            </p:cNvCxnSpPr>
            <p:nvPr/>
          </p:nvCxnSpPr>
          <p:spPr>
            <a:xfrm>
              <a:off x="3096144" y="3600653"/>
              <a:ext cx="82031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F7C85166-780B-5F41-BA30-F6F722BA3570}"/>
                </a:ext>
              </a:extLst>
            </p:cNvPr>
            <p:cNvCxnSpPr/>
            <p:nvPr/>
          </p:nvCxnSpPr>
          <p:spPr>
            <a:xfrm>
              <a:off x="2895873" y="3550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9276DAE7-FA06-194C-B27A-F45F6EE38BE8}"/>
                </a:ext>
              </a:extLst>
            </p:cNvPr>
            <p:cNvCxnSpPr/>
            <p:nvPr/>
          </p:nvCxnSpPr>
          <p:spPr>
            <a:xfrm>
              <a:off x="2930798" y="3550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5ADEBB27-E2F7-5E45-9728-7C7D5E056876}"/>
                </a:ext>
              </a:extLst>
            </p:cNvPr>
            <p:cNvCxnSpPr/>
            <p:nvPr/>
          </p:nvCxnSpPr>
          <p:spPr>
            <a:xfrm>
              <a:off x="2975248" y="3550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F6CB2C44-223E-AB48-838F-6652C5D5674E}"/>
                </a:ext>
              </a:extLst>
            </p:cNvPr>
            <p:cNvCxnSpPr/>
            <p:nvPr/>
          </p:nvCxnSpPr>
          <p:spPr>
            <a:xfrm>
              <a:off x="3130823" y="3550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>
              <a:extLst>
                <a:ext uri="{FF2B5EF4-FFF2-40B4-BE49-F238E27FC236}">
                  <a16:creationId xmlns:a16="http://schemas.microsoft.com/office/drawing/2014/main" id="{9D6270CA-44D5-BF4E-A9E7-A96305C23EDB}"/>
                </a:ext>
              </a:extLst>
            </p:cNvPr>
            <p:cNvCxnSpPr/>
            <p:nvPr/>
          </p:nvCxnSpPr>
          <p:spPr>
            <a:xfrm>
              <a:off x="3241948" y="36453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E859B17F-0EA5-814F-A3CF-EEC42646FB4E}"/>
                </a:ext>
              </a:extLst>
            </p:cNvPr>
            <p:cNvCxnSpPr/>
            <p:nvPr/>
          </p:nvCxnSpPr>
          <p:spPr>
            <a:xfrm>
              <a:off x="3264173" y="36453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30CD2EF4-0004-CE47-BFC0-A4ADDA605FE6}"/>
                </a:ext>
              </a:extLst>
            </p:cNvPr>
            <p:cNvCxnSpPr/>
            <p:nvPr/>
          </p:nvCxnSpPr>
          <p:spPr>
            <a:xfrm>
              <a:off x="3276873" y="36453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EE4F8E88-CD03-A34A-A91F-250BCE343D56}"/>
                </a:ext>
              </a:extLst>
            </p:cNvPr>
            <p:cNvCxnSpPr/>
            <p:nvPr/>
          </p:nvCxnSpPr>
          <p:spPr>
            <a:xfrm>
              <a:off x="3305448" y="36453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4E18B73A-80C3-B94D-976F-F17A073BF783}"/>
                </a:ext>
              </a:extLst>
            </p:cNvPr>
            <p:cNvCxnSpPr/>
            <p:nvPr/>
          </p:nvCxnSpPr>
          <p:spPr>
            <a:xfrm>
              <a:off x="3664223" y="3762791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8B965501-8A2F-EA4A-905B-CF0ABD36AB4A}"/>
                </a:ext>
              </a:extLst>
            </p:cNvPr>
            <p:cNvCxnSpPr>
              <a:cxnSpLocks/>
            </p:cNvCxnSpPr>
            <p:nvPr/>
          </p:nvCxnSpPr>
          <p:spPr>
            <a:xfrm>
              <a:off x="3620019" y="3810203"/>
              <a:ext cx="82031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>
              <a:extLst>
                <a:ext uri="{FF2B5EF4-FFF2-40B4-BE49-F238E27FC236}">
                  <a16:creationId xmlns:a16="http://schemas.microsoft.com/office/drawing/2014/main" id="{1A9EF38F-A63D-CC4F-B37C-CDDE78EF4867}"/>
                </a:ext>
              </a:extLst>
            </p:cNvPr>
            <p:cNvCxnSpPr/>
            <p:nvPr/>
          </p:nvCxnSpPr>
          <p:spPr>
            <a:xfrm>
              <a:off x="3965848" y="3762791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>
              <a:extLst>
                <a:ext uri="{FF2B5EF4-FFF2-40B4-BE49-F238E27FC236}">
                  <a16:creationId xmlns:a16="http://schemas.microsoft.com/office/drawing/2014/main" id="{A469492F-1CA6-9F4F-9144-D738CCFCC181}"/>
                </a:ext>
              </a:extLst>
            </p:cNvPr>
            <p:cNvCxnSpPr/>
            <p:nvPr/>
          </p:nvCxnSpPr>
          <p:spPr>
            <a:xfrm>
              <a:off x="4315098" y="39120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>
              <a:extLst>
                <a:ext uri="{FF2B5EF4-FFF2-40B4-BE49-F238E27FC236}">
                  <a16:creationId xmlns:a16="http://schemas.microsoft.com/office/drawing/2014/main" id="{69B6CE53-5B45-D241-A0BE-D423E0A7B7B7}"/>
                </a:ext>
              </a:extLst>
            </p:cNvPr>
            <p:cNvCxnSpPr/>
            <p:nvPr/>
          </p:nvCxnSpPr>
          <p:spPr>
            <a:xfrm>
              <a:off x="4327798" y="39120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>
              <a:extLst>
                <a:ext uri="{FF2B5EF4-FFF2-40B4-BE49-F238E27FC236}">
                  <a16:creationId xmlns:a16="http://schemas.microsoft.com/office/drawing/2014/main" id="{347ABF9B-FE78-2144-ACBD-42B86D8C3DB1}"/>
                </a:ext>
              </a:extLst>
            </p:cNvPr>
            <p:cNvCxnSpPr/>
            <p:nvPr/>
          </p:nvCxnSpPr>
          <p:spPr>
            <a:xfrm>
              <a:off x="4343673" y="391201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>
              <a:extLst>
                <a:ext uri="{FF2B5EF4-FFF2-40B4-BE49-F238E27FC236}">
                  <a16:creationId xmlns:a16="http://schemas.microsoft.com/office/drawing/2014/main" id="{7EA3CA46-47D2-1246-9AF4-2B671889BFF2}"/>
                </a:ext>
              </a:extLst>
            </p:cNvPr>
            <p:cNvCxnSpPr/>
            <p:nvPr/>
          </p:nvCxnSpPr>
          <p:spPr>
            <a:xfrm>
              <a:off x="4651648" y="4312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>
              <a:extLst>
                <a:ext uri="{FF2B5EF4-FFF2-40B4-BE49-F238E27FC236}">
                  <a16:creationId xmlns:a16="http://schemas.microsoft.com/office/drawing/2014/main" id="{56206A4A-4CD7-4B4D-B924-024CBF8E2371}"/>
                </a:ext>
              </a:extLst>
            </p:cNvPr>
            <p:cNvCxnSpPr/>
            <p:nvPr/>
          </p:nvCxnSpPr>
          <p:spPr>
            <a:xfrm>
              <a:off x="5026298" y="4312066"/>
              <a:ext cx="0" cy="91446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Gerade Verbindung 104">
            <a:extLst>
              <a:ext uri="{FF2B5EF4-FFF2-40B4-BE49-F238E27FC236}">
                <a16:creationId xmlns:a16="http://schemas.microsoft.com/office/drawing/2014/main" id="{D207C6A9-2840-704A-9600-F09C80D52D86}"/>
              </a:ext>
            </a:extLst>
          </p:cNvPr>
          <p:cNvCxnSpPr>
            <a:cxnSpLocks/>
          </p:cNvCxnSpPr>
          <p:nvPr/>
        </p:nvCxnSpPr>
        <p:spPr>
          <a:xfrm>
            <a:off x="6731799" y="3131288"/>
            <a:ext cx="0" cy="207334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>
            <a:extLst>
              <a:ext uri="{FF2B5EF4-FFF2-40B4-BE49-F238E27FC236}">
                <a16:creationId xmlns:a16="http://schemas.microsoft.com/office/drawing/2014/main" id="{BF5BC3E6-3E4E-6342-9415-AE33104A35AD}"/>
              </a:ext>
            </a:extLst>
          </p:cNvPr>
          <p:cNvCxnSpPr>
            <a:cxnSpLocks/>
          </p:cNvCxnSpPr>
          <p:nvPr/>
        </p:nvCxnSpPr>
        <p:spPr>
          <a:xfrm flipH="1">
            <a:off x="6659883" y="5140842"/>
            <a:ext cx="501609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4987EF5D-CDA9-3443-B62A-0EB7BC6F62A6}"/>
              </a:ext>
            </a:extLst>
          </p:cNvPr>
          <p:cNvGrpSpPr/>
          <p:nvPr/>
        </p:nvGrpSpPr>
        <p:grpSpPr>
          <a:xfrm>
            <a:off x="6659883" y="3131288"/>
            <a:ext cx="71916" cy="1504507"/>
            <a:chOff x="827494" y="3131288"/>
            <a:chExt cx="235762" cy="1504507"/>
          </a:xfrm>
        </p:grpSpPr>
        <p:cxnSp>
          <p:nvCxnSpPr>
            <p:cNvPr id="108" name="Gerade Verbindung 107">
              <a:extLst>
                <a:ext uri="{FF2B5EF4-FFF2-40B4-BE49-F238E27FC236}">
                  <a16:creationId xmlns:a16="http://schemas.microsoft.com/office/drawing/2014/main" id="{1CB03CFB-6C24-5447-9159-242EE631A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94" y="3131288"/>
              <a:ext cx="23576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>
              <a:extLst>
                <a:ext uri="{FF2B5EF4-FFF2-40B4-BE49-F238E27FC236}">
                  <a16:creationId xmlns:a16="http://schemas.microsoft.com/office/drawing/2014/main" id="{BE6FC5CA-3526-0B45-84B7-DCE7D41A6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94" y="3636334"/>
              <a:ext cx="23576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>
              <a:extLst>
                <a:ext uri="{FF2B5EF4-FFF2-40B4-BE49-F238E27FC236}">
                  <a16:creationId xmlns:a16="http://schemas.microsoft.com/office/drawing/2014/main" id="{7503A140-6ABE-5E41-88E4-68B833DC94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94" y="4130748"/>
              <a:ext cx="23576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>
              <a:extLst>
                <a:ext uri="{FF2B5EF4-FFF2-40B4-BE49-F238E27FC236}">
                  <a16:creationId xmlns:a16="http://schemas.microsoft.com/office/drawing/2014/main" id="{4609EB3A-3689-E74C-AAA1-A9B32913B4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94" y="4635795"/>
              <a:ext cx="23576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Gerade Verbindung 111">
            <a:extLst>
              <a:ext uri="{FF2B5EF4-FFF2-40B4-BE49-F238E27FC236}">
                <a16:creationId xmlns:a16="http://schemas.microsoft.com/office/drawing/2014/main" id="{9218FCA1-8807-DB42-8B12-E8D7C20887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44306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>
            <a:extLst>
              <a:ext uri="{FF2B5EF4-FFF2-40B4-BE49-F238E27FC236}">
                <a16:creationId xmlns:a16="http://schemas.microsoft.com/office/drawing/2014/main" id="{C81CCAF2-EA0B-FB4D-B08B-0094FF54CB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88854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>
            <a:extLst>
              <a:ext uri="{FF2B5EF4-FFF2-40B4-BE49-F238E27FC236}">
                <a16:creationId xmlns:a16="http://schemas.microsoft.com/office/drawing/2014/main" id="{21BB464E-7C88-6745-9E71-FEDDD0BE46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33403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>
            <a:extLst>
              <a:ext uri="{FF2B5EF4-FFF2-40B4-BE49-F238E27FC236}">
                <a16:creationId xmlns:a16="http://schemas.microsoft.com/office/drawing/2014/main" id="{FB3D2700-9334-B349-86F8-1B60B850B6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83268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>
            <a:extLst>
              <a:ext uri="{FF2B5EF4-FFF2-40B4-BE49-F238E27FC236}">
                <a16:creationId xmlns:a16="http://schemas.microsoft.com/office/drawing/2014/main" id="{F880B75F-2A89-F14D-AD35-2CD3C66A15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33434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>
            <a:extLst>
              <a:ext uri="{FF2B5EF4-FFF2-40B4-BE49-F238E27FC236}">
                <a16:creationId xmlns:a16="http://schemas.microsoft.com/office/drawing/2014/main" id="{63CE9169-E8FF-784B-A325-E703526E23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79287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>
            <a:extLst>
              <a:ext uri="{FF2B5EF4-FFF2-40B4-BE49-F238E27FC236}">
                <a16:creationId xmlns:a16="http://schemas.microsoft.com/office/drawing/2014/main" id="{CEFD67F5-FBF8-1C47-BE24-9EDC6C47FEC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33766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>
            <a:extLst>
              <a:ext uri="{FF2B5EF4-FFF2-40B4-BE49-F238E27FC236}">
                <a16:creationId xmlns:a16="http://schemas.microsoft.com/office/drawing/2014/main" id="{9CD6517B-1FE3-D64C-9003-04630592BA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79619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>
            <a:extLst>
              <a:ext uri="{FF2B5EF4-FFF2-40B4-BE49-F238E27FC236}">
                <a16:creationId xmlns:a16="http://schemas.microsoft.com/office/drawing/2014/main" id="{B7C930A2-77EB-7640-A754-09C39DD940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29785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>
            <a:extLst>
              <a:ext uri="{FF2B5EF4-FFF2-40B4-BE49-F238E27FC236}">
                <a16:creationId xmlns:a16="http://schemas.microsoft.com/office/drawing/2014/main" id="{A67C22CF-7A2C-934D-A170-F753402352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79952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121">
            <a:extLst>
              <a:ext uri="{FF2B5EF4-FFF2-40B4-BE49-F238E27FC236}">
                <a16:creationId xmlns:a16="http://schemas.microsoft.com/office/drawing/2014/main" id="{21EAEB41-8C94-3C48-B1F0-42F2C845E2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25805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>
            <a:extLst>
              <a:ext uri="{FF2B5EF4-FFF2-40B4-BE49-F238E27FC236}">
                <a16:creationId xmlns:a16="http://schemas.microsoft.com/office/drawing/2014/main" id="{FEBAC7AC-F29B-164B-AB78-9879505D8E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7344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>
            <a:extLst>
              <a:ext uri="{FF2B5EF4-FFF2-40B4-BE49-F238E27FC236}">
                <a16:creationId xmlns:a16="http://schemas.microsoft.com/office/drawing/2014/main" id="{42D84730-7DE6-A546-93CD-3690C594FF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13197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>
            <a:extLst>
              <a:ext uri="{FF2B5EF4-FFF2-40B4-BE49-F238E27FC236}">
                <a16:creationId xmlns:a16="http://schemas.microsoft.com/office/drawing/2014/main" id="{407E7B11-4CC5-1541-B4BE-E25FACF1D6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71989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>
            <a:extLst>
              <a:ext uri="{FF2B5EF4-FFF2-40B4-BE49-F238E27FC236}">
                <a16:creationId xmlns:a16="http://schemas.microsoft.com/office/drawing/2014/main" id="{2849E0F1-0769-4046-9FF1-924AD7A2DB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13528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>
            <a:extLst>
              <a:ext uri="{FF2B5EF4-FFF2-40B4-BE49-F238E27FC236}">
                <a16:creationId xmlns:a16="http://schemas.microsoft.com/office/drawing/2014/main" id="{304F73C8-EF3E-BF45-9DE2-6CC74BF60E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59381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>
            <a:extLst>
              <a:ext uri="{FF2B5EF4-FFF2-40B4-BE49-F238E27FC236}">
                <a16:creationId xmlns:a16="http://schemas.microsoft.com/office/drawing/2014/main" id="{0E0A3997-7988-8547-B4D9-49D7000CF4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13860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>
            <a:extLst>
              <a:ext uri="{FF2B5EF4-FFF2-40B4-BE49-F238E27FC236}">
                <a16:creationId xmlns:a16="http://schemas.microsoft.com/office/drawing/2014/main" id="{8A264590-07FE-774B-AC58-7A0615821C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59713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>
            <a:extLst>
              <a:ext uri="{FF2B5EF4-FFF2-40B4-BE49-F238E27FC236}">
                <a16:creationId xmlns:a16="http://schemas.microsoft.com/office/drawing/2014/main" id="{50E35E33-9FED-F146-A99D-19CDAE1BC6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01252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>
            <a:extLst>
              <a:ext uri="{FF2B5EF4-FFF2-40B4-BE49-F238E27FC236}">
                <a16:creationId xmlns:a16="http://schemas.microsoft.com/office/drawing/2014/main" id="{0B6C8B50-6334-E544-B524-4C1D5E8DC5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647104" y="5173995"/>
            <a:ext cx="719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feld 131">
            <a:extLst>
              <a:ext uri="{FF2B5EF4-FFF2-40B4-BE49-F238E27FC236}">
                <a16:creationId xmlns:a16="http://schemas.microsoft.com/office/drawing/2014/main" id="{957FC3DA-C824-0042-9248-B3941A743C5E}"/>
              </a:ext>
            </a:extLst>
          </p:cNvPr>
          <p:cNvSpPr txBox="1"/>
          <p:nvPr/>
        </p:nvSpPr>
        <p:spPr>
          <a:xfrm>
            <a:off x="6332567" y="3008177"/>
            <a:ext cx="303930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100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A91BC844-4048-F947-9B60-62C714DF6AE8}"/>
              </a:ext>
            </a:extLst>
          </p:cNvPr>
          <p:cNvSpPr txBox="1"/>
          <p:nvPr/>
        </p:nvSpPr>
        <p:spPr>
          <a:xfrm>
            <a:off x="6403100" y="3517136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75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D21F5E58-8259-B04F-9EBD-B017552DB6B8}"/>
              </a:ext>
            </a:extLst>
          </p:cNvPr>
          <p:cNvSpPr txBox="1"/>
          <p:nvPr/>
        </p:nvSpPr>
        <p:spPr>
          <a:xfrm>
            <a:off x="6403100" y="4008842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50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BB7D24BA-4458-E145-BB20-4E33FD440245}"/>
              </a:ext>
            </a:extLst>
          </p:cNvPr>
          <p:cNvSpPr txBox="1"/>
          <p:nvPr/>
        </p:nvSpPr>
        <p:spPr>
          <a:xfrm>
            <a:off x="6403100" y="4504861"/>
            <a:ext cx="23339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25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063211CF-4DDC-3F45-8B01-AD07206F5AF7}"/>
              </a:ext>
            </a:extLst>
          </p:cNvPr>
          <p:cNvSpPr txBox="1"/>
          <p:nvPr/>
        </p:nvSpPr>
        <p:spPr>
          <a:xfrm>
            <a:off x="6473632" y="5022446"/>
            <a:ext cx="162865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de-DE" sz="1000"/>
              <a:t>0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9A8A765D-B88F-E94F-9422-FDB47F09B88C}"/>
              </a:ext>
            </a:extLst>
          </p:cNvPr>
          <p:cNvSpPr txBox="1"/>
          <p:nvPr/>
        </p:nvSpPr>
        <p:spPr>
          <a:xfrm>
            <a:off x="6694832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0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BA7AA001-7F3E-2D45-AB14-82D276A31B02}"/>
              </a:ext>
            </a:extLst>
          </p:cNvPr>
          <p:cNvSpPr txBox="1"/>
          <p:nvPr/>
        </p:nvSpPr>
        <p:spPr>
          <a:xfrm>
            <a:off x="7928410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5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717FF1DC-73F4-5B44-84FB-CA923BD79CE1}"/>
              </a:ext>
            </a:extLst>
          </p:cNvPr>
          <p:cNvSpPr txBox="1"/>
          <p:nvPr/>
        </p:nvSpPr>
        <p:spPr>
          <a:xfrm>
            <a:off x="9143974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10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32B6021F-CCF8-A642-B6DD-E5C5F8FD6085}"/>
              </a:ext>
            </a:extLst>
          </p:cNvPr>
          <p:cNvSpPr txBox="1"/>
          <p:nvPr/>
        </p:nvSpPr>
        <p:spPr>
          <a:xfrm>
            <a:off x="10377552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15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2E5EBAC7-A33E-AB46-93D3-7709292ACC4E}"/>
              </a:ext>
            </a:extLst>
          </p:cNvPr>
          <p:cNvSpPr txBox="1"/>
          <p:nvPr/>
        </p:nvSpPr>
        <p:spPr>
          <a:xfrm>
            <a:off x="11611130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20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7B205003-C9C5-6B44-B2A8-425A9803340C}"/>
              </a:ext>
            </a:extLst>
          </p:cNvPr>
          <p:cNvSpPr txBox="1"/>
          <p:nvPr/>
        </p:nvSpPr>
        <p:spPr>
          <a:xfrm rot="16200000">
            <a:off x="5236405" y="4037150"/>
            <a:ext cx="2147383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200"/>
              <a:t>Progression-Free </a:t>
            </a:r>
            <a:r>
              <a:rPr lang="de-DE" sz="1200" err="1"/>
              <a:t>Survival</a:t>
            </a:r>
            <a:r>
              <a:rPr lang="de-DE" sz="1200"/>
              <a:t> (%)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80639C10-15A1-AB41-865A-CC171F370702}"/>
              </a:ext>
            </a:extLst>
          </p:cNvPr>
          <p:cNvSpPr txBox="1"/>
          <p:nvPr/>
        </p:nvSpPr>
        <p:spPr>
          <a:xfrm>
            <a:off x="6162723" y="2774860"/>
            <a:ext cx="3532377" cy="276999"/>
          </a:xfrm>
          <a:prstGeom prst="rect">
            <a:avLst/>
          </a:prstGeom>
          <a:noFill/>
        </p:spPr>
        <p:txBody>
          <a:bodyPr wrap="none" lIns="91440" tIns="45720" rIns="0" bIns="45720" rtlCol="0" anchor="t">
            <a:spAutoFit/>
          </a:bodyPr>
          <a:lstStyle/>
          <a:p>
            <a:r>
              <a:rPr lang="de-DE" sz="1200" b="1"/>
              <a:t>Progression-Free Survival in </a:t>
            </a:r>
            <a:r>
              <a:rPr lang="de-DE" sz="1200" b="1" err="1"/>
              <a:t>Safety</a:t>
            </a:r>
            <a:r>
              <a:rPr lang="de-DE" sz="1200" b="1"/>
              <a:t> Population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6BFB7E13-3ED6-FC4C-B7B9-50DD069B8BFF}"/>
              </a:ext>
            </a:extLst>
          </p:cNvPr>
          <p:cNvSpPr txBox="1"/>
          <p:nvPr/>
        </p:nvSpPr>
        <p:spPr>
          <a:xfrm>
            <a:off x="8140605" y="5318564"/>
            <a:ext cx="2224327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de-DE" sz="1200"/>
              <a:t>Duration </a:t>
            </a:r>
            <a:r>
              <a:rPr lang="de-DE" sz="1200" err="1"/>
              <a:t>of</a:t>
            </a:r>
            <a:r>
              <a:rPr lang="de-DE" sz="1200"/>
              <a:t> Response (</a:t>
            </a:r>
            <a:r>
              <a:rPr lang="de-DE" sz="1200" err="1"/>
              <a:t>months</a:t>
            </a:r>
            <a:r>
              <a:rPr lang="de-DE" sz="1200"/>
              <a:t>)</a:t>
            </a:r>
          </a:p>
        </p:txBody>
      </p:sp>
      <p:cxnSp>
        <p:nvCxnSpPr>
          <p:cNvPr id="145" name="Gerade Verbindung 144">
            <a:extLst>
              <a:ext uri="{FF2B5EF4-FFF2-40B4-BE49-F238E27FC236}">
                <a16:creationId xmlns:a16="http://schemas.microsoft.com/office/drawing/2014/main" id="{AE0D14B1-B6F1-C243-A299-C78F6EBBA6C6}"/>
              </a:ext>
            </a:extLst>
          </p:cNvPr>
          <p:cNvCxnSpPr/>
          <p:nvPr/>
        </p:nvCxnSpPr>
        <p:spPr>
          <a:xfrm>
            <a:off x="6749489" y="30833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feld 180">
            <a:extLst>
              <a:ext uri="{FF2B5EF4-FFF2-40B4-BE49-F238E27FC236}">
                <a16:creationId xmlns:a16="http://schemas.microsoft.com/office/drawing/2014/main" id="{55C3B126-FC1E-F945-BC35-62EF4315E2BC}"/>
              </a:ext>
            </a:extLst>
          </p:cNvPr>
          <p:cNvSpPr txBox="1"/>
          <p:nvPr/>
        </p:nvSpPr>
        <p:spPr>
          <a:xfrm>
            <a:off x="6945734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C2CCA1B8-C402-AA4A-8B7D-F0DB5659B138}"/>
              </a:ext>
            </a:extLst>
          </p:cNvPr>
          <p:cNvSpPr txBox="1"/>
          <p:nvPr/>
        </p:nvSpPr>
        <p:spPr>
          <a:xfrm>
            <a:off x="7191061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2</a:t>
            </a:r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76087E5A-E071-344E-B49E-4AAAEBA6CCC9}"/>
              </a:ext>
            </a:extLst>
          </p:cNvPr>
          <p:cNvSpPr txBox="1"/>
          <p:nvPr/>
        </p:nvSpPr>
        <p:spPr>
          <a:xfrm>
            <a:off x="7436387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3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9A49A260-7000-C64D-A042-0C3D047F72E4}"/>
              </a:ext>
            </a:extLst>
          </p:cNvPr>
          <p:cNvSpPr txBox="1"/>
          <p:nvPr/>
        </p:nvSpPr>
        <p:spPr>
          <a:xfrm>
            <a:off x="7681714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4</a:t>
            </a: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C3D662B8-B9D8-DD4C-8AA9-F00E127FB723}"/>
              </a:ext>
            </a:extLst>
          </p:cNvPr>
          <p:cNvSpPr txBox="1"/>
          <p:nvPr/>
        </p:nvSpPr>
        <p:spPr>
          <a:xfrm>
            <a:off x="8173736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6</a:t>
            </a: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19C7F496-C78F-9846-95E8-7D68BCE7B6D3}"/>
              </a:ext>
            </a:extLst>
          </p:cNvPr>
          <p:cNvSpPr txBox="1"/>
          <p:nvPr/>
        </p:nvSpPr>
        <p:spPr>
          <a:xfrm>
            <a:off x="8430214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7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96F9E96C-950A-BE44-B53F-2E6C88C949A1}"/>
              </a:ext>
            </a:extLst>
          </p:cNvPr>
          <p:cNvSpPr txBox="1"/>
          <p:nvPr/>
        </p:nvSpPr>
        <p:spPr>
          <a:xfrm>
            <a:off x="8675541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8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3E4DC571-0081-1B48-8D53-56C58F843731}"/>
              </a:ext>
            </a:extLst>
          </p:cNvPr>
          <p:cNvSpPr txBox="1"/>
          <p:nvPr/>
        </p:nvSpPr>
        <p:spPr>
          <a:xfrm>
            <a:off x="8926444" y="5182035"/>
            <a:ext cx="7053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9</a:t>
            </a: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E5174CC2-2680-7849-87A3-AFD221D9BCBD}"/>
              </a:ext>
            </a:extLst>
          </p:cNvPr>
          <p:cNvSpPr txBox="1"/>
          <p:nvPr/>
        </p:nvSpPr>
        <p:spPr>
          <a:xfrm>
            <a:off x="9383726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11</a:t>
            </a: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id="{90F5AF1D-B921-4C4B-B19B-88931BAD3134}"/>
              </a:ext>
            </a:extLst>
          </p:cNvPr>
          <p:cNvSpPr txBox="1"/>
          <p:nvPr/>
        </p:nvSpPr>
        <p:spPr>
          <a:xfrm>
            <a:off x="9623478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12</a:t>
            </a:r>
          </a:p>
        </p:txBody>
      </p:sp>
      <p:sp>
        <p:nvSpPr>
          <p:cNvPr id="191" name="Textfeld 190">
            <a:extLst>
              <a:ext uri="{FF2B5EF4-FFF2-40B4-BE49-F238E27FC236}">
                <a16:creationId xmlns:a16="http://schemas.microsoft.com/office/drawing/2014/main" id="{6B34AA0C-4288-5846-80CD-E73E9965D6FE}"/>
              </a:ext>
            </a:extLst>
          </p:cNvPr>
          <p:cNvSpPr txBox="1"/>
          <p:nvPr/>
        </p:nvSpPr>
        <p:spPr>
          <a:xfrm>
            <a:off x="9874381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13</a:t>
            </a:r>
          </a:p>
        </p:txBody>
      </p:sp>
      <p:sp>
        <p:nvSpPr>
          <p:cNvPr id="192" name="Textfeld 191">
            <a:extLst>
              <a:ext uri="{FF2B5EF4-FFF2-40B4-BE49-F238E27FC236}">
                <a16:creationId xmlns:a16="http://schemas.microsoft.com/office/drawing/2014/main" id="{0B1EFC94-63EE-C24B-B3E2-0009A7BE88BA}"/>
              </a:ext>
            </a:extLst>
          </p:cNvPr>
          <p:cNvSpPr txBox="1"/>
          <p:nvPr/>
        </p:nvSpPr>
        <p:spPr>
          <a:xfrm>
            <a:off x="10125284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14</a:t>
            </a:r>
          </a:p>
        </p:txBody>
      </p:sp>
      <p:sp>
        <p:nvSpPr>
          <p:cNvPr id="193" name="Textfeld 192">
            <a:extLst>
              <a:ext uri="{FF2B5EF4-FFF2-40B4-BE49-F238E27FC236}">
                <a16:creationId xmlns:a16="http://schemas.microsoft.com/office/drawing/2014/main" id="{DC917607-CCFA-584E-A62B-D9BF85B47F3E}"/>
              </a:ext>
            </a:extLst>
          </p:cNvPr>
          <p:cNvSpPr txBox="1"/>
          <p:nvPr/>
        </p:nvSpPr>
        <p:spPr>
          <a:xfrm>
            <a:off x="10622879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16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D5D5C30B-3542-FD41-83FE-1D6B61D24A48}"/>
              </a:ext>
            </a:extLst>
          </p:cNvPr>
          <p:cNvSpPr txBox="1"/>
          <p:nvPr/>
        </p:nvSpPr>
        <p:spPr>
          <a:xfrm>
            <a:off x="10868206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17</a:t>
            </a:r>
          </a:p>
        </p:txBody>
      </p:sp>
      <p:sp>
        <p:nvSpPr>
          <p:cNvPr id="195" name="Textfeld 194">
            <a:extLst>
              <a:ext uri="{FF2B5EF4-FFF2-40B4-BE49-F238E27FC236}">
                <a16:creationId xmlns:a16="http://schemas.microsoft.com/office/drawing/2014/main" id="{7CE0B647-E36E-5F4C-B1C2-0BFD9C1F84A6}"/>
              </a:ext>
            </a:extLst>
          </p:cNvPr>
          <p:cNvSpPr txBox="1"/>
          <p:nvPr/>
        </p:nvSpPr>
        <p:spPr>
          <a:xfrm>
            <a:off x="11113533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18</a:t>
            </a:r>
          </a:p>
        </p:txBody>
      </p:sp>
      <p:sp>
        <p:nvSpPr>
          <p:cNvPr id="196" name="Textfeld 195">
            <a:extLst>
              <a:ext uri="{FF2B5EF4-FFF2-40B4-BE49-F238E27FC236}">
                <a16:creationId xmlns:a16="http://schemas.microsoft.com/office/drawing/2014/main" id="{F4A6A17D-F94D-2040-AFA4-91E014A1E842}"/>
              </a:ext>
            </a:extLst>
          </p:cNvPr>
          <p:cNvSpPr txBox="1"/>
          <p:nvPr/>
        </p:nvSpPr>
        <p:spPr>
          <a:xfrm>
            <a:off x="11358860" y="5182035"/>
            <a:ext cx="14106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000"/>
              <a:t>19</a:t>
            </a:r>
          </a:p>
        </p:txBody>
      </p:sp>
      <p:sp>
        <p:nvSpPr>
          <p:cNvPr id="198" name="Freihandform 197">
            <a:extLst>
              <a:ext uri="{FF2B5EF4-FFF2-40B4-BE49-F238E27FC236}">
                <a16:creationId xmlns:a16="http://schemas.microsoft.com/office/drawing/2014/main" id="{868341A2-60C1-CC44-9E11-D7480B652AFD}"/>
              </a:ext>
            </a:extLst>
          </p:cNvPr>
          <p:cNvSpPr/>
          <p:nvPr/>
        </p:nvSpPr>
        <p:spPr>
          <a:xfrm>
            <a:off x="6734175" y="3127375"/>
            <a:ext cx="4495800" cy="1374775"/>
          </a:xfrm>
          <a:custGeom>
            <a:avLst/>
            <a:gdLst>
              <a:gd name="connsiteX0" fmla="*/ 0 w 4495800"/>
              <a:gd name="connsiteY0" fmla="*/ 0 h 1374775"/>
              <a:gd name="connsiteX1" fmla="*/ 311150 w 4495800"/>
              <a:gd name="connsiteY1" fmla="*/ 0 h 1374775"/>
              <a:gd name="connsiteX2" fmla="*/ 311150 w 4495800"/>
              <a:gd name="connsiteY2" fmla="*/ 41275 h 1374775"/>
              <a:gd name="connsiteX3" fmla="*/ 349250 w 4495800"/>
              <a:gd name="connsiteY3" fmla="*/ 41275 h 1374775"/>
              <a:gd name="connsiteX4" fmla="*/ 349250 w 4495800"/>
              <a:gd name="connsiteY4" fmla="*/ 41275 h 1374775"/>
              <a:gd name="connsiteX5" fmla="*/ 349250 w 4495800"/>
              <a:gd name="connsiteY5" fmla="*/ 82550 h 1374775"/>
              <a:gd name="connsiteX6" fmla="*/ 463550 w 4495800"/>
              <a:gd name="connsiteY6" fmla="*/ 82550 h 1374775"/>
              <a:gd name="connsiteX7" fmla="*/ 463550 w 4495800"/>
              <a:gd name="connsiteY7" fmla="*/ 123825 h 1374775"/>
              <a:gd name="connsiteX8" fmla="*/ 650875 w 4495800"/>
              <a:gd name="connsiteY8" fmla="*/ 123825 h 1374775"/>
              <a:gd name="connsiteX9" fmla="*/ 650875 w 4495800"/>
              <a:gd name="connsiteY9" fmla="*/ 123825 h 1374775"/>
              <a:gd name="connsiteX10" fmla="*/ 650875 w 4495800"/>
              <a:gd name="connsiteY10" fmla="*/ 123825 h 1374775"/>
              <a:gd name="connsiteX11" fmla="*/ 650875 w 4495800"/>
              <a:gd name="connsiteY11" fmla="*/ 123825 h 1374775"/>
              <a:gd name="connsiteX12" fmla="*/ 650875 w 4495800"/>
              <a:gd name="connsiteY12" fmla="*/ 123825 h 1374775"/>
              <a:gd name="connsiteX13" fmla="*/ 650875 w 4495800"/>
              <a:gd name="connsiteY13" fmla="*/ 123825 h 1374775"/>
              <a:gd name="connsiteX14" fmla="*/ 650875 w 4495800"/>
              <a:gd name="connsiteY14" fmla="*/ 155575 h 1374775"/>
              <a:gd name="connsiteX15" fmla="*/ 701675 w 4495800"/>
              <a:gd name="connsiteY15" fmla="*/ 155575 h 1374775"/>
              <a:gd name="connsiteX16" fmla="*/ 701675 w 4495800"/>
              <a:gd name="connsiteY16" fmla="*/ 196850 h 1374775"/>
              <a:gd name="connsiteX17" fmla="*/ 752475 w 4495800"/>
              <a:gd name="connsiteY17" fmla="*/ 196850 h 1374775"/>
              <a:gd name="connsiteX18" fmla="*/ 752475 w 4495800"/>
              <a:gd name="connsiteY18" fmla="*/ 225425 h 1374775"/>
              <a:gd name="connsiteX19" fmla="*/ 1035050 w 4495800"/>
              <a:gd name="connsiteY19" fmla="*/ 225425 h 1374775"/>
              <a:gd name="connsiteX20" fmla="*/ 1035050 w 4495800"/>
              <a:gd name="connsiteY20" fmla="*/ 295275 h 1374775"/>
              <a:gd name="connsiteX21" fmla="*/ 1035050 w 4495800"/>
              <a:gd name="connsiteY21" fmla="*/ 295275 h 1374775"/>
              <a:gd name="connsiteX22" fmla="*/ 1066800 w 4495800"/>
              <a:gd name="connsiteY22" fmla="*/ 295275 h 1374775"/>
              <a:gd name="connsiteX23" fmla="*/ 1066800 w 4495800"/>
              <a:gd name="connsiteY23" fmla="*/ 333375 h 1374775"/>
              <a:gd name="connsiteX24" fmla="*/ 1104900 w 4495800"/>
              <a:gd name="connsiteY24" fmla="*/ 333375 h 1374775"/>
              <a:gd name="connsiteX25" fmla="*/ 1104900 w 4495800"/>
              <a:gd name="connsiteY25" fmla="*/ 361950 h 1374775"/>
              <a:gd name="connsiteX26" fmla="*/ 1301750 w 4495800"/>
              <a:gd name="connsiteY26" fmla="*/ 361950 h 1374775"/>
              <a:gd name="connsiteX27" fmla="*/ 1301750 w 4495800"/>
              <a:gd name="connsiteY27" fmla="*/ 361950 h 1374775"/>
              <a:gd name="connsiteX28" fmla="*/ 1301750 w 4495800"/>
              <a:gd name="connsiteY28" fmla="*/ 361950 h 1374775"/>
              <a:gd name="connsiteX29" fmla="*/ 1301750 w 4495800"/>
              <a:gd name="connsiteY29" fmla="*/ 390525 h 1374775"/>
              <a:gd name="connsiteX30" fmla="*/ 1301750 w 4495800"/>
              <a:gd name="connsiteY30" fmla="*/ 390525 h 1374775"/>
              <a:gd name="connsiteX31" fmla="*/ 1336675 w 4495800"/>
              <a:gd name="connsiteY31" fmla="*/ 390525 h 1374775"/>
              <a:gd name="connsiteX32" fmla="*/ 1336675 w 4495800"/>
              <a:gd name="connsiteY32" fmla="*/ 390525 h 1374775"/>
              <a:gd name="connsiteX33" fmla="*/ 1336675 w 4495800"/>
              <a:gd name="connsiteY33" fmla="*/ 422275 h 1374775"/>
              <a:gd name="connsiteX34" fmla="*/ 1425575 w 4495800"/>
              <a:gd name="connsiteY34" fmla="*/ 422275 h 1374775"/>
              <a:gd name="connsiteX35" fmla="*/ 1425575 w 4495800"/>
              <a:gd name="connsiteY35" fmla="*/ 422275 h 1374775"/>
              <a:gd name="connsiteX36" fmla="*/ 1425575 w 4495800"/>
              <a:gd name="connsiteY36" fmla="*/ 444500 h 1374775"/>
              <a:gd name="connsiteX37" fmla="*/ 1501775 w 4495800"/>
              <a:gd name="connsiteY37" fmla="*/ 444500 h 1374775"/>
              <a:gd name="connsiteX38" fmla="*/ 1501775 w 4495800"/>
              <a:gd name="connsiteY38" fmla="*/ 444500 h 1374775"/>
              <a:gd name="connsiteX39" fmla="*/ 1501775 w 4495800"/>
              <a:gd name="connsiteY39" fmla="*/ 444500 h 1374775"/>
              <a:gd name="connsiteX40" fmla="*/ 1501775 w 4495800"/>
              <a:gd name="connsiteY40" fmla="*/ 473075 h 1374775"/>
              <a:gd name="connsiteX41" fmla="*/ 1549400 w 4495800"/>
              <a:gd name="connsiteY41" fmla="*/ 473075 h 1374775"/>
              <a:gd name="connsiteX42" fmla="*/ 1549400 w 4495800"/>
              <a:gd name="connsiteY42" fmla="*/ 555625 h 1374775"/>
              <a:gd name="connsiteX43" fmla="*/ 2063750 w 4495800"/>
              <a:gd name="connsiteY43" fmla="*/ 555625 h 1374775"/>
              <a:gd name="connsiteX44" fmla="*/ 2063750 w 4495800"/>
              <a:gd name="connsiteY44" fmla="*/ 631825 h 1374775"/>
              <a:gd name="connsiteX45" fmla="*/ 2228850 w 4495800"/>
              <a:gd name="connsiteY45" fmla="*/ 631825 h 1374775"/>
              <a:gd name="connsiteX46" fmla="*/ 2228850 w 4495800"/>
              <a:gd name="connsiteY46" fmla="*/ 673100 h 1374775"/>
              <a:gd name="connsiteX47" fmla="*/ 2555875 w 4495800"/>
              <a:gd name="connsiteY47" fmla="*/ 673100 h 1374775"/>
              <a:gd name="connsiteX48" fmla="*/ 2555875 w 4495800"/>
              <a:gd name="connsiteY48" fmla="*/ 815975 h 1374775"/>
              <a:gd name="connsiteX49" fmla="*/ 2714625 w 4495800"/>
              <a:gd name="connsiteY49" fmla="*/ 815975 h 1374775"/>
              <a:gd name="connsiteX50" fmla="*/ 2714625 w 4495800"/>
              <a:gd name="connsiteY50" fmla="*/ 869950 h 1374775"/>
              <a:gd name="connsiteX51" fmla="*/ 3076575 w 4495800"/>
              <a:gd name="connsiteY51" fmla="*/ 869950 h 1374775"/>
              <a:gd name="connsiteX52" fmla="*/ 3076575 w 4495800"/>
              <a:gd name="connsiteY52" fmla="*/ 942975 h 1374775"/>
              <a:gd name="connsiteX53" fmla="*/ 3752850 w 4495800"/>
              <a:gd name="connsiteY53" fmla="*/ 942975 h 1374775"/>
              <a:gd name="connsiteX54" fmla="*/ 3752850 w 4495800"/>
              <a:gd name="connsiteY54" fmla="*/ 1038225 h 1374775"/>
              <a:gd name="connsiteX55" fmla="*/ 4260850 w 4495800"/>
              <a:gd name="connsiteY55" fmla="*/ 1038225 h 1374775"/>
              <a:gd name="connsiteX56" fmla="*/ 4260850 w 4495800"/>
              <a:gd name="connsiteY56" fmla="*/ 1374775 h 1374775"/>
              <a:gd name="connsiteX57" fmla="*/ 4495800 w 4495800"/>
              <a:gd name="connsiteY57" fmla="*/ 1374775 h 13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95800" h="1374775">
                <a:moveTo>
                  <a:pt x="0" y="0"/>
                </a:moveTo>
                <a:lnTo>
                  <a:pt x="311150" y="0"/>
                </a:lnTo>
                <a:lnTo>
                  <a:pt x="311150" y="41275"/>
                </a:lnTo>
                <a:lnTo>
                  <a:pt x="349250" y="41275"/>
                </a:lnTo>
                <a:lnTo>
                  <a:pt x="349250" y="41275"/>
                </a:lnTo>
                <a:lnTo>
                  <a:pt x="349250" y="82550"/>
                </a:lnTo>
                <a:lnTo>
                  <a:pt x="463550" y="82550"/>
                </a:lnTo>
                <a:lnTo>
                  <a:pt x="463550" y="123825"/>
                </a:lnTo>
                <a:lnTo>
                  <a:pt x="650875" y="123825"/>
                </a:lnTo>
                <a:lnTo>
                  <a:pt x="650875" y="123825"/>
                </a:lnTo>
                <a:lnTo>
                  <a:pt x="650875" y="123825"/>
                </a:lnTo>
                <a:lnTo>
                  <a:pt x="650875" y="123825"/>
                </a:lnTo>
                <a:lnTo>
                  <a:pt x="650875" y="123825"/>
                </a:lnTo>
                <a:lnTo>
                  <a:pt x="650875" y="123825"/>
                </a:lnTo>
                <a:lnTo>
                  <a:pt x="650875" y="155575"/>
                </a:lnTo>
                <a:lnTo>
                  <a:pt x="701675" y="155575"/>
                </a:lnTo>
                <a:lnTo>
                  <a:pt x="701675" y="196850"/>
                </a:lnTo>
                <a:lnTo>
                  <a:pt x="752475" y="196850"/>
                </a:lnTo>
                <a:lnTo>
                  <a:pt x="752475" y="225425"/>
                </a:lnTo>
                <a:lnTo>
                  <a:pt x="1035050" y="225425"/>
                </a:lnTo>
                <a:lnTo>
                  <a:pt x="1035050" y="295275"/>
                </a:lnTo>
                <a:lnTo>
                  <a:pt x="1035050" y="295275"/>
                </a:lnTo>
                <a:lnTo>
                  <a:pt x="1066800" y="295275"/>
                </a:lnTo>
                <a:lnTo>
                  <a:pt x="1066800" y="333375"/>
                </a:lnTo>
                <a:lnTo>
                  <a:pt x="1104900" y="333375"/>
                </a:lnTo>
                <a:lnTo>
                  <a:pt x="1104900" y="361950"/>
                </a:lnTo>
                <a:lnTo>
                  <a:pt x="1301750" y="361950"/>
                </a:lnTo>
                <a:lnTo>
                  <a:pt x="1301750" y="361950"/>
                </a:lnTo>
                <a:lnTo>
                  <a:pt x="1301750" y="361950"/>
                </a:lnTo>
                <a:lnTo>
                  <a:pt x="1301750" y="390525"/>
                </a:lnTo>
                <a:lnTo>
                  <a:pt x="1301750" y="390525"/>
                </a:lnTo>
                <a:lnTo>
                  <a:pt x="1336675" y="390525"/>
                </a:lnTo>
                <a:lnTo>
                  <a:pt x="1336675" y="390525"/>
                </a:lnTo>
                <a:lnTo>
                  <a:pt x="1336675" y="422275"/>
                </a:lnTo>
                <a:lnTo>
                  <a:pt x="1425575" y="422275"/>
                </a:lnTo>
                <a:lnTo>
                  <a:pt x="1425575" y="422275"/>
                </a:lnTo>
                <a:lnTo>
                  <a:pt x="1425575" y="444500"/>
                </a:lnTo>
                <a:lnTo>
                  <a:pt x="1501775" y="444500"/>
                </a:lnTo>
                <a:lnTo>
                  <a:pt x="1501775" y="444500"/>
                </a:lnTo>
                <a:lnTo>
                  <a:pt x="1501775" y="444500"/>
                </a:lnTo>
                <a:lnTo>
                  <a:pt x="1501775" y="473075"/>
                </a:lnTo>
                <a:lnTo>
                  <a:pt x="1549400" y="473075"/>
                </a:lnTo>
                <a:lnTo>
                  <a:pt x="1549400" y="555625"/>
                </a:lnTo>
                <a:lnTo>
                  <a:pt x="2063750" y="555625"/>
                </a:lnTo>
                <a:lnTo>
                  <a:pt x="2063750" y="631825"/>
                </a:lnTo>
                <a:lnTo>
                  <a:pt x="2228850" y="631825"/>
                </a:lnTo>
                <a:lnTo>
                  <a:pt x="2228850" y="673100"/>
                </a:lnTo>
                <a:lnTo>
                  <a:pt x="2555875" y="673100"/>
                </a:lnTo>
                <a:lnTo>
                  <a:pt x="2555875" y="815975"/>
                </a:lnTo>
                <a:lnTo>
                  <a:pt x="2714625" y="815975"/>
                </a:lnTo>
                <a:lnTo>
                  <a:pt x="2714625" y="869950"/>
                </a:lnTo>
                <a:lnTo>
                  <a:pt x="3076575" y="869950"/>
                </a:lnTo>
                <a:lnTo>
                  <a:pt x="3076575" y="942975"/>
                </a:lnTo>
                <a:lnTo>
                  <a:pt x="3752850" y="942975"/>
                </a:lnTo>
                <a:lnTo>
                  <a:pt x="3752850" y="1038225"/>
                </a:lnTo>
                <a:lnTo>
                  <a:pt x="4260850" y="1038225"/>
                </a:lnTo>
                <a:lnTo>
                  <a:pt x="4260850" y="1374775"/>
                </a:lnTo>
                <a:lnTo>
                  <a:pt x="4495800" y="1374775"/>
                </a:lnTo>
              </a:path>
            </a:pathLst>
          </a:cu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0" name="Gerade Verbindung 199">
            <a:extLst>
              <a:ext uri="{FF2B5EF4-FFF2-40B4-BE49-F238E27FC236}">
                <a16:creationId xmlns:a16="http://schemas.microsoft.com/office/drawing/2014/main" id="{72B02DCB-688F-1543-8351-B05D971820CF}"/>
              </a:ext>
            </a:extLst>
          </p:cNvPr>
          <p:cNvCxnSpPr/>
          <p:nvPr/>
        </p:nvCxnSpPr>
        <p:spPr>
          <a:xfrm>
            <a:off x="7038414" y="310239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11431B5E-7017-D648-B0E3-1C50EF5F3C0B}"/>
              </a:ext>
            </a:extLst>
          </p:cNvPr>
          <p:cNvCxnSpPr/>
          <p:nvPr/>
        </p:nvCxnSpPr>
        <p:spPr>
          <a:xfrm>
            <a:off x="7060639" y="31246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>
            <a:extLst>
              <a:ext uri="{FF2B5EF4-FFF2-40B4-BE49-F238E27FC236}">
                <a16:creationId xmlns:a16="http://schemas.microsoft.com/office/drawing/2014/main" id="{9FE86F31-1597-AA4A-9675-A212186B337D}"/>
              </a:ext>
            </a:extLst>
          </p:cNvPr>
          <p:cNvCxnSpPr/>
          <p:nvPr/>
        </p:nvCxnSpPr>
        <p:spPr>
          <a:xfrm>
            <a:off x="7079689" y="312779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Gerade Verbindung 202">
            <a:extLst>
              <a:ext uri="{FF2B5EF4-FFF2-40B4-BE49-F238E27FC236}">
                <a16:creationId xmlns:a16="http://schemas.microsoft.com/office/drawing/2014/main" id="{748788E0-D45F-6C4E-BA40-D2D3FED9168E}"/>
              </a:ext>
            </a:extLst>
          </p:cNvPr>
          <p:cNvCxnSpPr/>
          <p:nvPr/>
        </p:nvCxnSpPr>
        <p:spPr>
          <a:xfrm>
            <a:off x="7092389" y="31595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Gerade Verbindung 203">
            <a:extLst>
              <a:ext uri="{FF2B5EF4-FFF2-40B4-BE49-F238E27FC236}">
                <a16:creationId xmlns:a16="http://schemas.microsoft.com/office/drawing/2014/main" id="{EB4FD868-A1BB-DA4C-AB59-D789671F4DC3}"/>
              </a:ext>
            </a:extLst>
          </p:cNvPr>
          <p:cNvCxnSpPr/>
          <p:nvPr/>
        </p:nvCxnSpPr>
        <p:spPr>
          <a:xfrm>
            <a:off x="7111439" y="31690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Gerade Verbindung 204">
            <a:extLst>
              <a:ext uri="{FF2B5EF4-FFF2-40B4-BE49-F238E27FC236}">
                <a16:creationId xmlns:a16="http://schemas.microsoft.com/office/drawing/2014/main" id="{C514F068-EE86-E54B-B50F-D24A45852F3C}"/>
              </a:ext>
            </a:extLst>
          </p:cNvPr>
          <p:cNvCxnSpPr/>
          <p:nvPr/>
        </p:nvCxnSpPr>
        <p:spPr>
          <a:xfrm>
            <a:off x="7127314" y="31690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Gerade Verbindung 205">
            <a:extLst>
              <a:ext uri="{FF2B5EF4-FFF2-40B4-BE49-F238E27FC236}">
                <a16:creationId xmlns:a16="http://schemas.microsoft.com/office/drawing/2014/main" id="{A13B3B0A-7B2B-C548-8EDD-1CB06850B412}"/>
              </a:ext>
            </a:extLst>
          </p:cNvPr>
          <p:cNvCxnSpPr/>
          <p:nvPr/>
        </p:nvCxnSpPr>
        <p:spPr>
          <a:xfrm>
            <a:off x="7254314" y="32071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Gerade Verbindung 206">
            <a:extLst>
              <a:ext uri="{FF2B5EF4-FFF2-40B4-BE49-F238E27FC236}">
                <a16:creationId xmlns:a16="http://schemas.microsoft.com/office/drawing/2014/main" id="{8EA2D9C7-7408-7946-ACC9-A5BA30557082}"/>
              </a:ext>
            </a:extLst>
          </p:cNvPr>
          <p:cNvCxnSpPr/>
          <p:nvPr/>
        </p:nvCxnSpPr>
        <p:spPr>
          <a:xfrm>
            <a:off x="7349564" y="32071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Gerade Verbindung 207">
            <a:extLst>
              <a:ext uri="{FF2B5EF4-FFF2-40B4-BE49-F238E27FC236}">
                <a16:creationId xmlns:a16="http://schemas.microsoft.com/office/drawing/2014/main" id="{7FC69AEB-A26E-4546-BBE4-AD14DDD0DA06}"/>
              </a:ext>
            </a:extLst>
          </p:cNvPr>
          <p:cNvCxnSpPr/>
          <p:nvPr/>
        </p:nvCxnSpPr>
        <p:spPr>
          <a:xfrm>
            <a:off x="7743264" y="32992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rade Verbindung 208">
            <a:extLst>
              <a:ext uri="{FF2B5EF4-FFF2-40B4-BE49-F238E27FC236}">
                <a16:creationId xmlns:a16="http://schemas.microsoft.com/office/drawing/2014/main" id="{8E0075D6-C16A-F14B-BC05-603BE9D02D9C}"/>
              </a:ext>
            </a:extLst>
          </p:cNvPr>
          <p:cNvCxnSpPr/>
          <p:nvPr/>
        </p:nvCxnSpPr>
        <p:spPr>
          <a:xfrm>
            <a:off x="7765489" y="32992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209">
            <a:extLst>
              <a:ext uri="{FF2B5EF4-FFF2-40B4-BE49-F238E27FC236}">
                <a16:creationId xmlns:a16="http://schemas.microsoft.com/office/drawing/2014/main" id="{0AF1C449-DD44-314A-BF04-629B2F7A0C15}"/>
              </a:ext>
            </a:extLst>
          </p:cNvPr>
          <p:cNvCxnSpPr/>
          <p:nvPr/>
        </p:nvCxnSpPr>
        <p:spPr>
          <a:xfrm>
            <a:off x="7784539" y="34040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FB8C3A4-88E5-FA46-B34C-6285742D6C3E}"/>
              </a:ext>
            </a:extLst>
          </p:cNvPr>
          <p:cNvCxnSpPr/>
          <p:nvPr/>
        </p:nvCxnSpPr>
        <p:spPr>
          <a:xfrm>
            <a:off x="8114739" y="34992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212">
            <a:extLst>
              <a:ext uri="{FF2B5EF4-FFF2-40B4-BE49-F238E27FC236}">
                <a16:creationId xmlns:a16="http://schemas.microsoft.com/office/drawing/2014/main" id="{4C1880E9-F32B-2D4E-82EB-4D3DC4F40694}"/>
              </a:ext>
            </a:extLst>
          </p:cNvPr>
          <p:cNvCxnSpPr/>
          <p:nvPr/>
        </p:nvCxnSpPr>
        <p:spPr>
          <a:xfrm>
            <a:off x="8229039" y="35246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Gerade Verbindung 213">
            <a:extLst>
              <a:ext uri="{FF2B5EF4-FFF2-40B4-BE49-F238E27FC236}">
                <a16:creationId xmlns:a16="http://schemas.microsoft.com/office/drawing/2014/main" id="{049922CF-55C7-E74C-8D97-5E01EE1D7676}"/>
              </a:ext>
            </a:extLst>
          </p:cNvPr>
          <p:cNvCxnSpPr/>
          <p:nvPr/>
        </p:nvCxnSpPr>
        <p:spPr>
          <a:xfrm>
            <a:off x="8270314" y="36072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 Verbindung 214">
            <a:extLst>
              <a:ext uri="{FF2B5EF4-FFF2-40B4-BE49-F238E27FC236}">
                <a16:creationId xmlns:a16="http://schemas.microsoft.com/office/drawing/2014/main" id="{3473C5B2-850C-7E47-B0C5-9769852ED6D4}"/>
              </a:ext>
            </a:extLst>
          </p:cNvPr>
          <p:cNvCxnSpPr/>
          <p:nvPr/>
        </p:nvCxnSpPr>
        <p:spPr>
          <a:xfrm>
            <a:off x="8441764" y="36389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 Verbindung 215">
            <a:extLst>
              <a:ext uri="{FF2B5EF4-FFF2-40B4-BE49-F238E27FC236}">
                <a16:creationId xmlns:a16="http://schemas.microsoft.com/office/drawing/2014/main" id="{55B11147-ADA4-BF4F-90F2-B95DC0E2168F}"/>
              </a:ext>
            </a:extLst>
          </p:cNvPr>
          <p:cNvCxnSpPr/>
          <p:nvPr/>
        </p:nvCxnSpPr>
        <p:spPr>
          <a:xfrm>
            <a:off x="8768789" y="363579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216">
            <a:extLst>
              <a:ext uri="{FF2B5EF4-FFF2-40B4-BE49-F238E27FC236}">
                <a16:creationId xmlns:a16="http://schemas.microsoft.com/office/drawing/2014/main" id="{75F4EC44-4D12-D246-8A1D-5A397ED52E51}"/>
              </a:ext>
            </a:extLst>
          </p:cNvPr>
          <p:cNvCxnSpPr/>
          <p:nvPr/>
        </p:nvCxnSpPr>
        <p:spPr>
          <a:xfrm>
            <a:off x="8791014" y="363579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Gerade Verbindung 217">
            <a:extLst>
              <a:ext uri="{FF2B5EF4-FFF2-40B4-BE49-F238E27FC236}">
                <a16:creationId xmlns:a16="http://schemas.microsoft.com/office/drawing/2014/main" id="{FF695098-517C-CA48-AF34-D03F43A77882}"/>
              </a:ext>
            </a:extLst>
          </p:cNvPr>
          <p:cNvCxnSpPr/>
          <p:nvPr/>
        </p:nvCxnSpPr>
        <p:spPr>
          <a:xfrm>
            <a:off x="8800539" y="37088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 Verbindung 218">
            <a:extLst>
              <a:ext uri="{FF2B5EF4-FFF2-40B4-BE49-F238E27FC236}">
                <a16:creationId xmlns:a16="http://schemas.microsoft.com/office/drawing/2014/main" id="{51B49549-0F1F-C74F-A132-4682C51516EE}"/>
              </a:ext>
            </a:extLst>
          </p:cNvPr>
          <p:cNvCxnSpPr/>
          <p:nvPr/>
        </p:nvCxnSpPr>
        <p:spPr>
          <a:xfrm>
            <a:off x="8949764" y="37151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219">
            <a:extLst>
              <a:ext uri="{FF2B5EF4-FFF2-40B4-BE49-F238E27FC236}">
                <a16:creationId xmlns:a16="http://schemas.microsoft.com/office/drawing/2014/main" id="{E707B96B-A6CA-3E41-91EE-6A4F004E3302}"/>
              </a:ext>
            </a:extLst>
          </p:cNvPr>
          <p:cNvCxnSpPr/>
          <p:nvPr/>
        </p:nvCxnSpPr>
        <p:spPr>
          <a:xfrm>
            <a:off x="9267264" y="375009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Gerade Verbindung 220">
            <a:extLst>
              <a:ext uri="{FF2B5EF4-FFF2-40B4-BE49-F238E27FC236}">
                <a16:creationId xmlns:a16="http://schemas.microsoft.com/office/drawing/2014/main" id="{A59031E9-2EA8-B040-B885-FBE8A302BD0D}"/>
              </a:ext>
            </a:extLst>
          </p:cNvPr>
          <p:cNvCxnSpPr/>
          <p:nvPr/>
        </p:nvCxnSpPr>
        <p:spPr>
          <a:xfrm>
            <a:off x="9286314" y="375009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221">
            <a:extLst>
              <a:ext uri="{FF2B5EF4-FFF2-40B4-BE49-F238E27FC236}">
                <a16:creationId xmlns:a16="http://schemas.microsoft.com/office/drawing/2014/main" id="{9CBC72EE-7AE2-774C-A939-CC94DF686191}"/>
              </a:ext>
            </a:extLst>
          </p:cNvPr>
          <p:cNvCxnSpPr/>
          <p:nvPr/>
        </p:nvCxnSpPr>
        <p:spPr>
          <a:xfrm>
            <a:off x="9311714" y="38929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Gerade Verbindung 222">
            <a:extLst>
              <a:ext uri="{FF2B5EF4-FFF2-40B4-BE49-F238E27FC236}">
                <a16:creationId xmlns:a16="http://schemas.microsoft.com/office/drawing/2014/main" id="{BBF63204-0B1B-8A4B-9883-9DBB9B8A4ABC}"/>
              </a:ext>
            </a:extLst>
          </p:cNvPr>
          <p:cNvCxnSpPr/>
          <p:nvPr/>
        </p:nvCxnSpPr>
        <p:spPr>
          <a:xfrm>
            <a:off x="9733989" y="39437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rade Verbindung 223">
            <a:extLst>
              <a:ext uri="{FF2B5EF4-FFF2-40B4-BE49-F238E27FC236}">
                <a16:creationId xmlns:a16="http://schemas.microsoft.com/office/drawing/2014/main" id="{419FF0FC-A36B-6045-B97C-43917ABEC6D9}"/>
              </a:ext>
            </a:extLst>
          </p:cNvPr>
          <p:cNvCxnSpPr/>
          <p:nvPr/>
        </p:nvCxnSpPr>
        <p:spPr>
          <a:xfrm>
            <a:off x="9794314" y="39437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224">
            <a:extLst>
              <a:ext uri="{FF2B5EF4-FFF2-40B4-BE49-F238E27FC236}">
                <a16:creationId xmlns:a16="http://schemas.microsoft.com/office/drawing/2014/main" id="{8B87AD48-5F11-494F-AE86-C90C50B67694}"/>
              </a:ext>
            </a:extLst>
          </p:cNvPr>
          <p:cNvCxnSpPr/>
          <p:nvPr/>
        </p:nvCxnSpPr>
        <p:spPr>
          <a:xfrm>
            <a:off x="9813364" y="394376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225">
            <a:extLst>
              <a:ext uri="{FF2B5EF4-FFF2-40B4-BE49-F238E27FC236}">
                <a16:creationId xmlns:a16="http://schemas.microsoft.com/office/drawing/2014/main" id="{B2E1D29F-8C52-974C-91A2-BE32D409D618}"/>
              </a:ext>
            </a:extLst>
          </p:cNvPr>
          <p:cNvCxnSpPr/>
          <p:nvPr/>
        </p:nvCxnSpPr>
        <p:spPr>
          <a:xfrm>
            <a:off x="9838764" y="40263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226">
            <a:extLst>
              <a:ext uri="{FF2B5EF4-FFF2-40B4-BE49-F238E27FC236}">
                <a16:creationId xmlns:a16="http://schemas.microsoft.com/office/drawing/2014/main" id="{09280271-3D69-0F44-B97C-7C5B6FD4DE03}"/>
              </a:ext>
            </a:extLst>
          </p:cNvPr>
          <p:cNvCxnSpPr/>
          <p:nvPr/>
        </p:nvCxnSpPr>
        <p:spPr>
          <a:xfrm>
            <a:off x="10467414" y="40263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rade Verbindung 227">
            <a:extLst>
              <a:ext uri="{FF2B5EF4-FFF2-40B4-BE49-F238E27FC236}">
                <a16:creationId xmlns:a16="http://schemas.microsoft.com/office/drawing/2014/main" id="{0D94193F-06DE-5444-ABBF-2C3FE2D67BC2}"/>
              </a:ext>
            </a:extLst>
          </p:cNvPr>
          <p:cNvCxnSpPr/>
          <p:nvPr/>
        </p:nvCxnSpPr>
        <p:spPr>
          <a:xfrm>
            <a:off x="10486464" y="4026316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rade Verbindung 228">
            <a:extLst>
              <a:ext uri="{FF2B5EF4-FFF2-40B4-BE49-F238E27FC236}">
                <a16:creationId xmlns:a16="http://schemas.microsoft.com/office/drawing/2014/main" id="{E96C300D-96CD-F54C-B422-C9040E4DB835}"/>
              </a:ext>
            </a:extLst>
          </p:cNvPr>
          <p:cNvCxnSpPr/>
          <p:nvPr/>
        </p:nvCxnSpPr>
        <p:spPr>
          <a:xfrm>
            <a:off x="10502339" y="41247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Gerade Verbindung 229">
            <a:extLst>
              <a:ext uri="{FF2B5EF4-FFF2-40B4-BE49-F238E27FC236}">
                <a16:creationId xmlns:a16="http://schemas.microsoft.com/office/drawing/2014/main" id="{002C4075-A8DB-204C-B5B4-EC406848DCD2}"/>
              </a:ext>
            </a:extLst>
          </p:cNvPr>
          <p:cNvCxnSpPr/>
          <p:nvPr/>
        </p:nvCxnSpPr>
        <p:spPr>
          <a:xfrm>
            <a:off x="11143689" y="44549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Gerade Verbindung 230">
            <a:extLst>
              <a:ext uri="{FF2B5EF4-FFF2-40B4-BE49-F238E27FC236}">
                <a16:creationId xmlns:a16="http://schemas.microsoft.com/office/drawing/2014/main" id="{1668CA6F-304A-9242-B547-A0FDFC1E01B7}"/>
              </a:ext>
            </a:extLst>
          </p:cNvPr>
          <p:cNvCxnSpPr/>
          <p:nvPr/>
        </p:nvCxnSpPr>
        <p:spPr>
          <a:xfrm>
            <a:off x="11184964" y="44549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Gerade Verbindung 231">
            <a:extLst>
              <a:ext uri="{FF2B5EF4-FFF2-40B4-BE49-F238E27FC236}">
                <a16:creationId xmlns:a16="http://schemas.microsoft.com/office/drawing/2014/main" id="{4F5D1D64-7D89-824F-A6CF-456614A1511E}"/>
              </a:ext>
            </a:extLst>
          </p:cNvPr>
          <p:cNvCxnSpPr>
            <a:cxnSpLocks/>
          </p:cNvCxnSpPr>
          <p:nvPr/>
        </p:nvCxnSpPr>
        <p:spPr>
          <a:xfrm flipH="1">
            <a:off x="7003566" y="3146212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>
            <a:extLst>
              <a:ext uri="{FF2B5EF4-FFF2-40B4-BE49-F238E27FC236}">
                <a16:creationId xmlns:a16="http://schemas.microsoft.com/office/drawing/2014/main" id="{16921A8C-F578-7F4E-A851-8B3C9A06A79C}"/>
              </a:ext>
            </a:extLst>
          </p:cNvPr>
          <p:cNvCxnSpPr>
            <a:cxnSpLocks/>
          </p:cNvCxnSpPr>
          <p:nvPr/>
        </p:nvCxnSpPr>
        <p:spPr>
          <a:xfrm flipH="1">
            <a:off x="7708416" y="33525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>
            <a:extLst>
              <a:ext uri="{FF2B5EF4-FFF2-40B4-BE49-F238E27FC236}">
                <a16:creationId xmlns:a16="http://schemas.microsoft.com/office/drawing/2014/main" id="{702F3484-3A3F-FD40-B07F-8FBD7692B9E8}"/>
              </a:ext>
            </a:extLst>
          </p:cNvPr>
          <p:cNvCxnSpPr>
            <a:cxnSpLocks/>
          </p:cNvCxnSpPr>
          <p:nvPr/>
        </p:nvCxnSpPr>
        <p:spPr>
          <a:xfrm flipH="1">
            <a:off x="7752866" y="34541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>
            <a:extLst>
              <a:ext uri="{FF2B5EF4-FFF2-40B4-BE49-F238E27FC236}">
                <a16:creationId xmlns:a16="http://schemas.microsoft.com/office/drawing/2014/main" id="{8DED0E66-5EFF-3C48-923E-D60FFA4AF4BC}"/>
              </a:ext>
            </a:extLst>
          </p:cNvPr>
          <p:cNvCxnSpPr>
            <a:cxnSpLocks/>
          </p:cNvCxnSpPr>
          <p:nvPr/>
        </p:nvCxnSpPr>
        <p:spPr>
          <a:xfrm flipH="1">
            <a:off x="8187841" y="35684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>
            <a:extLst>
              <a:ext uri="{FF2B5EF4-FFF2-40B4-BE49-F238E27FC236}">
                <a16:creationId xmlns:a16="http://schemas.microsoft.com/office/drawing/2014/main" id="{5B90A657-A5BB-B648-B806-E58E78D4EABB}"/>
              </a:ext>
            </a:extLst>
          </p:cNvPr>
          <p:cNvCxnSpPr>
            <a:cxnSpLocks/>
          </p:cNvCxnSpPr>
          <p:nvPr/>
        </p:nvCxnSpPr>
        <p:spPr>
          <a:xfrm flipH="1">
            <a:off x="8229116" y="36446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rade Verbindung 237">
            <a:extLst>
              <a:ext uri="{FF2B5EF4-FFF2-40B4-BE49-F238E27FC236}">
                <a16:creationId xmlns:a16="http://schemas.microsoft.com/office/drawing/2014/main" id="{CF482808-EBA8-E540-ADB7-148184689D23}"/>
              </a:ext>
            </a:extLst>
          </p:cNvPr>
          <p:cNvCxnSpPr>
            <a:cxnSpLocks/>
          </p:cNvCxnSpPr>
          <p:nvPr/>
        </p:nvCxnSpPr>
        <p:spPr>
          <a:xfrm flipH="1">
            <a:off x="8743466" y="3679612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 Verbindung 238">
            <a:extLst>
              <a:ext uri="{FF2B5EF4-FFF2-40B4-BE49-F238E27FC236}">
                <a16:creationId xmlns:a16="http://schemas.microsoft.com/office/drawing/2014/main" id="{21A0C00C-3C53-974B-B8C5-48CDB6C452DB}"/>
              </a:ext>
            </a:extLst>
          </p:cNvPr>
          <p:cNvCxnSpPr>
            <a:cxnSpLocks/>
          </p:cNvCxnSpPr>
          <p:nvPr/>
        </p:nvCxnSpPr>
        <p:spPr>
          <a:xfrm flipH="1">
            <a:off x="8762516" y="37589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rade Verbindung 239">
            <a:extLst>
              <a:ext uri="{FF2B5EF4-FFF2-40B4-BE49-F238E27FC236}">
                <a16:creationId xmlns:a16="http://schemas.microsoft.com/office/drawing/2014/main" id="{DAFA09B9-75E4-FB49-8B43-EF6BB19AB061}"/>
              </a:ext>
            </a:extLst>
          </p:cNvPr>
          <p:cNvCxnSpPr>
            <a:cxnSpLocks/>
          </p:cNvCxnSpPr>
          <p:nvPr/>
        </p:nvCxnSpPr>
        <p:spPr>
          <a:xfrm flipH="1">
            <a:off x="8905391" y="3762162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Gerade Verbindung 240">
            <a:extLst>
              <a:ext uri="{FF2B5EF4-FFF2-40B4-BE49-F238E27FC236}">
                <a16:creationId xmlns:a16="http://schemas.microsoft.com/office/drawing/2014/main" id="{B86087E3-967A-F344-AB85-96EA6593DD82}"/>
              </a:ext>
            </a:extLst>
          </p:cNvPr>
          <p:cNvCxnSpPr>
            <a:cxnSpLocks/>
          </p:cNvCxnSpPr>
          <p:nvPr/>
        </p:nvCxnSpPr>
        <p:spPr>
          <a:xfrm flipH="1">
            <a:off x="8911741" y="37970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Gerade Verbindung 242">
            <a:extLst>
              <a:ext uri="{FF2B5EF4-FFF2-40B4-BE49-F238E27FC236}">
                <a16:creationId xmlns:a16="http://schemas.microsoft.com/office/drawing/2014/main" id="{EAD2C9CD-7AB1-F74F-9546-48E51F6428F5}"/>
              </a:ext>
            </a:extLst>
          </p:cNvPr>
          <p:cNvCxnSpPr/>
          <p:nvPr/>
        </p:nvCxnSpPr>
        <p:spPr>
          <a:xfrm>
            <a:off x="8956114" y="3756441"/>
            <a:ext cx="0" cy="9144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Gerade Verbindung 245">
            <a:extLst>
              <a:ext uri="{FF2B5EF4-FFF2-40B4-BE49-F238E27FC236}">
                <a16:creationId xmlns:a16="http://schemas.microsoft.com/office/drawing/2014/main" id="{760A820C-CEB0-F14F-94DA-EDC41C600209}"/>
              </a:ext>
            </a:extLst>
          </p:cNvPr>
          <p:cNvCxnSpPr>
            <a:cxnSpLocks/>
          </p:cNvCxnSpPr>
          <p:nvPr/>
        </p:nvCxnSpPr>
        <p:spPr>
          <a:xfrm flipH="1">
            <a:off x="9232416" y="3800262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Gerade Verbindung 246">
            <a:extLst>
              <a:ext uri="{FF2B5EF4-FFF2-40B4-BE49-F238E27FC236}">
                <a16:creationId xmlns:a16="http://schemas.microsoft.com/office/drawing/2014/main" id="{0979480D-69C8-9C49-A596-836AEB0E42CF}"/>
              </a:ext>
            </a:extLst>
          </p:cNvPr>
          <p:cNvCxnSpPr>
            <a:cxnSpLocks/>
          </p:cNvCxnSpPr>
          <p:nvPr/>
        </p:nvCxnSpPr>
        <p:spPr>
          <a:xfrm flipH="1">
            <a:off x="9749941" y="3997112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Gerade Verbindung 247">
            <a:extLst>
              <a:ext uri="{FF2B5EF4-FFF2-40B4-BE49-F238E27FC236}">
                <a16:creationId xmlns:a16="http://schemas.microsoft.com/office/drawing/2014/main" id="{8A6301DE-5913-9347-A14B-7F9D225408CF}"/>
              </a:ext>
            </a:extLst>
          </p:cNvPr>
          <p:cNvCxnSpPr>
            <a:cxnSpLocks/>
          </p:cNvCxnSpPr>
          <p:nvPr/>
        </p:nvCxnSpPr>
        <p:spPr>
          <a:xfrm flipH="1">
            <a:off x="10426216" y="407013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Gerade Verbindung 248">
            <a:extLst>
              <a:ext uri="{FF2B5EF4-FFF2-40B4-BE49-F238E27FC236}">
                <a16:creationId xmlns:a16="http://schemas.microsoft.com/office/drawing/2014/main" id="{E3BE895B-C73E-BE49-B2C1-9DEDE52E2163}"/>
              </a:ext>
            </a:extLst>
          </p:cNvPr>
          <p:cNvCxnSpPr>
            <a:cxnSpLocks/>
          </p:cNvCxnSpPr>
          <p:nvPr/>
        </p:nvCxnSpPr>
        <p:spPr>
          <a:xfrm flipH="1">
            <a:off x="10448441" y="4165387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 Verbindung 249">
            <a:extLst>
              <a:ext uri="{FF2B5EF4-FFF2-40B4-BE49-F238E27FC236}">
                <a16:creationId xmlns:a16="http://schemas.microsoft.com/office/drawing/2014/main" id="{9177B380-9637-074F-9DC7-D1D6B249DCC9}"/>
              </a:ext>
            </a:extLst>
          </p:cNvPr>
          <p:cNvCxnSpPr>
            <a:cxnSpLocks/>
          </p:cNvCxnSpPr>
          <p:nvPr/>
        </p:nvCxnSpPr>
        <p:spPr>
          <a:xfrm flipH="1">
            <a:off x="9267976" y="3944631"/>
            <a:ext cx="9425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1" name="object 12">
            <a:extLst>
              <a:ext uri="{FF2B5EF4-FFF2-40B4-BE49-F238E27FC236}">
                <a16:creationId xmlns:a16="http://schemas.microsoft.com/office/drawing/2014/main" id="{C6D6D8E8-9541-324C-B90D-212FB9492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08548"/>
              </p:ext>
            </p:extLst>
          </p:nvPr>
        </p:nvGraphicFramePr>
        <p:xfrm>
          <a:off x="416533" y="5615695"/>
          <a:ext cx="5748335" cy="4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291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10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291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10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569">
                <a:tc gridSpan="6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/>
                        <a:t>No. at risk (N)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PSOC</a:t>
                      </a:r>
                      <a:endParaRPr lang="de-DE" sz="10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53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144000" marR="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34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12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108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3" name="object 12">
            <a:extLst>
              <a:ext uri="{FF2B5EF4-FFF2-40B4-BE49-F238E27FC236}">
                <a16:creationId xmlns:a16="http://schemas.microsoft.com/office/drawing/2014/main" id="{BA5DB31D-6E87-0946-B4FF-0CD6EF8C6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50931"/>
              </p:ext>
            </p:extLst>
          </p:nvPr>
        </p:nvGraphicFramePr>
        <p:xfrm>
          <a:off x="6258533" y="5615695"/>
          <a:ext cx="5541650" cy="4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4142231939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3419965368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885329445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185073631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3253342314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331061953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83555643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3679071892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881871311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666510657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4290173806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856513565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804408012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36908266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4165793986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536803632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3881731426"/>
                    </a:ext>
                  </a:extLst>
                </a:gridCol>
                <a:gridCol w="244718">
                  <a:extLst>
                    <a:ext uri="{9D8B030D-6E8A-4147-A177-3AD203B41FA5}">
                      <a16:colId xmlns:a16="http://schemas.microsoft.com/office/drawing/2014/main" val="748068748"/>
                    </a:ext>
                  </a:extLst>
                </a:gridCol>
              </a:tblGrid>
              <a:tr h="171569">
                <a:tc gridSpan="2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/>
                        <a:t>No. at risk (N)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/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PSOC</a:t>
                      </a:r>
                      <a:endParaRPr lang="de-DE" sz="1000" b="1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254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90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88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78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72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72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62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57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41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41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32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31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22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</a:rPr>
                        <a:t>22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40488D"/>
                          </a:solidFill>
                        </a:rPr>
                        <a:t>3</a:t>
                      </a:r>
                      <a:endParaRPr lang="de-DE" sz="1000" b="1">
                        <a:solidFill>
                          <a:srgbClr val="40488D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3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>
                          <a:solidFill>
                            <a:srgbClr val="40488D"/>
                          </a:solidFill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0"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56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safety and tolerability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1AF91-694F-49A3-A972-62E722A04C11}"/>
              </a:ext>
            </a:extLst>
          </p:cNvPr>
          <p:cNvSpPr txBox="1"/>
          <p:nvPr/>
        </p:nvSpPr>
        <p:spPr>
          <a:xfrm>
            <a:off x="418621" y="1565621"/>
            <a:ext cx="10744273" cy="3416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</a:pPr>
            <a:r>
              <a:rPr lang="en-US" b="1"/>
              <a:t>Summary of most common TEAEs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8126B-0E7A-4B1F-A13D-0F8137427E06}"/>
              </a:ext>
            </a:extLst>
          </p:cNvPr>
          <p:cNvSpPr txBox="1"/>
          <p:nvPr/>
        </p:nvSpPr>
        <p:spPr>
          <a:xfrm>
            <a:off x="7577909" y="2033043"/>
            <a:ext cx="42069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Median treatment duration 8.3 months (range, 0.1-19.3 months) in PSOC patients and 4.1 months (range, 0.1-19.9 months) in PROC patients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Across both PSOC and PROC cohorts, the most frequently reported AEs of any grade were GI disorders and hematologic toxicities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In the post-protocol amendment (PA) subgroup, the percentage of patients who experienced grade ≥3 hematologic AEs was lower vs the pre-PA subgroup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No patient in the post-PA subgroup experienced a hematologic AE that led to treatment discontinuation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2B592C2-3532-4964-948F-50945D7B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r>
              <a:rPr lang="de-DE"/>
              <a:t>WBC: White </a:t>
            </a:r>
            <a:r>
              <a:rPr lang="de-DE" err="1"/>
              <a:t>blood</a:t>
            </a:r>
            <a:r>
              <a:rPr lang="de-DE"/>
              <a:t> </a:t>
            </a:r>
            <a:r>
              <a:rPr lang="de-DE" err="1"/>
              <a:t>cell</a:t>
            </a:r>
            <a:r>
              <a:rPr lang="de-DE"/>
              <a:t>. PROC: Platinum </a:t>
            </a:r>
            <a:r>
              <a:rPr lang="de-DE" err="1"/>
              <a:t>resistant</a:t>
            </a:r>
            <a:r>
              <a:rPr lang="de-DE"/>
              <a:t>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PSOC: Platinum-sensitive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GI: Gastrointestinal. PA: Protocol </a:t>
            </a:r>
            <a:r>
              <a:rPr lang="de-DE" err="1"/>
              <a:t>amendment</a:t>
            </a:r>
            <a:r>
              <a:rPr lang="de-DE"/>
              <a:t>. AE: Adverse </a:t>
            </a:r>
            <a:r>
              <a:rPr lang="de-DE" err="1"/>
              <a:t>event</a:t>
            </a:r>
            <a:r>
              <a:rPr lang="de-DE"/>
              <a:t>. TEAE: </a:t>
            </a:r>
            <a:r>
              <a:rPr lang="de-DE" err="1"/>
              <a:t>treatment</a:t>
            </a:r>
            <a:r>
              <a:rPr lang="de-DE"/>
              <a:t>-emergent adverse </a:t>
            </a:r>
            <a:r>
              <a:rPr lang="de-DE" err="1"/>
              <a:t>events</a:t>
            </a:r>
            <a:endParaRPr lang="de-DE"/>
          </a:p>
          <a:p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24C47F-A838-4DF9-98C1-E58529E4F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32272"/>
              </p:ext>
            </p:extLst>
          </p:nvPr>
        </p:nvGraphicFramePr>
        <p:xfrm>
          <a:off x="357189" y="1919845"/>
          <a:ext cx="6591018" cy="415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feld 1">
            <a:extLst>
              <a:ext uri="{FF2B5EF4-FFF2-40B4-BE49-F238E27FC236}">
                <a16:creationId xmlns:a16="http://schemas.microsoft.com/office/drawing/2014/main" id="{B7489BD2-3520-5147-91D2-B5649AD244A1}"/>
              </a:ext>
            </a:extLst>
          </p:cNvPr>
          <p:cNvSpPr txBox="1"/>
          <p:nvPr/>
        </p:nvSpPr>
        <p:spPr>
          <a:xfrm>
            <a:off x="3361368" y="5730096"/>
            <a:ext cx="1173480" cy="368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/>
              <a:t>Decreased neutrophil count</a:t>
            </a: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9D6AAE43-EDC0-2645-B6BA-C53A5F59FAB5}"/>
              </a:ext>
            </a:extLst>
          </p:cNvPr>
          <p:cNvSpPr txBox="1"/>
          <p:nvPr/>
        </p:nvSpPr>
        <p:spPr>
          <a:xfrm>
            <a:off x="4519608" y="5730096"/>
            <a:ext cx="1173480" cy="368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/>
              <a:t>Decreased </a:t>
            </a:r>
            <a:br>
              <a:rPr lang="en-GB" sz="1000"/>
            </a:br>
            <a:r>
              <a:rPr lang="en-GB" sz="1000"/>
              <a:t>WBC count</a:t>
            </a: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C96A1BCA-C42B-B44C-AC5A-0BA3588FBA97}"/>
              </a:ext>
            </a:extLst>
          </p:cNvPr>
          <p:cNvSpPr txBox="1"/>
          <p:nvPr/>
        </p:nvSpPr>
        <p:spPr>
          <a:xfrm>
            <a:off x="5657528" y="5730096"/>
            <a:ext cx="1173480" cy="368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/>
              <a:t>Vomiting</a:t>
            </a:r>
          </a:p>
        </p:txBody>
      </p:sp>
    </p:spTree>
    <p:extLst>
      <p:ext uri="{BB962C8B-B14F-4D97-AF65-F5344CB8AC3E}">
        <p14:creationId xmlns:p14="http://schemas.microsoft.com/office/powerpoint/2010/main" val="922102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pPr algn="l"/>
            <a:r>
              <a:rPr lang="en-US"/>
              <a:t>PROC: Platinum-resistant ovarian cancer. PSOC: Platinum-sensitive ovarian cancer. BID: Twice daily. PO: Orally</a:t>
            </a:r>
          </a:p>
          <a:p>
            <a:pPr algn="l"/>
            <a:r>
              <a:rPr lang="de-DE"/>
              <a:t>Wu, X. Et al, 2020. Poster 820P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69239-6939-4B4C-A79C-A5C14535F735}"/>
              </a:ext>
            </a:extLst>
          </p:cNvPr>
          <p:cNvSpPr txBox="1"/>
          <p:nvPr/>
        </p:nvSpPr>
        <p:spPr>
          <a:xfrm>
            <a:off x="423668" y="1817761"/>
            <a:ext cx="11367479" cy="47397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1" i="0" u="none" strike="noStrike" baseline="0"/>
              <a:t>Statistically and clinically meaningful and durable response observed in patients with PSOC</a:t>
            </a:r>
            <a:endParaRPr lang="en-US" sz="2200" b="1"/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1" i="0" u="none" strike="noStrike" baseline="0"/>
              <a:t>Clinically meaningful and durable response observed in patients with PROC</a:t>
            </a:r>
            <a:endParaRPr lang="en-US" sz="2200" b="1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0" i="0" u="none" strike="noStrike" baseline="0" err="1"/>
              <a:t>Pamiparib</a:t>
            </a:r>
            <a:r>
              <a:rPr lang="en-US" sz="2200" b="0" i="0" u="none" strike="noStrike" baseline="0"/>
              <a:t> 60 mg PO BID demonstrated a generally tolerated and acceptable safety profile</a:t>
            </a:r>
            <a:endParaRPr lang="en-US" sz="2200" b="0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0" i="0" u="none" strike="noStrike" baseline="0"/>
              <a:t>Overall safety profile generally consistent between patients with PSOC and PROC</a:t>
            </a:r>
            <a:endParaRPr lang="en-US" sz="2200" b="0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0" i="0" u="none" strike="noStrike" baseline="0"/>
              <a:t>Similar to other PARP inhibitors, hematologic toxicities were the most significant safety events observed</a:t>
            </a:r>
            <a:endParaRPr lang="en-US" sz="2200" b="0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/>
              <a:t>H</a:t>
            </a:r>
            <a:r>
              <a:rPr lang="en-US" sz="2200" b="0" i="0" u="none" strike="noStrike" baseline="0"/>
              <a:t>ematological toxicities were manageable and could be better managed with a more proactive modification plan and closer hematologic monitoring</a:t>
            </a:r>
            <a:endParaRPr lang="en-US" sz="2200" b="0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0" i="0" u="none" strike="noStrike" baseline="0"/>
              <a:t>No myelodysplastic syndrome reported</a:t>
            </a:r>
            <a:endParaRPr lang="en-US" sz="2200" b="0" i="0" u="none" strike="noStrike" baseline="0">
              <a:cs typeface="Arial"/>
            </a:endParaRP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b="0" i="0" u="none" strike="noStrike" baseline="0"/>
              <a:t>No significant complications (</a:t>
            </a:r>
            <a:r>
              <a:rPr lang="en-US" sz="2200"/>
              <a:t>e.g.</a:t>
            </a:r>
            <a:r>
              <a:rPr lang="en-US" sz="2200" b="0" i="0" u="none" strike="noStrike" baseline="0"/>
              <a:t> grade ≥3 hemorrhage, fever, or infection) potentially related to hematologic toxicity reported</a:t>
            </a:r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950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PARPi maintainance in OC</a:t>
            </a:r>
            <a:r>
              <a:rPr lang="de-DE"/>
              <a:t>: Niraparib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NORA Study design</a:t>
            </a:r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FE99A250-158A-4791-B36A-23FA39125EF0}"/>
              </a:ext>
            </a:extLst>
          </p:cNvPr>
          <p:cNvSpPr/>
          <p:nvPr/>
        </p:nvSpPr>
        <p:spPr>
          <a:xfrm>
            <a:off x="427582" y="2216406"/>
            <a:ext cx="3594880" cy="157055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inclusion criteria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Platinum-sensitive, recurrent OC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High-grade serous or high grade predominantly serous histology or known to have </a:t>
            </a:r>
            <a:r>
              <a:rPr kumimoji="0" lang="en-GB" sz="10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GB" sz="105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BRCA</a:t>
            </a:r>
            <a:r>
              <a:rPr kumimoji="0" lang="en-GB" sz="10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mut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Completed at least 2 previous lines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platinum-containing therapy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Partial or complete response to the last platinum-based chemotherapy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69B1E0-80BC-494D-B32D-E61BF28DAA08}"/>
              </a:ext>
            </a:extLst>
          </p:cNvPr>
          <p:cNvGrpSpPr/>
          <p:nvPr/>
        </p:nvGrpSpPr>
        <p:grpSpPr>
          <a:xfrm>
            <a:off x="6388686" y="2223514"/>
            <a:ext cx="3024000" cy="1549012"/>
            <a:chOff x="6388686" y="2127449"/>
            <a:chExt cx="3024000" cy="1549012"/>
          </a:xfrm>
        </p:grpSpPr>
        <p:sp>
          <p:nvSpPr>
            <p:cNvPr id="15" name="Rechteck 13">
              <a:extLst>
                <a:ext uri="{FF2B5EF4-FFF2-40B4-BE49-F238E27FC236}">
                  <a16:creationId xmlns:a16="http://schemas.microsoft.com/office/drawing/2014/main" id="{F7D31999-9800-417C-B91D-4B63ACE5A1AE}"/>
                </a:ext>
              </a:extLst>
            </p:cNvPr>
            <p:cNvSpPr/>
            <p:nvPr/>
          </p:nvSpPr>
          <p:spPr>
            <a:xfrm>
              <a:off x="6388686" y="2127449"/>
              <a:ext cx="3024000" cy="6768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Niraparib*</a:t>
              </a:r>
              <a:b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(N=160)</a:t>
              </a:r>
            </a:p>
          </p:txBody>
        </p:sp>
        <p:sp>
          <p:nvSpPr>
            <p:cNvPr id="16" name="Rechteck 14">
              <a:extLst>
                <a:ext uri="{FF2B5EF4-FFF2-40B4-BE49-F238E27FC236}">
                  <a16:creationId xmlns:a16="http://schemas.microsoft.com/office/drawing/2014/main" id="{672A46BA-46A6-474B-B471-44645A3A75C3}"/>
                </a:ext>
              </a:extLst>
            </p:cNvPr>
            <p:cNvSpPr/>
            <p:nvPr/>
          </p:nvSpPr>
          <p:spPr>
            <a:xfrm>
              <a:off x="6388686" y="3000277"/>
              <a:ext cx="3024000" cy="6761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</a:t>
              </a:r>
              <a:b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(N=80)</a:t>
              </a:r>
            </a:p>
          </p:txBody>
        </p:sp>
      </p:grpSp>
      <p:sp>
        <p:nvSpPr>
          <p:cNvPr id="20" name="Rechteck 18">
            <a:extLst>
              <a:ext uri="{FF2B5EF4-FFF2-40B4-BE49-F238E27FC236}">
                <a16:creationId xmlns:a16="http://schemas.microsoft.com/office/drawing/2014/main" id="{1424C9C5-92AE-4550-9691-C237BD3FC741}"/>
              </a:ext>
            </a:extLst>
          </p:cNvPr>
          <p:cNvSpPr/>
          <p:nvPr/>
        </p:nvSpPr>
        <p:spPr>
          <a:xfrm>
            <a:off x="10258131" y="2226482"/>
            <a:ext cx="1304632" cy="154307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Until disease progression </a:t>
            </a:r>
            <a:br>
              <a:rPr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 toxicity</a:t>
            </a:r>
          </a:p>
        </p:txBody>
      </p:sp>
      <p:sp>
        <p:nvSpPr>
          <p:cNvPr id="21" name="Rechteck 19">
            <a:extLst>
              <a:ext uri="{FF2B5EF4-FFF2-40B4-BE49-F238E27FC236}">
                <a16:creationId xmlns:a16="http://schemas.microsoft.com/office/drawing/2014/main" id="{A5B6BB54-8C92-4791-81DF-D4B296B40FA1}"/>
              </a:ext>
            </a:extLst>
          </p:cNvPr>
          <p:cNvSpPr/>
          <p:nvPr/>
        </p:nvSpPr>
        <p:spPr>
          <a:xfrm>
            <a:off x="439031" y="3986524"/>
            <a:ext cx="3583432" cy="1231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Stratification factors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6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GB" sz="1050" b="0" i="1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BRCA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mutation: Yes or 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6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Response to last chemotherapy: complete or partial response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6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to progression after penultimate platinum-based regimen: 6-12 vs &gt;12 months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453BF8-8643-4C60-93A8-D2F9DE3E44CC}"/>
              </a:ext>
            </a:extLst>
          </p:cNvPr>
          <p:cNvSpPr/>
          <p:nvPr/>
        </p:nvSpPr>
        <p:spPr>
          <a:xfrm>
            <a:off x="6388686" y="3986524"/>
            <a:ext cx="5174077" cy="21953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Primary endpoint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Progression-free survival (PFS) by BICR </a:t>
            </a:r>
          </a:p>
          <a:p>
            <a:pPr marL="2698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633"/>
              </a:buClr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Primary analysis of PFS in ITT population </a:t>
            </a:r>
          </a:p>
          <a:p>
            <a:pPr marL="2698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633"/>
              </a:buClr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Statistical assumption: PFS hazard ratio of 0.54, </a:t>
            </a:r>
            <a:b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</a:b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two-sided type I error of .05, power &gt;90%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6633"/>
              </a:buClr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Secondary endpoint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Safety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Chemotherapy-free interval (CFI)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Time to first subsequent therapy (TFST)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Standard"/>
                <a:ea typeface="+mn-ea"/>
                <a:cs typeface="+mn-cs"/>
              </a:rPr>
              <a:t>Overall survival (OS)</a:t>
            </a:r>
          </a:p>
        </p:txBody>
      </p:sp>
      <p:graphicFrame>
        <p:nvGraphicFramePr>
          <p:cNvPr id="23" name="Tabelle 21">
            <a:extLst>
              <a:ext uri="{FF2B5EF4-FFF2-40B4-BE49-F238E27FC236}">
                <a16:creationId xmlns:a16="http://schemas.microsoft.com/office/drawing/2014/main" id="{20039907-4077-407A-8674-8B4D5E032DB2}"/>
              </a:ext>
            </a:extLst>
          </p:cNvPr>
          <p:cNvGraphicFramePr>
            <a:graphicFrameLocks noGrp="1"/>
          </p:cNvGraphicFramePr>
          <p:nvPr/>
        </p:nvGraphicFramePr>
        <p:xfrm>
          <a:off x="424374" y="5341005"/>
          <a:ext cx="5359023" cy="83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023">
                  <a:extLst>
                    <a:ext uri="{9D8B030D-6E8A-4147-A177-3AD203B41FA5}">
                      <a16:colId xmlns:a16="http://schemas.microsoft.com/office/drawing/2014/main" val="2909681318"/>
                    </a:ext>
                  </a:extLst>
                </a:gridCol>
              </a:tblGrid>
              <a:tr h="31244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bg1"/>
                          </a:solidFill>
                          <a:latin typeface="Arial Standard"/>
                        </a:rPr>
                        <a:t>* Individual </a:t>
                      </a:r>
                      <a:r>
                        <a:rPr lang="de-DE" sz="1200" err="1">
                          <a:solidFill>
                            <a:schemeClr val="bg1"/>
                          </a:solidFill>
                          <a:latin typeface="Arial Standard"/>
                        </a:rPr>
                        <a:t>dosing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Arial Standard"/>
                        </a:rPr>
                        <a:t> - </a:t>
                      </a:r>
                      <a:r>
                        <a:rPr lang="de-DE" sz="1200" err="1">
                          <a:solidFill>
                            <a:schemeClr val="bg1"/>
                          </a:solidFill>
                          <a:latin typeface="Arial Standard"/>
                        </a:rPr>
                        <a:t>adopted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Arial Standard"/>
                        </a:rPr>
                        <a:t> in </a:t>
                      </a:r>
                      <a:r>
                        <a:rPr lang="de-DE" sz="1200" err="1">
                          <a:solidFill>
                            <a:schemeClr val="bg1"/>
                          </a:solidFill>
                          <a:latin typeface="Arial Standard"/>
                        </a:rPr>
                        <a:t>protocol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Arial Standard"/>
                        </a:rPr>
                        <a:t> </a:t>
                      </a:r>
                      <a:r>
                        <a:rPr lang="de-DE" sz="1200" err="1">
                          <a:solidFill>
                            <a:schemeClr val="bg1"/>
                          </a:solidFill>
                          <a:latin typeface="Arial Standard"/>
                        </a:rPr>
                        <a:t>amendment</a:t>
                      </a:r>
                      <a:endParaRPr lang="de-DE" sz="1200">
                        <a:solidFill>
                          <a:schemeClr val="bg1"/>
                        </a:solidFill>
                        <a:latin typeface="Arial Standar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743695"/>
                  </a:ext>
                </a:extLst>
              </a:tr>
              <a:tr h="520732">
                <a:tc>
                  <a:txBody>
                    <a:bodyPr/>
                    <a:lstStyle/>
                    <a:p>
                      <a:pPr marL="180975" marR="0" lvl="0" indent="-18097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Standard"/>
                          <a:ea typeface="+mn-ea"/>
                          <a:cs typeface="+mn-cs"/>
                        </a:rPr>
                        <a:t>Body weight ≥77 kg and </a:t>
                      </a:r>
                      <a:r>
                        <a:rPr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Standard"/>
                          <a:ea typeface="+mn-ea"/>
                          <a:cs typeface="+mn-cs"/>
                        </a:rPr>
                        <a:t>platelets </a:t>
                      </a: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Standard"/>
                          <a:ea typeface="+mn-ea"/>
                          <a:cs typeface="+mn-cs"/>
                        </a:rPr>
                        <a:t>≥150,000/𝜇L started with 300 mg QD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200" b="0" i="0" u="none" strike="noStrike" kern="1200" cap="none" spc="-3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Standard"/>
                          <a:ea typeface="+mn-ea"/>
                          <a:cs typeface="+mn-cs"/>
                        </a:rPr>
                        <a:t>Body weight &lt;77 kg and/or </a:t>
                      </a:r>
                      <a:r>
                        <a:rPr lang="de-DE" sz="1200" b="0" i="0" u="none" strike="noStrike" kern="1200" cap="none" spc="-3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Standard"/>
                          <a:ea typeface="+mn-ea"/>
                          <a:cs typeface="+mn-cs"/>
                        </a:rPr>
                        <a:t>platelets</a:t>
                      </a:r>
                      <a:r>
                        <a:rPr kumimoji="0" lang="de-DE" sz="1200" b="0" i="0" u="none" strike="noStrike" kern="1200" cap="none" spc="-3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Standard"/>
                          <a:ea typeface="+mn-ea"/>
                          <a:cs typeface="+mn-cs"/>
                        </a:rPr>
                        <a:t> &lt;150,000/𝜇L started with 200 mg QD</a:t>
                      </a:r>
                      <a:endParaRPr lang="de-DE" sz="1200" spc="-30" baseline="0">
                        <a:solidFill>
                          <a:schemeClr val="tx1"/>
                        </a:solidFill>
                        <a:latin typeface="Arial Standar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539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B8A2CB-FEA8-4CB9-A5CA-708E530B6429}"/>
              </a:ext>
            </a:extLst>
          </p:cNvPr>
          <p:cNvSpPr txBox="1">
            <a:spLocks/>
          </p:cNvSpPr>
          <p:nvPr/>
        </p:nvSpPr>
        <p:spPr>
          <a:xfrm>
            <a:off x="428397" y="1465604"/>
            <a:ext cx="10564812" cy="3095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chemeClr val="tx1"/>
                </a:solidFill>
              </a:rPr>
              <a:t>Individualized starting dose of niraparib in Chinese patients with platinum-sensitive recurrent ovarian cancer (PSROC): A randomized, double-blind, placebo-controlled, phase 3 trial 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E2D789B0-675C-4109-B776-9B1BFFA0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7616"/>
            <a:ext cx="8422699" cy="365125"/>
          </a:xfrm>
        </p:spPr>
        <p:txBody>
          <a:bodyPr/>
          <a:lstStyle/>
          <a:p>
            <a:r>
              <a:rPr lang="de-DE"/>
              <a:t>ITT: Intention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treat</a:t>
            </a:r>
            <a:r>
              <a:rPr lang="de-DE"/>
              <a:t>. PFS: Progression </a:t>
            </a:r>
            <a:r>
              <a:rPr lang="de-DE" err="1"/>
              <a:t>free</a:t>
            </a:r>
            <a:r>
              <a:rPr lang="de-DE"/>
              <a:t> survival.CR: </a:t>
            </a:r>
            <a:r>
              <a:rPr lang="de-DE" err="1"/>
              <a:t>Complete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QD: </a:t>
            </a:r>
            <a:r>
              <a:rPr lang="de-DE" err="1"/>
              <a:t>Once</a:t>
            </a:r>
            <a:r>
              <a:rPr lang="de-DE"/>
              <a:t> </a:t>
            </a:r>
            <a:r>
              <a:rPr lang="de-DE" err="1"/>
              <a:t>daily</a:t>
            </a:r>
            <a:r>
              <a:rPr lang="de-DE"/>
              <a:t>. ISD:</a:t>
            </a:r>
            <a:r>
              <a:rPr lang="en-US"/>
              <a:t> PFS: Progression free survival. OC: Ovarian cancer. ISD: Individualized starting dose. R: Randomize</a:t>
            </a:r>
            <a:endParaRPr lang="de-DE"/>
          </a:p>
          <a:p>
            <a:r>
              <a:rPr lang="de-DE"/>
              <a:t>Wu, X. et al, 2020. LBA29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B13FFBD-6C7F-46EB-8A5F-81A1C814D41F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4022462" y="2561914"/>
            <a:ext cx="2366224" cy="43976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42EAE63-1248-4B9C-9CF1-741AA76745A4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4022462" y="3001681"/>
            <a:ext cx="2366224" cy="43275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7">
            <a:extLst>
              <a:ext uri="{FF2B5EF4-FFF2-40B4-BE49-F238E27FC236}">
                <a16:creationId xmlns:a16="http://schemas.microsoft.com/office/drawing/2014/main" id="{ED73E38E-7388-4D0E-B63F-00E41F33CD32}"/>
              </a:ext>
            </a:extLst>
          </p:cNvPr>
          <p:cNvSpPr/>
          <p:nvPr/>
        </p:nvSpPr>
        <p:spPr>
          <a:xfrm flipH="1">
            <a:off x="4195699" y="2564861"/>
            <a:ext cx="856111" cy="87364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b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2:1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3F8DE6-63FA-446B-82D0-3C17E228C344}"/>
              </a:ext>
            </a:extLst>
          </p:cNvPr>
          <p:cNvCxnSpPr>
            <a:stCxn id="15" idx="3"/>
          </p:cNvCxnSpPr>
          <p:nvPr/>
        </p:nvCxnSpPr>
        <p:spPr>
          <a:xfrm flipV="1">
            <a:off x="9412686" y="2561221"/>
            <a:ext cx="845445" cy="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B574CD-470E-4D0D-8217-42E52FBEDECF}"/>
              </a:ext>
            </a:extLst>
          </p:cNvPr>
          <p:cNvCxnSpPr>
            <a:stCxn id="16" idx="3"/>
          </p:cNvCxnSpPr>
          <p:nvPr/>
        </p:nvCxnSpPr>
        <p:spPr>
          <a:xfrm flipV="1">
            <a:off x="9412686" y="3433741"/>
            <a:ext cx="845445" cy="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66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D519-2921-48DA-B4EF-F0F11447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889" y="1390088"/>
            <a:ext cx="10033362" cy="485659"/>
          </a:xfrm>
        </p:spPr>
        <p:txBody>
          <a:bodyPr>
            <a:normAutofit/>
          </a:bodyPr>
          <a:lstStyle/>
          <a:p>
            <a:r>
              <a:rPr lang="en-GB" sz="1800" b="1"/>
              <a:t>PFS (BICR) in ITT population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36" y="6349064"/>
            <a:ext cx="9612000" cy="3916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ITT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, intention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黑体" panose="02010609060101010101" pitchFamily="49" charset="-122"/>
                <a:cs typeface="Arial" panose="020B0604020202020204" pitchFamily="34" charset="0"/>
              </a:rPr>
              <a:t>to treat; </a:t>
            </a:r>
            <a:r>
              <a:rPr kumimoji="0" lang="en-US" altLang="zh-CN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Standard" charset="0"/>
                <a:ea typeface="MS PGothic" panose="020B0600070205080204" pitchFamily="34" charset="-128"/>
                <a:cs typeface="Arial" panose="020B0604020202020204" pitchFamily="34" charset="0"/>
              </a:rPr>
              <a:t>BICR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Standard" charset="0"/>
                <a:ea typeface="MS PGothic" panose="020B0600070205080204" pitchFamily="34" charset="-128"/>
                <a:cs typeface="Arial" panose="020B0604020202020204" pitchFamily="34" charset="0"/>
              </a:rPr>
              <a:t>: blinded independent central review;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CI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, confidence interval;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, not estimable;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PFS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  <a:cs typeface="Arial" panose="020B0604020202020204" pitchFamily="34" charset="0"/>
              </a:rPr>
              <a:t>, progression-free survival 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Standard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Individualized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starting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dose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of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niraparib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in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chinese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patients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with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platinum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-sensitive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recurrent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ovarian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cancer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(PSROC): A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randomized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, double-blind,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placebo-controlled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,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phase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3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trial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(NORA).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X. Wu et al.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ESMO 2020, 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abstract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LBA29</a:t>
            </a:r>
          </a:p>
        </p:txBody>
      </p:sp>
      <p:graphicFrame>
        <p:nvGraphicFramePr>
          <p:cNvPr id="9" name="表格 141">
            <a:extLst>
              <a:ext uri="{FF2B5EF4-FFF2-40B4-BE49-F238E27FC236}">
                <a16:creationId xmlns:a16="http://schemas.microsoft.com/office/drawing/2014/main" id="{A7529211-E6F4-41DF-86FB-236A3A83D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94723"/>
              </p:ext>
            </p:extLst>
          </p:nvPr>
        </p:nvGraphicFramePr>
        <p:xfrm>
          <a:off x="7251675" y="1807571"/>
          <a:ext cx="3264978" cy="255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326">
                  <a:extLst>
                    <a:ext uri="{9D8B030D-6E8A-4147-A177-3AD203B41FA5}">
                      <a16:colId xmlns:a16="http://schemas.microsoft.com/office/drawing/2014/main" val="65546060"/>
                    </a:ext>
                  </a:extLst>
                </a:gridCol>
                <a:gridCol w="1088326">
                  <a:extLst>
                    <a:ext uri="{9D8B030D-6E8A-4147-A177-3AD203B41FA5}">
                      <a16:colId xmlns:a16="http://schemas.microsoft.com/office/drawing/2014/main" val="1821399987"/>
                    </a:ext>
                  </a:extLst>
                </a:gridCol>
                <a:gridCol w="1088326">
                  <a:extLst>
                    <a:ext uri="{9D8B030D-6E8A-4147-A177-3AD203B41FA5}">
                      <a16:colId xmlns:a16="http://schemas.microsoft.com/office/drawing/2014/main" val="3812131438"/>
                    </a:ext>
                  </a:extLst>
                </a:gridCol>
              </a:tblGrid>
              <a:tr h="53272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n-lt"/>
                        </a:rPr>
                        <a:t>68% </a:t>
                      </a:r>
                      <a:r>
                        <a:rPr lang="en-US" altLang="zh-CN" sz="1600" b="0">
                          <a:latin typeface="+mn-lt"/>
                        </a:rPr>
                        <a:t>reduction</a:t>
                      </a:r>
                      <a:r>
                        <a:rPr lang="en-US" altLang="zh-CN" sz="1600" b="1">
                          <a:latin typeface="+mn-lt"/>
                        </a:rPr>
                        <a:t> of hazard for relapse or death with niraparib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76297"/>
                  </a:ext>
                </a:extLst>
              </a:tr>
              <a:tr h="470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zh-CN" altLang="en-US" sz="20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Niraparib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(N=177)</a:t>
                      </a:r>
                      <a:endParaRPr lang="en-US" sz="1400" b="1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(N=88)</a:t>
                      </a:r>
                      <a:endParaRPr lang="en-US" sz="1400" b="1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18716"/>
                  </a:ext>
                </a:extLst>
              </a:tr>
              <a:tr h="2848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Median PFS</a:t>
                      </a:r>
                      <a:r>
                        <a:rPr lang="en-US" altLang="zh-CN" sz="14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 </a:t>
                      </a:r>
                      <a:endPara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75895"/>
                  </a:ext>
                </a:extLst>
              </a:tr>
              <a:tr h="437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>
                          <a:latin typeface="+mn-lt"/>
                        </a:rPr>
                        <a:t>Months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>
                          <a:latin typeface="+mn-lt"/>
                        </a:rPr>
                        <a:t>(95% CI)</a:t>
                      </a:r>
                      <a:endParaRPr lang="en-US" sz="1200" b="1" baseline="0">
                        <a:latin typeface="+mn-lt"/>
                        <a:cs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accent3"/>
                          </a:solidFill>
                          <a:latin typeface="+mn-lt"/>
                        </a:rPr>
                        <a:t>18.3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accent3"/>
                          </a:solidFill>
                          <a:latin typeface="+mn-lt"/>
                        </a:rPr>
                        <a:t>(10.9–NE)</a:t>
                      </a:r>
                      <a:endParaRPr lang="en-US" sz="1200" b="1">
                        <a:solidFill>
                          <a:schemeClr val="accent3"/>
                        </a:solidFill>
                        <a:latin typeface="+mn-lt"/>
                        <a:cs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</a:rPr>
                        <a:t>5.4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</a:rPr>
                        <a:t>(3.7–5.7)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94332299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</a:rPr>
                        <a:t>Hazard ratio (95% CI)</a:t>
                      </a:r>
                      <a:endParaRPr lang="en-US" sz="1200" b="1">
                        <a:latin typeface="+mn-lt"/>
                        <a:cs typeface="Arial"/>
                      </a:endParaRPr>
                    </a:p>
                  </a:txBody>
                  <a:tcPr marT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accent3"/>
                          </a:solidFill>
                          <a:latin typeface="+mn-lt"/>
                        </a:rPr>
                        <a:t>0.32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accent3"/>
                          </a:solidFill>
                          <a:latin typeface="+mn-lt"/>
                        </a:rPr>
                        <a:t>（0.23-0.45）</a:t>
                      </a:r>
                      <a:endParaRPr lang="en-US" sz="1200" b="1">
                        <a:solidFill>
                          <a:schemeClr val="accent3"/>
                        </a:solidFill>
                        <a:latin typeface="+mn-lt"/>
                        <a:cs typeface="Arial"/>
                      </a:endParaRPr>
                    </a:p>
                  </a:txBody>
                  <a:tcPr marT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>
                        <a:solidFill>
                          <a:srgbClr val="B41E3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/>
                </a:tc>
                <a:extLst>
                  <a:ext uri="{0D108BD9-81ED-4DB2-BD59-A6C34878D82A}">
                    <a16:rowId xmlns:a16="http://schemas.microsoft.com/office/drawing/2014/main" val="2197473850"/>
                  </a:ext>
                </a:extLst>
              </a:tr>
              <a:tr h="284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p-value</a:t>
                      </a:r>
                      <a:r>
                        <a:rPr kumimoji="0" lang="en-US" altLang="zh-CN" sz="1200" b="1" u="none" strike="noStrike" kern="1200" cap="none" spc="0" normalizeH="0" baseline="3000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endParaRPr kumimoji="0" lang="en-US" altLang="zh-CN" sz="1200" b="1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等线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>
                          <a:effectLst/>
                          <a:latin typeface="+mn-lt"/>
                        </a:rPr>
                        <a:t>&lt;0.0001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72546"/>
                  </a:ext>
                </a:extLst>
              </a:tr>
            </a:tbl>
          </a:graphicData>
        </a:graphic>
      </p:graphicFrame>
      <p:sp>
        <p:nvSpPr>
          <p:cNvPr id="10" name="矩形 143">
            <a:extLst>
              <a:ext uri="{FF2B5EF4-FFF2-40B4-BE49-F238E27FC236}">
                <a16:creationId xmlns:a16="http://schemas.microsoft.com/office/drawing/2014/main" id="{A475C735-1962-44F9-9518-693FE140E888}"/>
              </a:ext>
            </a:extLst>
          </p:cNvPr>
          <p:cNvSpPr/>
          <p:nvPr/>
        </p:nvSpPr>
        <p:spPr>
          <a:xfrm>
            <a:off x="412633" y="5863427"/>
            <a:ext cx="9592499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633"/>
              </a:buClr>
              <a:buSzTx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Niraparib resulted in significantly longer </a:t>
            </a:r>
            <a:r>
              <a:rPr kumimoji="0" lang="en-US" altLang="zh-CN" sz="1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mPFS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than placebo in ITT population of all-comer patients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C8061BD8-33FA-4C72-8BED-5FD2DC60CD36}"/>
              </a:ext>
            </a:extLst>
          </p:cNvPr>
          <p:cNvGrpSpPr/>
          <p:nvPr/>
        </p:nvGrpSpPr>
        <p:grpSpPr>
          <a:xfrm>
            <a:off x="979974" y="1913651"/>
            <a:ext cx="5632835" cy="3032907"/>
            <a:chOff x="372455" y="987579"/>
            <a:chExt cx="3313436" cy="1784063"/>
          </a:xfrm>
        </p:grpSpPr>
        <p:grpSp>
          <p:nvGrpSpPr>
            <p:cNvPr id="107" name="组合 378">
              <a:extLst>
                <a:ext uri="{FF2B5EF4-FFF2-40B4-BE49-F238E27FC236}">
                  <a16:creationId xmlns:a16="http://schemas.microsoft.com/office/drawing/2014/main" id="{77D61712-07F7-4F7D-A5EF-6B419211A301}"/>
                </a:ext>
              </a:extLst>
            </p:cNvPr>
            <p:cNvGrpSpPr/>
            <p:nvPr/>
          </p:nvGrpSpPr>
          <p:grpSpPr>
            <a:xfrm>
              <a:off x="372455" y="987579"/>
              <a:ext cx="159779" cy="1677503"/>
              <a:chOff x="372455" y="987579"/>
              <a:chExt cx="159779" cy="1677503"/>
            </a:xfrm>
          </p:grpSpPr>
          <p:cxnSp>
            <p:nvCxnSpPr>
              <p:cNvPr id="137" name="直接连接符 408">
                <a:extLst>
                  <a:ext uri="{FF2B5EF4-FFF2-40B4-BE49-F238E27FC236}">
                    <a16:creationId xmlns:a16="http://schemas.microsoft.com/office/drawing/2014/main" id="{E39F0F58-068E-4F79-847C-2D757A977860}"/>
                  </a:ext>
                </a:extLst>
              </p:cNvPr>
              <p:cNvCxnSpPr/>
              <p:nvPr/>
            </p:nvCxnSpPr>
            <p:spPr bwMode="auto">
              <a:xfrm>
                <a:off x="532234" y="1033746"/>
                <a:ext cx="0" cy="1582454"/>
              </a:xfrm>
              <a:prstGeom prst="line">
                <a:avLst/>
              </a:prstGeom>
              <a:solidFill>
                <a:srgbClr val="00B8FF"/>
              </a:solidFill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8" name="组合 409">
                <a:extLst>
                  <a:ext uri="{FF2B5EF4-FFF2-40B4-BE49-F238E27FC236}">
                    <a16:creationId xmlns:a16="http://schemas.microsoft.com/office/drawing/2014/main" id="{8814ED04-9FE6-4E04-AB0F-4BB80F2626BD}"/>
                  </a:ext>
                </a:extLst>
              </p:cNvPr>
              <p:cNvGrpSpPr/>
              <p:nvPr/>
            </p:nvGrpSpPr>
            <p:grpSpPr>
              <a:xfrm>
                <a:off x="372455" y="987579"/>
                <a:ext cx="159779" cy="95049"/>
                <a:chOff x="372455" y="987579"/>
                <a:chExt cx="159779" cy="95049"/>
              </a:xfrm>
            </p:grpSpPr>
            <p:cxnSp>
              <p:nvCxnSpPr>
                <p:cNvPr id="154" name="直接连接符 425">
                  <a:extLst>
                    <a:ext uri="{FF2B5EF4-FFF2-40B4-BE49-F238E27FC236}">
                      <a16:creationId xmlns:a16="http://schemas.microsoft.com/office/drawing/2014/main" id="{13FD6E72-81D1-4BF8-B17F-B37141A6DB11}"/>
                    </a:ext>
                  </a:extLst>
                </p:cNvPr>
                <p:cNvCxnSpPr/>
                <p:nvPr/>
              </p:nvCxnSpPr>
              <p:spPr bwMode="auto">
                <a:xfrm flipH="1">
                  <a:off x="492919" y="1033746"/>
                  <a:ext cx="39315" cy="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55" name="文本框 426">
                  <a:extLst>
                    <a:ext uri="{FF2B5EF4-FFF2-40B4-BE49-F238E27FC236}">
                      <a16:creationId xmlns:a16="http://schemas.microsoft.com/office/drawing/2014/main" id="{16AFA099-FB8E-4AD8-8E30-E9D1078B655C}"/>
                    </a:ext>
                  </a:extLst>
                </p:cNvPr>
                <p:cNvSpPr txBox="1"/>
                <p:nvPr/>
              </p:nvSpPr>
              <p:spPr>
                <a:xfrm>
                  <a:off x="372455" y="987579"/>
                  <a:ext cx="110325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1.0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39" name="组合 410">
                <a:extLst>
                  <a:ext uri="{FF2B5EF4-FFF2-40B4-BE49-F238E27FC236}">
                    <a16:creationId xmlns:a16="http://schemas.microsoft.com/office/drawing/2014/main" id="{26E69C03-BC6B-4E9B-BC58-596895FCD601}"/>
                  </a:ext>
                </a:extLst>
              </p:cNvPr>
              <p:cNvGrpSpPr/>
              <p:nvPr/>
            </p:nvGrpSpPr>
            <p:grpSpPr>
              <a:xfrm>
                <a:off x="372455" y="1299523"/>
                <a:ext cx="159779" cy="95049"/>
                <a:chOff x="372455" y="987579"/>
                <a:chExt cx="159779" cy="95049"/>
              </a:xfrm>
            </p:grpSpPr>
            <p:cxnSp>
              <p:nvCxnSpPr>
                <p:cNvPr id="152" name="直接连接符 423">
                  <a:extLst>
                    <a:ext uri="{FF2B5EF4-FFF2-40B4-BE49-F238E27FC236}">
                      <a16:creationId xmlns:a16="http://schemas.microsoft.com/office/drawing/2014/main" id="{6F361EEE-315F-4718-AE17-72B26C67C430}"/>
                    </a:ext>
                  </a:extLst>
                </p:cNvPr>
                <p:cNvCxnSpPr/>
                <p:nvPr/>
              </p:nvCxnSpPr>
              <p:spPr bwMode="auto">
                <a:xfrm flipH="1">
                  <a:off x="492919" y="1033746"/>
                  <a:ext cx="39315" cy="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53" name="文本框 424">
                  <a:extLst>
                    <a:ext uri="{FF2B5EF4-FFF2-40B4-BE49-F238E27FC236}">
                      <a16:creationId xmlns:a16="http://schemas.microsoft.com/office/drawing/2014/main" id="{D2051D25-7349-4B34-9466-DA561F0C8382}"/>
                    </a:ext>
                  </a:extLst>
                </p:cNvPr>
                <p:cNvSpPr txBox="1"/>
                <p:nvPr/>
              </p:nvSpPr>
              <p:spPr>
                <a:xfrm>
                  <a:off x="372455" y="987579"/>
                  <a:ext cx="110325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0.8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40" name="组合 411">
                <a:extLst>
                  <a:ext uri="{FF2B5EF4-FFF2-40B4-BE49-F238E27FC236}">
                    <a16:creationId xmlns:a16="http://schemas.microsoft.com/office/drawing/2014/main" id="{3FF52F63-2CF5-4772-AFD6-1E02D3CD217B}"/>
                  </a:ext>
                </a:extLst>
              </p:cNvPr>
              <p:cNvGrpSpPr/>
              <p:nvPr/>
            </p:nvGrpSpPr>
            <p:grpSpPr>
              <a:xfrm>
                <a:off x="372455" y="1611467"/>
                <a:ext cx="159779" cy="95049"/>
                <a:chOff x="372455" y="987579"/>
                <a:chExt cx="159779" cy="95049"/>
              </a:xfrm>
            </p:grpSpPr>
            <p:cxnSp>
              <p:nvCxnSpPr>
                <p:cNvPr id="150" name="直接连接符 421">
                  <a:extLst>
                    <a:ext uri="{FF2B5EF4-FFF2-40B4-BE49-F238E27FC236}">
                      <a16:creationId xmlns:a16="http://schemas.microsoft.com/office/drawing/2014/main" id="{AF8AB5FD-2752-4A7C-89AC-E83C930DC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492919" y="1033746"/>
                  <a:ext cx="39315" cy="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51" name="文本框 422">
                  <a:extLst>
                    <a:ext uri="{FF2B5EF4-FFF2-40B4-BE49-F238E27FC236}">
                      <a16:creationId xmlns:a16="http://schemas.microsoft.com/office/drawing/2014/main" id="{B9261BD4-81CF-4EBA-B5F4-80E0008703A6}"/>
                    </a:ext>
                  </a:extLst>
                </p:cNvPr>
                <p:cNvSpPr txBox="1"/>
                <p:nvPr/>
              </p:nvSpPr>
              <p:spPr>
                <a:xfrm>
                  <a:off x="372455" y="987579"/>
                  <a:ext cx="110325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0.6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41" name="组合 412">
                <a:extLst>
                  <a:ext uri="{FF2B5EF4-FFF2-40B4-BE49-F238E27FC236}">
                    <a16:creationId xmlns:a16="http://schemas.microsoft.com/office/drawing/2014/main" id="{84C3B89E-1879-4A50-9D28-52C8618001ED}"/>
                  </a:ext>
                </a:extLst>
              </p:cNvPr>
              <p:cNvGrpSpPr/>
              <p:nvPr/>
            </p:nvGrpSpPr>
            <p:grpSpPr>
              <a:xfrm>
                <a:off x="372455" y="1931758"/>
                <a:ext cx="159779" cy="95049"/>
                <a:chOff x="372455" y="995926"/>
                <a:chExt cx="159779" cy="95049"/>
              </a:xfrm>
            </p:grpSpPr>
            <p:cxnSp>
              <p:nvCxnSpPr>
                <p:cNvPr id="148" name="直接连接符 419">
                  <a:extLst>
                    <a:ext uri="{FF2B5EF4-FFF2-40B4-BE49-F238E27FC236}">
                      <a16:creationId xmlns:a16="http://schemas.microsoft.com/office/drawing/2014/main" id="{89B4C416-222B-4A82-8FB4-03F4B19516AA}"/>
                    </a:ext>
                  </a:extLst>
                </p:cNvPr>
                <p:cNvCxnSpPr/>
                <p:nvPr/>
              </p:nvCxnSpPr>
              <p:spPr bwMode="auto">
                <a:xfrm flipH="1">
                  <a:off x="492919" y="1042093"/>
                  <a:ext cx="39315" cy="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9" name="文本框 420">
                  <a:extLst>
                    <a:ext uri="{FF2B5EF4-FFF2-40B4-BE49-F238E27FC236}">
                      <a16:creationId xmlns:a16="http://schemas.microsoft.com/office/drawing/2014/main" id="{C9E28800-58E5-4B76-8E22-0FDB10397ABB}"/>
                    </a:ext>
                  </a:extLst>
                </p:cNvPr>
                <p:cNvSpPr txBox="1"/>
                <p:nvPr/>
              </p:nvSpPr>
              <p:spPr>
                <a:xfrm>
                  <a:off x="372455" y="995926"/>
                  <a:ext cx="110325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0.4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413">
                <a:extLst>
                  <a:ext uri="{FF2B5EF4-FFF2-40B4-BE49-F238E27FC236}">
                    <a16:creationId xmlns:a16="http://schemas.microsoft.com/office/drawing/2014/main" id="{E8773AA7-AC44-4922-B40F-BBE1D059D0CC}"/>
                  </a:ext>
                </a:extLst>
              </p:cNvPr>
              <p:cNvGrpSpPr/>
              <p:nvPr/>
            </p:nvGrpSpPr>
            <p:grpSpPr>
              <a:xfrm>
                <a:off x="372455" y="2246722"/>
                <a:ext cx="159779" cy="95049"/>
                <a:chOff x="372455" y="998946"/>
                <a:chExt cx="159779" cy="95049"/>
              </a:xfrm>
            </p:grpSpPr>
            <p:cxnSp>
              <p:nvCxnSpPr>
                <p:cNvPr id="146" name="直接连接符 417">
                  <a:extLst>
                    <a:ext uri="{FF2B5EF4-FFF2-40B4-BE49-F238E27FC236}">
                      <a16:creationId xmlns:a16="http://schemas.microsoft.com/office/drawing/2014/main" id="{F2B8D716-BD9F-4F9F-87EB-546329F2C7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492919" y="1045113"/>
                  <a:ext cx="39315" cy="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7" name="文本框 418">
                  <a:extLst>
                    <a:ext uri="{FF2B5EF4-FFF2-40B4-BE49-F238E27FC236}">
                      <a16:creationId xmlns:a16="http://schemas.microsoft.com/office/drawing/2014/main" id="{5CCF20F7-675C-49F4-92D6-BD8D2F8F917D}"/>
                    </a:ext>
                  </a:extLst>
                </p:cNvPr>
                <p:cNvSpPr txBox="1"/>
                <p:nvPr/>
              </p:nvSpPr>
              <p:spPr>
                <a:xfrm>
                  <a:off x="372455" y="998946"/>
                  <a:ext cx="110325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0.2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414">
                <a:extLst>
                  <a:ext uri="{FF2B5EF4-FFF2-40B4-BE49-F238E27FC236}">
                    <a16:creationId xmlns:a16="http://schemas.microsoft.com/office/drawing/2014/main" id="{0A7F1B41-6F2E-42D9-A4BB-E551D4699BF4}"/>
                  </a:ext>
                </a:extLst>
              </p:cNvPr>
              <p:cNvGrpSpPr/>
              <p:nvPr/>
            </p:nvGrpSpPr>
            <p:grpSpPr>
              <a:xfrm>
                <a:off x="372455" y="2570033"/>
                <a:ext cx="159779" cy="95049"/>
                <a:chOff x="372455" y="1010313"/>
                <a:chExt cx="159779" cy="95049"/>
              </a:xfrm>
            </p:grpSpPr>
            <p:cxnSp>
              <p:nvCxnSpPr>
                <p:cNvPr id="144" name="直接连接符 415">
                  <a:extLst>
                    <a:ext uri="{FF2B5EF4-FFF2-40B4-BE49-F238E27FC236}">
                      <a16:creationId xmlns:a16="http://schemas.microsoft.com/office/drawing/2014/main" id="{74D7C1AE-A75D-48D8-8ACA-51BC51D7FE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492919" y="1056480"/>
                  <a:ext cx="39315" cy="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5" name="文本框 416">
                  <a:extLst>
                    <a:ext uri="{FF2B5EF4-FFF2-40B4-BE49-F238E27FC236}">
                      <a16:creationId xmlns:a16="http://schemas.microsoft.com/office/drawing/2014/main" id="{E57EA0E9-103D-4C69-95CC-CC6EAED0563D}"/>
                    </a:ext>
                  </a:extLst>
                </p:cNvPr>
                <p:cNvSpPr txBox="1"/>
                <p:nvPr/>
              </p:nvSpPr>
              <p:spPr>
                <a:xfrm>
                  <a:off x="372455" y="1010313"/>
                  <a:ext cx="110325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0.0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108" name="组合 379">
              <a:extLst>
                <a:ext uri="{FF2B5EF4-FFF2-40B4-BE49-F238E27FC236}">
                  <a16:creationId xmlns:a16="http://schemas.microsoft.com/office/drawing/2014/main" id="{877659C8-0965-4E6B-A741-FEC0C8B93003}"/>
                </a:ext>
              </a:extLst>
            </p:cNvPr>
            <p:cNvGrpSpPr/>
            <p:nvPr/>
          </p:nvGrpSpPr>
          <p:grpSpPr>
            <a:xfrm>
              <a:off x="510592" y="2616058"/>
              <a:ext cx="3175299" cy="155584"/>
              <a:chOff x="510592" y="2616058"/>
              <a:chExt cx="3175299" cy="155584"/>
            </a:xfrm>
          </p:grpSpPr>
          <p:cxnSp>
            <p:nvCxnSpPr>
              <p:cNvPr id="109" name="直接连接符 380">
                <a:extLst>
                  <a:ext uri="{FF2B5EF4-FFF2-40B4-BE49-F238E27FC236}">
                    <a16:creationId xmlns:a16="http://schemas.microsoft.com/office/drawing/2014/main" id="{FB8882E1-8C90-45E8-A42C-B57401236B51}"/>
                  </a:ext>
                </a:extLst>
              </p:cNvPr>
              <p:cNvCxnSpPr/>
              <p:nvPr/>
            </p:nvCxnSpPr>
            <p:spPr bwMode="auto">
              <a:xfrm flipH="1">
                <a:off x="532236" y="2616200"/>
                <a:ext cx="3113458" cy="0"/>
              </a:xfrm>
              <a:prstGeom prst="line">
                <a:avLst/>
              </a:prstGeom>
              <a:solidFill>
                <a:srgbClr val="00B8FF"/>
              </a:solidFill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0" name="组合 381">
                <a:extLst>
                  <a:ext uri="{FF2B5EF4-FFF2-40B4-BE49-F238E27FC236}">
                    <a16:creationId xmlns:a16="http://schemas.microsoft.com/office/drawing/2014/main" id="{56F52197-F678-4D96-B6AF-31DA7CA245D8}"/>
                  </a:ext>
                </a:extLst>
              </p:cNvPr>
              <p:cNvGrpSpPr/>
              <p:nvPr/>
            </p:nvGrpSpPr>
            <p:grpSpPr>
              <a:xfrm>
                <a:off x="510592" y="2616058"/>
                <a:ext cx="44319" cy="155584"/>
                <a:chOff x="510592" y="2616058"/>
                <a:chExt cx="44319" cy="155584"/>
              </a:xfrm>
            </p:grpSpPr>
            <p:cxnSp>
              <p:nvCxnSpPr>
                <p:cNvPr id="135" name="直接连接符 406">
                  <a:extLst>
                    <a:ext uri="{FF2B5EF4-FFF2-40B4-BE49-F238E27FC236}">
                      <a16:creationId xmlns:a16="http://schemas.microsoft.com/office/drawing/2014/main" id="{FC1E7A01-6DA6-4C6E-AFC5-40764D8B7B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6" name="文本框 407">
                  <a:extLst>
                    <a:ext uri="{FF2B5EF4-FFF2-40B4-BE49-F238E27FC236}">
                      <a16:creationId xmlns:a16="http://schemas.microsoft.com/office/drawing/2014/main" id="{15F065F1-A633-4E26-8932-CB9237706271}"/>
                    </a:ext>
                  </a:extLst>
                </p:cNvPr>
                <p:cNvSpPr txBox="1"/>
                <p:nvPr/>
              </p:nvSpPr>
              <p:spPr>
                <a:xfrm>
                  <a:off x="510592" y="2676593"/>
                  <a:ext cx="44319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0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1" name="组合 382">
                <a:extLst>
                  <a:ext uri="{FF2B5EF4-FFF2-40B4-BE49-F238E27FC236}">
                    <a16:creationId xmlns:a16="http://schemas.microsoft.com/office/drawing/2014/main" id="{D34090A3-70BC-4B0F-A5F8-5213C6BED6A4}"/>
                  </a:ext>
                </a:extLst>
              </p:cNvPr>
              <p:cNvGrpSpPr/>
              <p:nvPr/>
            </p:nvGrpSpPr>
            <p:grpSpPr>
              <a:xfrm>
                <a:off x="891592" y="2616058"/>
                <a:ext cx="44319" cy="155584"/>
                <a:chOff x="510592" y="2616058"/>
                <a:chExt cx="44319" cy="155584"/>
              </a:xfrm>
            </p:grpSpPr>
            <p:cxnSp>
              <p:nvCxnSpPr>
                <p:cNvPr id="133" name="直接连接符 404">
                  <a:extLst>
                    <a:ext uri="{FF2B5EF4-FFF2-40B4-BE49-F238E27FC236}">
                      <a16:creationId xmlns:a16="http://schemas.microsoft.com/office/drawing/2014/main" id="{AB8A60E2-87D4-4745-8DD1-80D95D9494F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4" name="文本框 405">
                  <a:extLst>
                    <a:ext uri="{FF2B5EF4-FFF2-40B4-BE49-F238E27FC236}">
                      <a16:creationId xmlns:a16="http://schemas.microsoft.com/office/drawing/2014/main" id="{FA897A3B-AFFA-4AB9-BCA3-AF50068FA334}"/>
                    </a:ext>
                  </a:extLst>
                </p:cNvPr>
                <p:cNvSpPr txBox="1"/>
                <p:nvPr/>
              </p:nvSpPr>
              <p:spPr>
                <a:xfrm>
                  <a:off x="510592" y="2676593"/>
                  <a:ext cx="44319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3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2" name="组合 383">
                <a:extLst>
                  <a:ext uri="{FF2B5EF4-FFF2-40B4-BE49-F238E27FC236}">
                    <a16:creationId xmlns:a16="http://schemas.microsoft.com/office/drawing/2014/main" id="{67B9410F-0944-4858-BC0D-15B21D9574FE}"/>
                  </a:ext>
                </a:extLst>
              </p:cNvPr>
              <p:cNvGrpSpPr/>
              <p:nvPr/>
            </p:nvGrpSpPr>
            <p:grpSpPr>
              <a:xfrm>
                <a:off x="1293482" y="2616058"/>
                <a:ext cx="44319" cy="155584"/>
                <a:chOff x="510592" y="2616058"/>
                <a:chExt cx="44319" cy="155584"/>
              </a:xfrm>
            </p:grpSpPr>
            <p:cxnSp>
              <p:nvCxnSpPr>
                <p:cNvPr id="131" name="直接连接符 402">
                  <a:extLst>
                    <a:ext uri="{FF2B5EF4-FFF2-40B4-BE49-F238E27FC236}">
                      <a16:creationId xmlns:a16="http://schemas.microsoft.com/office/drawing/2014/main" id="{4F6A3364-2CE3-417F-A06E-FB557D3367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2" name="文本框 403">
                  <a:extLst>
                    <a:ext uri="{FF2B5EF4-FFF2-40B4-BE49-F238E27FC236}">
                      <a16:creationId xmlns:a16="http://schemas.microsoft.com/office/drawing/2014/main" id="{6789985F-9331-46D9-A65D-55CA9E0B2C76}"/>
                    </a:ext>
                  </a:extLst>
                </p:cNvPr>
                <p:cNvSpPr txBox="1"/>
                <p:nvPr/>
              </p:nvSpPr>
              <p:spPr>
                <a:xfrm>
                  <a:off x="510592" y="2676593"/>
                  <a:ext cx="44319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6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3" name="组合 384">
                <a:extLst>
                  <a:ext uri="{FF2B5EF4-FFF2-40B4-BE49-F238E27FC236}">
                    <a16:creationId xmlns:a16="http://schemas.microsoft.com/office/drawing/2014/main" id="{0E0BDFAA-C81B-4BA2-8F0A-276D2217E44D}"/>
                  </a:ext>
                </a:extLst>
              </p:cNvPr>
              <p:cNvGrpSpPr/>
              <p:nvPr/>
            </p:nvGrpSpPr>
            <p:grpSpPr>
              <a:xfrm>
                <a:off x="1670601" y="2616058"/>
                <a:ext cx="44319" cy="155584"/>
                <a:chOff x="510592" y="2616058"/>
                <a:chExt cx="44319" cy="155584"/>
              </a:xfrm>
            </p:grpSpPr>
            <p:cxnSp>
              <p:nvCxnSpPr>
                <p:cNvPr id="129" name="直接连接符 400">
                  <a:extLst>
                    <a:ext uri="{FF2B5EF4-FFF2-40B4-BE49-F238E27FC236}">
                      <a16:creationId xmlns:a16="http://schemas.microsoft.com/office/drawing/2014/main" id="{89884D52-55B9-4B6C-9F07-E1A0766366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" name="文本框 401">
                  <a:extLst>
                    <a:ext uri="{FF2B5EF4-FFF2-40B4-BE49-F238E27FC236}">
                      <a16:creationId xmlns:a16="http://schemas.microsoft.com/office/drawing/2014/main" id="{05994DB5-6220-4E1B-AB3F-6CBFB26E851B}"/>
                    </a:ext>
                  </a:extLst>
                </p:cNvPr>
                <p:cNvSpPr txBox="1"/>
                <p:nvPr/>
              </p:nvSpPr>
              <p:spPr>
                <a:xfrm>
                  <a:off x="510592" y="2676593"/>
                  <a:ext cx="44319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9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4" name="组合 385">
                <a:extLst>
                  <a:ext uri="{FF2B5EF4-FFF2-40B4-BE49-F238E27FC236}">
                    <a16:creationId xmlns:a16="http://schemas.microsoft.com/office/drawing/2014/main" id="{77491F98-DAAD-4C93-8999-C56F831B8DD1}"/>
                  </a:ext>
                </a:extLst>
              </p:cNvPr>
              <p:cNvGrpSpPr/>
              <p:nvPr/>
            </p:nvGrpSpPr>
            <p:grpSpPr>
              <a:xfrm>
                <a:off x="2037435" y="2616058"/>
                <a:ext cx="88637" cy="155584"/>
                <a:chOff x="487914" y="2616058"/>
                <a:chExt cx="88637" cy="155584"/>
              </a:xfrm>
            </p:grpSpPr>
            <p:cxnSp>
              <p:nvCxnSpPr>
                <p:cNvPr id="127" name="直接连接符 398">
                  <a:extLst>
                    <a:ext uri="{FF2B5EF4-FFF2-40B4-BE49-F238E27FC236}">
                      <a16:creationId xmlns:a16="http://schemas.microsoft.com/office/drawing/2014/main" id="{1B796109-9D65-4932-9042-748E973059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8" name="文本框 399">
                  <a:extLst>
                    <a:ext uri="{FF2B5EF4-FFF2-40B4-BE49-F238E27FC236}">
                      <a16:creationId xmlns:a16="http://schemas.microsoft.com/office/drawing/2014/main" id="{E0EB20A8-EF16-499B-9686-74FFA2A91B9F}"/>
                    </a:ext>
                  </a:extLst>
                </p:cNvPr>
                <p:cNvSpPr txBox="1"/>
                <p:nvPr/>
              </p:nvSpPr>
              <p:spPr>
                <a:xfrm>
                  <a:off x="487914" y="2676593"/>
                  <a:ext cx="88637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12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5" name="组合 386">
                <a:extLst>
                  <a:ext uri="{FF2B5EF4-FFF2-40B4-BE49-F238E27FC236}">
                    <a16:creationId xmlns:a16="http://schemas.microsoft.com/office/drawing/2014/main" id="{67AF0495-40E2-412F-AE60-BB39D30B28BA}"/>
                  </a:ext>
                </a:extLst>
              </p:cNvPr>
              <p:cNvGrpSpPr/>
              <p:nvPr/>
            </p:nvGrpSpPr>
            <p:grpSpPr>
              <a:xfrm>
                <a:off x="2428721" y="2616058"/>
                <a:ext cx="88637" cy="155584"/>
                <a:chOff x="488952" y="2616058"/>
                <a:chExt cx="88637" cy="155584"/>
              </a:xfrm>
            </p:grpSpPr>
            <p:cxnSp>
              <p:nvCxnSpPr>
                <p:cNvPr id="125" name="直接连接符 396">
                  <a:extLst>
                    <a:ext uri="{FF2B5EF4-FFF2-40B4-BE49-F238E27FC236}">
                      <a16:creationId xmlns:a16="http://schemas.microsoft.com/office/drawing/2014/main" id="{39053E23-9BEC-47F0-81D6-20B8C1383B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6" name="文本框 397">
                  <a:extLst>
                    <a:ext uri="{FF2B5EF4-FFF2-40B4-BE49-F238E27FC236}">
                      <a16:creationId xmlns:a16="http://schemas.microsoft.com/office/drawing/2014/main" id="{31C991A4-A128-410C-8439-46EC94925ED0}"/>
                    </a:ext>
                  </a:extLst>
                </p:cNvPr>
                <p:cNvSpPr txBox="1"/>
                <p:nvPr/>
              </p:nvSpPr>
              <p:spPr>
                <a:xfrm>
                  <a:off x="488952" y="2676593"/>
                  <a:ext cx="88637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15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6" name="组合 387">
                <a:extLst>
                  <a:ext uri="{FF2B5EF4-FFF2-40B4-BE49-F238E27FC236}">
                    <a16:creationId xmlns:a16="http://schemas.microsoft.com/office/drawing/2014/main" id="{B48EC605-1769-4A2F-BDD8-4D366AFDF55A}"/>
                  </a:ext>
                </a:extLst>
              </p:cNvPr>
              <p:cNvGrpSpPr/>
              <p:nvPr/>
            </p:nvGrpSpPr>
            <p:grpSpPr>
              <a:xfrm>
                <a:off x="2818233" y="2616058"/>
                <a:ext cx="88637" cy="155584"/>
                <a:chOff x="488952" y="2616058"/>
                <a:chExt cx="88637" cy="155584"/>
              </a:xfrm>
            </p:grpSpPr>
            <p:cxnSp>
              <p:nvCxnSpPr>
                <p:cNvPr id="123" name="直接连接符 394">
                  <a:extLst>
                    <a:ext uri="{FF2B5EF4-FFF2-40B4-BE49-F238E27FC236}">
                      <a16:creationId xmlns:a16="http://schemas.microsoft.com/office/drawing/2014/main" id="{7E72AEA2-7C68-4199-A411-CA2D99EAE9E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4" name="文本框 395">
                  <a:extLst>
                    <a:ext uri="{FF2B5EF4-FFF2-40B4-BE49-F238E27FC236}">
                      <a16:creationId xmlns:a16="http://schemas.microsoft.com/office/drawing/2014/main" id="{3C3C0315-C13C-4EB6-B661-66ABF49771FA}"/>
                    </a:ext>
                  </a:extLst>
                </p:cNvPr>
                <p:cNvSpPr txBox="1"/>
                <p:nvPr/>
              </p:nvSpPr>
              <p:spPr>
                <a:xfrm>
                  <a:off x="488952" y="2676593"/>
                  <a:ext cx="88637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18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7" name="组合 388">
                <a:extLst>
                  <a:ext uri="{FF2B5EF4-FFF2-40B4-BE49-F238E27FC236}">
                    <a16:creationId xmlns:a16="http://schemas.microsoft.com/office/drawing/2014/main" id="{9AC39368-2504-4A02-90D8-18745435D96F}"/>
                  </a:ext>
                </a:extLst>
              </p:cNvPr>
              <p:cNvGrpSpPr/>
              <p:nvPr/>
            </p:nvGrpSpPr>
            <p:grpSpPr>
              <a:xfrm>
                <a:off x="3207744" y="2616058"/>
                <a:ext cx="88637" cy="155584"/>
                <a:chOff x="488952" y="2616058"/>
                <a:chExt cx="88637" cy="155584"/>
              </a:xfrm>
            </p:grpSpPr>
            <p:cxnSp>
              <p:nvCxnSpPr>
                <p:cNvPr id="121" name="直接连接符 392">
                  <a:extLst>
                    <a:ext uri="{FF2B5EF4-FFF2-40B4-BE49-F238E27FC236}">
                      <a16:creationId xmlns:a16="http://schemas.microsoft.com/office/drawing/2014/main" id="{EABA052C-0365-4343-AFAB-E15BE894C65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2" name="文本框 393">
                  <a:extLst>
                    <a:ext uri="{FF2B5EF4-FFF2-40B4-BE49-F238E27FC236}">
                      <a16:creationId xmlns:a16="http://schemas.microsoft.com/office/drawing/2014/main" id="{9B1FBFA6-33E1-4466-B5B8-3FD21D5B0C78}"/>
                    </a:ext>
                  </a:extLst>
                </p:cNvPr>
                <p:cNvSpPr txBox="1"/>
                <p:nvPr/>
              </p:nvSpPr>
              <p:spPr>
                <a:xfrm>
                  <a:off x="488952" y="2676593"/>
                  <a:ext cx="88637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21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18" name="组合 389">
                <a:extLst>
                  <a:ext uri="{FF2B5EF4-FFF2-40B4-BE49-F238E27FC236}">
                    <a16:creationId xmlns:a16="http://schemas.microsoft.com/office/drawing/2014/main" id="{E941D89C-8D3A-4B79-A838-07E3CA50E6BE}"/>
                  </a:ext>
                </a:extLst>
              </p:cNvPr>
              <p:cNvGrpSpPr/>
              <p:nvPr/>
            </p:nvGrpSpPr>
            <p:grpSpPr>
              <a:xfrm>
                <a:off x="3597254" y="2616058"/>
                <a:ext cx="88637" cy="155584"/>
                <a:chOff x="488952" y="2616058"/>
                <a:chExt cx="88637" cy="155584"/>
              </a:xfrm>
            </p:grpSpPr>
            <p:cxnSp>
              <p:nvCxnSpPr>
                <p:cNvPr id="119" name="直接连接符 390">
                  <a:extLst>
                    <a:ext uri="{FF2B5EF4-FFF2-40B4-BE49-F238E27FC236}">
                      <a16:creationId xmlns:a16="http://schemas.microsoft.com/office/drawing/2014/main" id="{CCC532AE-C03C-4D46-B73E-5D2EAE3C960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32233" y="2616058"/>
                  <a:ext cx="1" cy="46308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0" name="文本框 391">
                  <a:extLst>
                    <a:ext uri="{FF2B5EF4-FFF2-40B4-BE49-F238E27FC236}">
                      <a16:creationId xmlns:a16="http://schemas.microsoft.com/office/drawing/2014/main" id="{28940131-1D83-419D-A634-208B491DA2C0}"/>
                    </a:ext>
                  </a:extLst>
                </p:cNvPr>
                <p:cNvSpPr txBox="1"/>
                <p:nvPr/>
              </p:nvSpPr>
              <p:spPr>
                <a:xfrm>
                  <a:off x="488952" y="2676593"/>
                  <a:ext cx="88637" cy="95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24</a:t>
                  </a: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13" name="文本框 147">
            <a:extLst>
              <a:ext uri="{FF2B5EF4-FFF2-40B4-BE49-F238E27FC236}">
                <a16:creationId xmlns:a16="http://schemas.microsoft.com/office/drawing/2014/main" id="{543CC57C-7B84-46E3-A7FB-E617AF7FB71D}"/>
              </a:ext>
            </a:extLst>
          </p:cNvPr>
          <p:cNvSpPr txBox="1"/>
          <p:nvPr/>
        </p:nvSpPr>
        <p:spPr>
          <a:xfrm rot="16200000">
            <a:off x="-681732" y="3175638"/>
            <a:ext cx="250068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Cumulative probability of progression-free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survival,%</a:t>
            </a: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文本框 148">
            <a:extLst>
              <a:ext uri="{FF2B5EF4-FFF2-40B4-BE49-F238E27FC236}">
                <a16:creationId xmlns:a16="http://schemas.microsoft.com/office/drawing/2014/main" id="{793197B6-79CC-4837-A8F6-3D3D8F058967}"/>
              </a:ext>
            </a:extLst>
          </p:cNvPr>
          <p:cNvSpPr txBox="1"/>
          <p:nvPr/>
        </p:nvSpPr>
        <p:spPr>
          <a:xfrm>
            <a:off x="3388624" y="5005750"/>
            <a:ext cx="868829" cy="16158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altLang="zh-CN" sz="1050">
                <a:solidFill>
                  <a:srgbClr val="544F40"/>
                </a:solidFill>
                <a:latin typeface="Arial" panose="020B0604020202020204"/>
                <a:ea typeface="黑体"/>
              </a:rPr>
              <a:t>Time (months)</a:t>
            </a: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文本框 149">
            <a:extLst>
              <a:ext uri="{FF2B5EF4-FFF2-40B4-BE49-F238E27FC236}">
                <a16:creationId xmlns:a16="http://schemas.microsoft.com/office/drawing/2014/main" id="{AC9D107C-95D4-48EE-B56B-BB67F007A28E}"/>
              </a:ext>
            </a:extLst>
          </p:cNvPr>
          <p:cNvSpPr txBox="1"/>
          <p:nvPr/>
        </p:nvSpPr>
        <p:spPr>
          <a:xfrm>
            <a:off x="407988" y="5324594"/>
            <a:ext cx="62036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Niraparib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Placebo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文本框 150">
            <a:extLst>
              <a:ext uri="{FF2B5EF4-FFF2-40B4-BE49-F238E27FC236}">
                <a16:creationId xmlns:a16="http://schemas.microsoft.com/office/drawing/2014/main" id="{64DB00F6-68AF-48FF-8419-7A1A569A7CD6}"/>
              </a:ext>
            </a:extLst>
          </p:cNvPr>
          <p:cNvSpPr txBox="1"/>
          <p:nvPr/>
        </p:nvSpPr>
        <p:spPr>
          <a:xfrm>
            <a:off x="1124159" y="5324594"/>
            <a:ext cx="2548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177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文本框 151">
            <a:extLst>
              <a:ext uri="{FF2B5EF4-FFF2-40B4-BE49-F238E27FC236}">
                <a16:creationId xmlns:a16="http://schemas.microsoft.com/office/drawing/2014/main" id="{473240B0-AC16-425A-892A-236CAF70D4C3}"/>
              </a:ext>
            </a:extLst>
          </p:cNvPr>
          <p:cNvSpPr txBox="1"/>
          <p:nvPr/>
        </p:nvSpPr>
        <p:spPr>
          <a:xfrm>
            <a:off x="1771859" y="5324594"/>
            <a:ext cx="2548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63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文本框 152">
            <a:extLst>
              <a:ext uri="{FF2B5EF4-FFF2-40B4-BE49-F238E27FC236}">
                <a16:creationId xmlns:a16="http://schemas.microsoft.com/office/drawing/2014/main" id="{1522C332-D545-4C32-BB1A-03E81292F85D}"/>
              </a:ext>
            </a:extLst>
          </p:cNvPr>
          <p:cNvSpPr txBox="1"/>
          <p:nvPr/>
        </p:nvSpPr>
        <p:spPr>
          <a:xfrm>
            <a:off x="2460779" y="5324594"/>
            <a:ext cx="2434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文本框 153">
            <a:extLst>
              <a:ext uri="{FF2B5EF4-FFF2-40B4-BE49-F238E27FC236}">
                <a16:creationId xmlns:a16="http://schemas.microsoft.com/office/drawing/2014/main" id="{25F9B97E-FA8E-4CD1-B096-956579695C25}"/>
              </a:ext>
            </a:extLst>
          </p:cNvPr>
          <p:cNvSpPr txBox="1"/>
          <p:nvPr/>
        </p:nvSpPr>
        <p:spPr>
          <a:xfrm>
            <a:off x="3132964" y="5324594"/>
            <a:ext cx="2548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文本框 154">
            <a:extLst>
              <a:ext uri="{FF2B5EF4-FFF2-40B4-BE49-F238E27FC236}">
                <a16:creationId xmlns:a16="http://schemas.microsoft.com/office/drawing/2014/main" id="{AA22E271-5EAB-4FA3-83AA-B9B4929CA7DE}"/>
              </a:ext>
            </a:extLst>
          </p:cNvPr>
          <p:cNvSpPr txBox="1"/>
          <p:nvPr/>
        </p:nvSpPr>
        <p:spPr>
          <a:xfrm>
            <a:off x="3813083" y="5324594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文本框 155">
            <a:extLst>
              <a:ext uri="{FF2B5EF4-FFF2-40B4-BE49-F238E27FC236}">
                <a16:creationId xmlns:a16="http://schemas.microsoft.com/office/drawing/2014/main" id="{678A63E7-98D8-4F43-AF57-73158FA60384}"/>
              </a:ext>
            </a:extLst>
          </p:cNvPr>
          <p:cNvSpPr txBox="1"/>
          <p:nvPr/>
        </p:nvSpPr>
        <p:spPr>
          <a:xfrm>
            <a:off x="4464246" y="5324594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文本框 156">
            <a:extLst>
              <a:ext uri="{FF2B5EF4-FFF2-40B4-BE49-F238E27FC236}">
                <a16:creationId xmlns:a16="http://schemas.microsoft.com/office/drawing/2014/main" id="{5B26FD63-5CD1-4902-A00F-5A687AA9EE35}"/>
              </a:ext>
            </a:extLst>
          </p:cNvPr>
          <p:cNvSpPr txBox="1"/>
          <p:nvPr/>
        </p:nvSpPr>
        <p:spPr>
          <a:xfrm>
            <a:off x="5126418" y="5324594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57">
            <a:extLst>
              <a:ext uri="{FF2B5EF4-FFF2-40B4-BE49-F238E27FC236}">
                <a16:creationId xmlns:a16="http://schemas.microsoft.com/office/drawing/2014/main" id="{30C69262-756C-4796-9B9C-8A5610289D17}"/>
              </a:ext>
            </a:extLst>
          </p:cNvPr>
          <p:cNvSpPr txBox="1"/>
          <p:nvPr/>
        </p:nvSpPr>
        <p:spPr>
          <a:xfrm>
            <a:off x="5831066" y="5324594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文本框 158">
            <a:extLst>
              <a:ext uri="{FF2B5EF4-FFF2-40B4-BE49-F238E27FC236}">
                <a16:creationId xmlns:a16="http://schemas.microsoft.com/office/drawing/2014/main" id="{A1B96317-FC2F-4C85-8FF0-FE150089FC9A}"/>
              </a:ext>
            </a:extLst>
          </p:cNvPr>
          <p:cNvSpPr txBox="1"/>
          <p:nvPr/>
        </p:nvSpPr>
        <p:spPr>
          <a:xfrm>
            <a:off x="6493233" y="5324594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5" name="组合 159">
            <a:extLst>
              <a:ext uri="{FF2B5EF4-FFF2-40B4-BE49-F238E27FC236}">
                <a16:creationId xmlns:a16="http://schemas.microsoft.com/office/drawing/2014/main" id="{6E27901C-D33C-4EA4-90C5-B8321C7E9535}"/>
              </a:ext>
            </a:extLst>
          </p:cNvPr>
          <p:cNvGrpSpPr/>
          <p:nvPr/>
        </p:nvGrpSpPr>
        <p:grpSpPr>
          <a:xfrm>
            <a:off x="1364616" y="4114272"/>
            <a:ext cx="1555230" cy="484749"/>
            <a:chOff x="1182717" y="2262311"/>
            <a:chExt cx="914841" cy="285146"/>
          </a:xfrm>
        </p:grpSpPr>
        <p:sp>
          <p:nvSpPr>
            <p:cNvPr id="97" name="文本框 368">
              <a:extLst>
                <a:ext uri="{FF2B5EF4-FFF2-40B4-BE49-F238E27FC236}">
                  <a16:creationId xmlns:a16="http://schemas.microsoft.com/office/drawing/2014/main" id="{B5F9989B-A142-4701-9585-1BC0583F4355}"/>
                </a:ext>
              </a:extLst>
            </p:cNvPr>
            <p:cNvSpPr txBox="1"/>
            <p:nvPr/>
          </p:nvSpPr>
          <p:spPr>
            <a:xfrm>
              <a:off x="1319630" y="2262311"/>
              <a:ext cx="777928" cy="2851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Niraparib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Placebo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Censored observation</a:t>
              </a: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98" name="直接连接符 369">
              <a:extLst>
                <a:ext uri="{FF2B5EF4-FFF2-40B4-BE49-F238E27FC236}">
                  <a16:creationId xmlns:a16="http://schemas.microsoft.com/office/drawing/2014/main" id="{7BD90ABC-CA20-4A27-85FA-7A6D62BB48B9}"/>
                </a:ext>
              </a:extLst>
            </p:cNvPr>
            <p:cNvCxnSpPr/>
            <p:nvPr/>
          </p:nvCxnSpPr>
          <p:spPr bwMode="auto">
            <a:xfrm>
              <a:off x="1188096" y="2313057"/>
              <a:ext cx="10254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接连接符 370">
              <a:extLst>
                <a:ext uri="{FF2B5EF4-FFF2-40B4-BE49-F238E27FC236}">
                  <a16:creationId xmlns:a16="http://schemas.microsoft.com/office/drawing/2014/main" id="{FD1AB702-A5FD-4002-9AC6-BABC38875440}"/>
                </a:ext>
              </a:extLst>
            </p:cNvPr>
            <p:cNvCxnSpPr/>
            <p:nvPr/>
          </p:nvCxnSpPr>
          <p:spPr bwMode="auto">
            <a:xfrm>
              <a:off x="1188096" y="2400810"/>
              <a:ext cx="10254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组合 371">
              <a:extLst>
                <a:ext uri="{FF2B5EF4-FFF2-40B4-BE49-F238E27FC236}">
                  <a16:creationId xmlns:a16="http://schemas.microsoft.com/office/drawing/2014/main" id="{7B64EA98-BEAB-492E-AE00-88FCC67781EE}"/>
                </a:ext>
              </a:extLst>
            </p:cNvPr>
            <p:cNvGrpSpPr/>
            <p:nvPr/>
          </p:nvGrpSpPr>
          <p:grpSpPr>
            <a:xfrm>
              <a:off x="1182717" y="2462705"/>
              <a:ext cx="113300" cy="59062"/>
              <a:chOff x="-202554" y="2527726"/>
              <a:chExt cx="113300" cy="59062"/>
            </a:xfrm>
          </p:grpSpPr>
          <p:grpSp>
            <p:nvGrpSpPr>
              <p:cNvPr id="101" name="组合 372">
                <a:extLst>
                  <a:ext uri="{FF2B5EF4-FFF2-40B4-BE49-F238E27FC236}">
                    <a16:creationId xmlns:a16="http://schemas.microsoft.com/office/drawing/2014/main" id="{0AAFAEEF-26D8-48A3-97AE-848472F4032A}"/>
                  </a:ext>
                </a:extLst>
              </p:cNvPr>
              <p:cNvGrpSpPr/>
              <p:nvPr/>
            </p:nvGrpSpPr>
            <p:grpSpPr>
              <a:xfrm>
                <a:off x="-202554" y="2527726"/>
                <a:ext cx="51271" cy="59062"/>
                <a:chOff x="-202554" y="2527726"/>
                <a:chExt cx="51271" cy="59062"/>
              </a:xfrm>
            </p:grpSpPr>
            <p:cxnSp>
              <p:nvCxnSpPr>
                <p:cNvPr id="105" name="直接连接符 376">
                  <a:extLst>
                    <a:ext uri="{FF2B5EF4-FFF2-40B4-BE49-F238E27FC236}">
                      <a16:creationId xmlns:a16="http://schemas.microsoft.com/office/drawing/2014/main" id="{F483B0B3-6763-4DBB-9977-ABAE42BA0538}"/>
                    </a:ext>
                  </a:extLst>
                </p:cNvPr>
                <p:cNvCxnSpPr/>
                <p:nvPr/>
              </p:nvCxnSpPr>
              <p:spPr bwMode="auto">
                <a:xfrm>
                  <a:off x="-202554" y="2557257"/>
                  <a:ext cx="51271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" name="直接连接符 377">
                  <a:extLst>
                    <a:ext uri="{FF2B5EF4-FFF2-40B4-BE49-F238E27FC236}">
                      <a16:creationId xmlns:a16="http://schemas.microsoft.com/office/drawing/2014/main" id="{1C216F65-09EE-41C1-AAA8-D5B391782E07}"/>
                    </a:ext>
                  </a:extLst>
                </p:cNvPr>
                <p:cNvCxnSpPr/>
                <p:nvPr/>
              </p:nvCxnSpPr>
              <p:spPr bwMode="auto">
                <a:xfrm>
                  <a:off x="-176359" y="2527726"/>
                  <a:ext cx="0" cy="59062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2" name="组合 373">
                <a:extLst>
                  <a:ext uri="{FF2B5EF4-FFF2-40B4-BE49-F238E27FC236}">
                    <a16:creationId xmlns:a16="http://schemas.microsoft.com/office/drawing/2014/main" id="{52EC4157-8110-4566-9364-2A8934163607}"/>
                  </a:ext>
                </a:extLst>
              </p:cNvPr>
              <p:cNvGrpSpPr/>
              <p:nvPr/>
            </p:nvGrpSpPr>
            <p:grpSpPr>
              <a:xfrm>
                <a:off x="-140525" y="2527726"/>
                <a:ext cx="51271" cy="59062"/>
                <a:chOff x="-202554" y="2527726"/>
                <a:chExt cx="51271" cy="59062"/>
              </a:xfrm>
            </p:grpSpPr>
            <p:cxnSp>
              <p:nvCxnSpPr>
                <p:cNvPr id="103" name="直接连接符 374">
                  <a:extLst>
                    <a:ext uri="{FF2B5EF4-FFF2-40B4-BE49-F238E27FC236}">
                      <a16:creationId xmlns:a16="http://schemas.microsoft.com/office/drawing/2014/main" id="{1DB1FDE2-C50E-4318-BA5D-FDBF5379D2C6}"/>
                    </a:ext>
                  </a:extLst>
                </p:cNvPr>
                <p:cNvCxnSpPr/>
                <p:nvPr/>
              </p:nvCxnSpPr>
              <p:spPr bwMode="auto">
                <a:xfrm>
                  <a:off x="-202554" y="2557257"/>
                  <a:ext cx="51271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直接连接符 375">
                  <a:extLst>
                    <a:ext uri="{FF2B5EF4-FFF2-40B4-BE49-F238E27FC236}">
                      <a16:creationId xmlns:a16="http://schemas.microsoft.com/office/drawing/2014/main" id="{19224036-CB05-4466-8DAB-3500A1566F1F}"/>
                    </a:ext>
                  </a:extLst>
                </p:cNvPr>
                <p:cNvCxnSpPr/>
                <p:nvPr/>
              </p:nvCxnSpPr>
              <p:spPr bwMode="auto">
                <a:xfrm>
                  <a:off x="-176359" y="2527726"/>
                  <a:ext cx="0" cy="59062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FB96CBC0-90AE-4E6E-94CE-A1B4388E89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0331" y="1960653"/>
            <a:ext cx="5208588" cy="2334419"/>
            <a:chOff x="-2380" y="597"/>
            <a:chExt cx="1930" cy="865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1A467895-2AFB-4C5C-9B79-9DA47267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610"/>
              <a:ext cx="1930" cy="840"/>
            </a:xfrm>
            <a:custGeom>
              <a:avLst/>
              <a:gdLst>
                <a:gd name="T0" fmla="*/ 126 w 1930"/>
                <a:gd name="T1" fmla="*/ 0 h 840"/>
                <a:gd name="T2" fmla="*/ 145 w 1930"/>
                <a:gd name="T3" fmla="*/ 18 h 840"/>
                <a:gd name="T4" fmla="*/ 151 w 1930"/>
                <a:gd name="T5" fmla="*/ 40 h 840"/>
                <a:gd name="T6" fmla="*/ 151 w 1930"/>
                <a:gd name="T7" fmla="*/ 70 h 840"/>
                <a:gd name="T8" fmla="*/ 157 w 1930"/>
                <a:gd name="T9" fmla="*/ 97 h 840"/>
                <a:gd name="T10" fmla="*/ 163 w 1930"/>
                <a:gd name="T11" fmla="*/ 214 h 840"/>
                <a:gd name="T12" fmla="*/ 171 w 1930"/>
                <a:gd name="T13" fmla="*/ 227 h 840"/>
                <a:gd name="T14" fmla="*/ 228 w 1930"/>
                <a:gd name="T15" fmla="*/ 239 h 840"/>
                <a:gd name="T16" fmla="*/ 253 w 1930"/>
                <a:gd name="T17" fmla="*/ 254 h 840"/>
                <a:gd name="T18" fmla="*/ 299 w 1930"/>
                <a:gd name="T19" fmla="*/ 287 h 840"/>
                <a:gd name="T20" fmla="*/ 304 w 1930"/>
                <a:gd name="T21" fmla="*/ 300 h 840"/>
                <a:gd name="T22" fmla="*/ 310 w 1930"/>
                <a:gd name="T23" fmla="*/ 351 h 840"/>
                <a:gd name="T24" fmla="*/ 313 w 1930"/>
                <a:gd name="T25" fmla="*/ 413 h 840"/>
                <a:gd name="T26" fmla="*/ 319 w 1930"/>
                <a:gd name="T27" fmla="*/ 437 h 840"/>
                <a:gd name="T28" fmla="*/ 321 w 1930"/>
                <a:gd name="T29" fmla="*/ 449 h 840"/>
                <a:gd name="T30" fmla="*/ 325 w 1930"/>
                <a:gd name="T31" fmla="*/ 476 h 840"/>
                <a:gd name="T32" fmla="*/ 330 w 1930"/>
                <a:gd name="T33" fmla="*/ 486 h 840"/>
                <a:gd name="T34" fmla="*/ 407 w 1930"/>
                <a:gd name="T35" fmla="*/ 497 h 840"/>
                <a:gd name="T36" fmla="*/ 442 w 1930"/>
                <a:gd name="T37" fmla="*/ 508 h 840"/>
                <a:gd name="T38" fmla="*/ 449 w 1930"/>
                <a:gd name="T39" fmla="*/ 524 h 840"/>
                <a:gd name="T40" fmla="*/ 452 w 1930"/>
                <a:gd name="T41" fmla="*/ 575 h 840"/>
                <a:gd name="T42" fmla="*/ 456 w 1930"/>
                <a:gd name="T43" fmla="*/ 599 h 840"/>
                <a:gd name="T44" fmla="*/ 469 w 1930"/>
                <a:gd name="T45" fmla="*/ 627 h 840"/>
                <a:gd name="T46" fmla="*/ 476 w 1930"/>
                <a:gd name="T47" fmla="*/ 642 h 840"/>
                <a:gd name="T48" fmla="*/ 561 w 1930"/>
                <a:gd name="T49" fmla="*/ 656 h 840"/>
                <a:gd name="T50" fmla="*/ 591 w 1930"/>
                <a:gd name="T51" fmla="*/ 669 h 840"/>
                <a:gd name="T52" fmla="*/ 601 w 1930"/>
                <a:gd name="T53" fmla="*/ 684 h 840"/>
                <a:gd name="T54" fmla="*/ 605 w 1930"/>
                <a:gd name="T55" fmla="*/ 709 h 840"/>
                <a:gd name="T56" fmla="*/ 609 w 1930"/>
                <a:gd name="T57" fmla="*/ 724 h 840"/>
                <a:gd name="T58" fmla="*/ 614 w 1930"/>
                <a:gd name="T59" fmla="*/ 738 h 840"/>
                <a:gd name="T60" fmla="*/ 618 w 1930"/>
                <a:gd name="T61" fmla="*/ 753 h 840"/>
                <a:gd name="T62" fmla="*/ 623 w 1930"/>
                <a:gd name="T63" fmla="*/ 767 h 840"/>
                <a:gd name="T64" fmla="*/ 754 w 1930"/>
                <a:gd name="T65" fmla="*/ 779 h 840"/>
                <a:gd name="T66" fmla="*/ 758 w 1930"/>
                <a:gd name="T67" fmla="*/ 807 h 840"/>
                <a:gd name="T68" fmla="*/ 762 w 1930"/>
                <a:gd name="T69" fmla="*/ 822 h 840"/>
                <a:gd name="T70" fmla="*/ 766 w 1930"/>
                <a:gd name="T7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0" h="840">
                  <a:moveTo>
                    <a:pt x="0" y="0"/>
                  </a:moveTo>
                  <a:lnTo>
                    <a:pt x="126" y="0"/>
                  </a:lnTo>
                  <a:lnTo>
                    <a:pt x="126" y="18"/>
                  </a:lnTo>
                  <a:lnTo>
                    <a:pt x="145" y="18"/>
                  </a:lnTo>
                  <a:lnTo>
                    <a:pt x="145" y="40"/>
                  </a:lnTo>
                  <a:lnTo>
                    <a:pt x="151" y="40"/>
                  </a:lnTo>
                  <a:lnTo>
                    <a:pt x="151" y="56"/>
                  </a:lnTo>
                  <a:lnTo>
                    <a:pt x="151" y="70"/>
                  </a:lnTo>
                  <a:lnTo>
                    <a:pt x="157" y="70"/>
                  </a:lnTo>
                  <a:lnTo>
                    <a:pt x="157" y="97"/>
                  </a:lnTo>
                  <a:lnTo>
                    <a:pt x="163" y="97"/>
                  </a:lnTo>
                  <a:lnTo>
                    <a:pt x="163" y="214"/>
                  </a:lnTo>
                  <a:lnTo>
                    <a:pt x="171" y="214"/>
                  </a:lnTo>
                  <a:lnTo>
                    <a:pt x="171" y="227"/>
                  </a:lnTo>
                  <a:lnTo>
                    <a:pt x="228" y="227"/>
                  </a:lnTo>
                  <a:lnTo>
                    <a:pt x="228" y="239"/>
                  </a:lnTo>
                  <a:lnTo>
                    <a:pt x="253" y="239"/>
                  </a:lnTo>
                  <a:lnTo>
                    <a:pt x="253" y="254"/>
                  </a:lnTo>
                  <a:lnTo>
                    <a:pt x="299" y="254"/>
                  </a:lnTo>
                  <a:lnTo>
                    <a:pt x="299" y="287"/>
                  </a:lnTo>
                  <a:lnTo>
                    <a:pt x="304" y="287"/>
                  </a:lnTo>
                  <a:lnTo>
                    <a:pt x="304" y="300"/>
                  </a:lnTo>
                  <a:lnTo>
                    <a:pt x="310" y="300"/>
                  </a:lnTo>
                  <a:lnTo>
                    <a:pt x="310" y="351"/>
                  </a:lnTo>
                  <a:lnTo>
                    <a:pt x="313" y="351"/>
                  </a:lnTo>
                  <a:lnTo>
                    <a:pt x="313" y="413"/>
                  </a:lnTo>
                  <a:lnTo>
                    <a:pt x="319" y="413"/>
                  </a:lnTo>
                  <a:lnTo>
                    <a:pt x="319" y="437"/>
                  </a:lnTo>
                  <a:lnTo>
                    <a:pt x="321" y="437"/>
                  </a:lnTo>
                  <a:lnTo>
                    <a:pt x="321" y="449"/>
                  </a:lnTo>
                  <a:lnTo>
                    <a:pt x="325" y="449"/>
                  </a:lnTo>
                  <a:lnTo>
                    <a:pt x="325" y="476"/>
                  </a:lnTo>
                  <a:lnTo>
                    <a:pt x="330" y="476"/>
                  </a:lnTo>
                  <a:lnTo>
                    <a:pt x="330" y="486"/>
                  </a:lnTo>
                  <a:lnTo>
                    <a:pt x="407" y="486"/>
                  </a:lnTo>
                  <a:lnTo>
                    <a:pt x="407" y="497"/>
                  </a:lnTo>
                  <a:lnTo>
                    <a:pt x="442" y="497"/>
                  </a:lnTo>
                  <a:lnTo>
                    <a:pt x="442" y="508"/>
                  </a:lnTo>
                  <a:lnTo>
                    <a:pt x="449" y="508"/>
                  </a:lnTo>
                  <a:lnTo>
                    <a:pt x="449" y="524"/>
                  </a:lnTo>
                  <a:lnTo>
                    <a:pt x="452" y="524"/>
                  </a:lnTo>
                  <a:lnTo>
                    <a:pt x="452" y="575"/>
                  </a:lnTo>
                  <a:lnTo>
                    <a:pt x="456" y="575"/>
                  </a:lnTo>
                  <a:lnTo>
                    <a:pt x="456" y="599"/>
                  </a:lnTo>
                  <a:lnTo>
                    <a:pt x="469" y="599"/>
                  </a:lnTo>
                  <a:lnTo>
                    <a:pt x="469" y="627"/>
                  </a:lnTo>
                  <a:lnTo>
                    <a:pt x="476" y="627"/>
                  </a:lnTo>
                  <a:lnTo>
                    <a:pt x="476" y="642"/>
                  </a:lnTo>
                  <a:lnTo>
                    <a:pt x="561" y="642"/>
                  </a:lnTo>
                  <a:lnTo>
                    <a:pt x="561" y="656"/>
                  </a:lnTo>
                  <a:lnTo>
                    <a:pt x="591" y="656"/>
                  </a:lnTo>
                  <a:lnTo>
                    <a:pt x="591" y="669"/>
                  </a:lnTo>
                  <a:lnTo>
                    <a:pt x="601" y="669"/>
                  </a:lnTo>
                  <a:lnTo>
                    <a:pt x="601" y="684"/>
                  </a:lnTo>
                  <a:lnTo>
                    <a:pt x="605" y="684"/>
                  </a:lnTo>
                  <a:lnTo>
                    <a:pt x="605" y="709"/>
                  </a:lnTo>
                  <a:lnTo>
                    <a:pt x="609" y="709"/>
                  </a:lnTo>
                  <a:lnTo>
                    <a:pt x="609" y="724"/>
                  </a:lnTo>
                  <a:lnTo>
                    <a:pt x="614" y="724"/>
                  </a:lnTo>
                  <a:lnTo>
                    <a:pt x="614" y="738"/>
                  </a:lnTo>
                  <a:lnTo>
                    <a:pt x="618" y="738"/>
                  </a:lnTo>
                  <a:lnTo>
                    <a:pt x="618" y="753"/>
                  </a:lnTo>
                  <a:lnTo>
                    <a:pt x="623" y="753"/>
                  </a:lnTo>
                  <a:lnTo>
                    <a:pt x="623" y="767"/>
                  </a:lnTo>
                  <a:lnTo>
                    <a:pt x="754" y="767"/>
                  </a:lnTo>
                  <a:lnTo>
                    <a:pt x="754" y="779"/>
                  </a:lnTo>
                  <a:lnTo>
                    <a:pt x="758" y="779"/>
                  </a:lnTo>
                  <a:lnTo>
                    <a:pt x="758" y="807"/>
                  </a:lnTo>
                  <a:lnTo>
                    <a:pt x="762" y="807"/>
                  </a:lnTo>
                  <a:lnTo>
                    <a:pt x="762" y="822"/>
                  </a:lnTo>
                  <a:lnTo>
                    <a:pt x="766" y="822"/>
                  </a:lnTo>
                  <a:lnTo>
                    <a:pt x="766" y="840"/>
                  </a:lnTo>
                  <a:lnTo>
                    <a:pt x="1930" y="84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4" name="Line 6">
              <a:extLst>
                <a:ext uri="{FF2B5EF4-FFF2-40B4-BE49-F238E27FC236}">
                  <a16:creationId xmlns:a16="http://schemas.microsoft.com/office/drawing/2014/main" id="{67E07AF3-7291-4E5E-8415-E11FB50D8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368" y="597"/>
              <a:ext cx="0" cy="24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5" name="Line 7">
              <a:extLst>
                <a:ext uri="{FF2B5EF4-FFF2-40B4-BE49-F238E27FC236}">
                  <a16:creationId xmlns:a16="http://schemas.microsoft.com/office/drawing/2014/main" id="{B477B55B-72D5-44A4-BF82-EAF54EE19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230" y="740"/>
              <a:ext cx="25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6" name="Line 8">
              <a:extLst>
                <a:ext uri="{FF2B5EF4-FFF2-40B4-BE49-F238E27FC236}">
                  <a16:creationId xmlns:a16="http://schemas.microsoft.com/office/drawing/2014/main" id="{C2D39A86-D757-4891-929A-EA004FF89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230" y="822"/>
              <a:ext cx="25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" name="Line 9">
              <a:extLst>
                <a:ext uri="{FF2B5EF4-FFF2-40B4-BE49-F238E27FC236}">
                  <a16:creationId xmlns:a16="http://schemas.microsoft.com/office/drawing/2014/main" id="{5A6BC244-8217-4BB5-B541-B19B48EF2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945" y="1121"/>
              <a:ext cx="24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" name="Line 10">
              <a:extLst>
                <a:ext uri="{FF2B5EF4-FFF2-40B4-BE49-F238E27FC236}">
                  <a16:creationId xmlns:a16="http://schemas.microsoft.com/office/drawing/2014/main" id="{94B35EA8-4BF5-4F85-AA9E-A2B2749F9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942" y="1184"/>
              <a:ext cx="25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id="{6825AF90-5050-42BA-B4DB-93E9AB1F6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791" y="1292"/>
              <a:ext cx="24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" name="Line 12">
              <a:extLst>
                <a:ext uri="{FF2B5EF4-FFF2-40B4-BE49-F238E27FC236}">
                  <a16:creationId xmlns:a16="http://schemas.microsoft.com/office/drawing/2014/main" id="{BA290F95-BF37-43AC-B6F9-BC9B7BAD7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638" y="1390"/>
              <a:ext cx="25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" name="Line 13">
              <a:extLst>
                <a:ext uri="{FF2B5EF4-FFF2-40B4-BE49-F238E27FC236}">
                  <a16:creationId xmlns:a16="http://schemas.microsoft.com/office/drawing/2014/main" id="{CBC76A8F-66BE-44B6-8CB4-6D8342991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69" y="1437"/>
              <a:ext cx="0" cy="25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" name="Line 14">
              <a:extLst>
                <a:ext uri="{FF2B5EF4-FFF2-40B4-BE49-F238E27FC236}">
                  <a16:creationId xmlns:a16="http://schemas.microsoft.com/office/drawing/2014/main" id="{26D0D364-49CB-4895-951F-B359E5D55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343" y="1437"/>
              <a:ext cx="0" cy="25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" name="Line 15">
              <a:extLst>
                <a:ext uri="{FF2B5EF4-FFF2-40B4-BE49-F238E27FC236}">
                  <a16:creationId xmlns:a16="http://schemas.microsoft.com/office/drawing/2014/main" id="{E35948A9-A1AF-45A4-B20D-217BD30CE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92" y="1437"/>
              <a:ext cx="0" cy="25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" name="Line 16">
              <a:extLst>
                <a:ext uri="{FF2B5EF4-FFF2-40B4-BE49-F238E27FC236}">
                  <a16:creationId xmlns:a16="http://schemas.microsoft.com/office/drawing/2014/main" id="{5D6882B3-CEC3-4B28-8B33-D776FA98F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84" y="1437"/>
              <a:ext cx="0" cy="25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5" name="Line 17">
              <a:extLst>
                <a:ext uri="{FF2B5EF4-FFF2-40B4-BE49-F238E27FC236}">
                  <a16:creationId xmlns:a16="http://schemas.microsoft.com/office/drawing/2014/main" id="{B2763710-9F0A-42E9-9094-0CC4F127D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63" y="1437"/>
              <a:ext cx="0" cy="25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6" name="Line 18">
              <a:extLst>
                <a:ext uri="{FF2B5EF4-FFF2-40B4-BE49-F238E27FC236}">
                  <a16:creationId xmlns:a16="http://schemas.microsoft.com/office/drawing/2014/main" id="{4FEEEB9A-A041-4BC0-9C4D-0EE3075A7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53" y="1437"/>
              <a:ext cx="0" cy="25"/>
            </a:xfrm>
            <a:prstGeom prst="line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8" name="Line 23">
            <a:extLst>
              <a:ext uri="{FF2B5EF4-FFF2-40B4-BE49-F238E27FC236}">
                <a16:creationId xmlns:a16="http://schemas.microsoft.com/office/drawing/2014/main" id="{4A01C551-3D9C-4700-8CD6-5536B180A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8160" y="1960653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A426B551-D713-4596-A5C8-5E2ADA9CB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5418" y="1960653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0D9C1A34-F101-49E4-AEA3-DE76DCDF5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40" y="199843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9A32F1D9-81F7-4A0B-B0B2-8BC36DCF5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5628" y="2100989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43122071-ECCE-4AA2-ACB7-C046482DC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3453" y="221433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D27AC241-A782-4C26-A549-272215B73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2030" y="2392454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B3CFF8BE-B226-4159-B692-03E9FA565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922" y="2392454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49BBBFA9-FCF4-4530-8DD9-BFFC23C8D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3977" y="2608354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6717F529-1D81-417C-B39A-04DDC56C93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3977" y="2689317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ACA886F0-FB80-472B-8EF9-ABED742935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6405" y="2778375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715892B2-796B-45EC-97B3-65C8FC9690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0693" y="2878229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1FAA874F-6862-4DB1-9031-19B89301A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67" y="2918710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EEC4B1F9-A8A5-4C13-A771-FBDFE8E82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410" y="294569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007CD911-981D-4725-9A1F-A22996460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108" y="3018564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E222C787-929C-4D7A-A25D-EDE021AE5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7723" y="2978082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42C09B2A-9E8D-47C6-8B8B-D390B6732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9503" y="3129212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CC8ADBE5-76E3-49CA-A260-C7C9C7282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440" y="3164297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0488E6F8-C186-4DEE-B9E8-941952C6C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7933" y="3196682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6C51813E-8F2A-4C79-B36D-5DFAE447D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6825" y="3239862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D119D22D-E65C-482A-A17B-027D2AA0E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1113" y="3272247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CEB8420C-F6E6-45A1-AA6A-834232BF9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895" y="3239862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5B9263D7-6624-4796-846F-4C23848DA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908" y="320747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1DBB68DF-D3CE-4C7A-87DB-E8CD417A3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9983" y="309682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" name="Line 46">
            <a:extLst>
              <a:ext uri="{FF2B5EF4-FFF2-40B4-BE49-F238E27FC236}">
                <a16:creationId xmlns:a16="http://schemas.microsoft.com/office/drawing/2014/main" id="{0CDE02B4-1BC4-4DAE-8EAF-A204BC487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7181" y="324795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A8B2FEF0-7933-4182-B57D-1F9CB03B6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938" y="324795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3" name="Line 48">
            <a:extLst>
              <a:ext uri="{FF2B5EF4-FFF2-40B4-BE49-F238E27FC236}">
                <a16:creationId xmlns:a16="http://schemas.microsoft.com/office/drawing/2014/main" id="{FE235F96-7055-4458-9CF1-FDEB01266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733" y="324795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AFFBED68-5F2A-454E-AF36-029520335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926" y="324795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ACFBE812-DE7F-46B4-B6B7-988DC02F3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2118" y="3247957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4EEF458C-5B61-4CBD-8FD8-D77837B65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913" y="3264150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" name="Line 52">
            <a:extLst>
              <a:ext uri="{FF2B5EF4-FFF2-40B4-BE49-F238E27FC236}">
                <a16:creationId xmlns:a16="http://schemas.microsoft.com/office/drawing/2014/main" id="{294917C5-CC48-4812-982B-F7DE29C90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708" y="3274945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8" name="Line 53">
            <a:extLst>
              <a:ext uri="{FF2B5EF4-FFF2-40B4-BE49-F238E27FC236}">
                <a16:creationId xmlns:a16="http://schemas.microsoft.com/office/drawing/2014/main" id="{3C83B1B8-D076-401D-86A0-1355F0452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4503" y="3274945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9" name="Line 54">
            <a:extLst>
              <a:ext uri="{FF2B5EF4-FFF2-40B4-BE49-F238E27FC236}">
                <a16:creationId xmlns:a16="http://schemas.microsoft.com/office/drawing/2014/main" id="{F003D853-07EF-4735-B64B-125A52761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6093" y="3274945"/>
            <a:ext cx="0" cy="647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" name="Line 55">
            <a:extLst>
              <a:ext uri="{FF2B5EF4-FFF2-40B4-BE49-F238E27FC236}">
                <a16:creationId xmlns:a16="http://schemas.microsoft.com/office/drawing/2014/main" id="{E724306C-1A6B-4475-8DFE-5FF540C5E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170" y="3310029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" name="Line 56">
            <a:extLst>
              <a:ext uri="{FF2B5EF4-FFF2-40B4-BE49-F238E27FC236}">
                <a16:creationId xmlns:a16="http://schemas.microsoft.com/office/drawing/2014/main" id="{E7E4ECA1-3E8C-4D80-A1D9-071E965B9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965" y="3310029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2" name="Line 57">
            <a:extLst>
              <a:ext uri="{FF2B5EF4-FFF2-40B4-BE49-F238E27FC236}">
                <a16:creationId xmlns:a16="http://schemas.microsoft.com/office/drawing/2014/main" id="{84120EC3-CE3E-4494-9184-4CDCB44AC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158" y="3310029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" name="Line 58">
            <a:extLst>
              <a:ext uri="{FF2B5EF4-FFF2-40B4-BE49-F238E27FC236}">
                <a16:creationId xmlns:a16="http://schemas.microsoft.com/office/drawing/2014/main" id="{66CAEE0D-A687-41D5-92D2-582378EC3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145" y="33127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6AD0DBD0-3758-4607-9D5B-A8D741172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9651" y="33127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5" name="Line 60">
            <a:extLst>
              <a:ext uri="{FF2B5EF4-FFF2-40B4-BE49-F238E27FC236}">
                <a16:creationId xmlns:a16="http://schemas.microsoft.com/office/drawing/2014/main" id="{208FB72E-CCF2-41A5-89E5-378091C82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940" y="33127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" name="Line 61">
            <a:extLst>
              <a:ext uri="{FF2B5EF4-FFF2-40B4-BE49-F238E27FC236}">
                <a16:creationId xmlns:a16="http://schemas.microsoft.com/office/drawing/2014/main" id="{A3E4ACCF-33E2-4CD8-A944-28CB17F1A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735" y="33127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" name="Line 62">
            <a:extLst>
              <a:ext uri="{FF2B5EF4-FFF2-40B4-BE49-F238E27FC236}">
                <a16:creationId xmlns:a16="http://schemas.microsoft.com/office/drawing/2014/main" id="{B13F972D-1A7F-4762-9236-80B2A5BBC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325" y="33127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8" name="Line 63">
            <a:extLst>
              <a:ext uri="{FF2B5EF4-FFF2-40B4-BE49-F238E27FC236}">
                <a16:creationId xmlns:a16="http://schemas.microsoft.com/office/drawing/2014/main" id="{05FE1BED-A5D3-422D-84D9-D5AE635CE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2581" y="33127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9" name="Line 64">
            <a:extLst>
              <a:ext uri="{FF2B5EF4-FFF2-40B4-BE49-F238E27FC236}">
                <a16:creationId xmlns:a16="http://schemas.microsoft.com/office/drawing/2014/main" id="{484F2E2A-F450-4862-9E05-F08C453BF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158" y="35286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0" name="Line 65">
            <a:extLst>
              <a:ext uri="{FF2B5EF4-FFF2-40B4-BE49-F238E27FC236}">
                <a16:creationId xmlns:a16="http://schemas.microsoft.com/office/drawing/2014/main" id="{63A352EB-FC5C-469E-A55A-9C99C63FE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9486" y="35286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" name="Line 66">
            <a:extLst>
              <a:ext uri="{FF2B5EF4-FFF2-40B4-BE49-F238E27FC236}">
                <a16:creationId xmlns:a16="http://schemas.microsoft.com/office/drawing/2014/main" id="{BDE28CE1-87BF-42D4-9072-EF5D2A550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633" y="35286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2" name="Line 67">
            <a:extLst>
              <a:ext uri="{FF2B5EF4-FFF2-40B4-BE49-F238E27FC236}">
                <a16:creationId xmlns:a16="http://schemas.microsoft.com/office/drawing/2014/main" id="{AC1C53BD-02BB-45D1-AEEC-19A8D0649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525" y="35286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3" name="Line 68">
            <a:extLst>
              <a:ext uri="{FF2B5EF4-FFF2-40B4-BE49-F238E27FC236}">
                <a16:creationId xmlns:a16="http://schemas.microsoft.com/office/drawing/2014/main" id="{3AF86BE5-764C-40C6-BF45-C4B171745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621" y="3528627"/>
            <a:ext cx="0" cy="6747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" name="Line 69">
            <a:extLst>
              <a:ext uri="{FF2B5EF4-FFF2-40B4-BE49-F238E27FC236}">
                <a16:creationId xmlns:a16="http://schemas.microsoft.com/office/drawing/2014/main" id="{9BF7BEB6-7DAF-4862-8244-C89272ED5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283" y="2953794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5" name="Line 70">
            <a:extLst>
              <a:ext uri="{FF2B5EF4-FFF2-40B4-BE49-F238E27FC236}">
                <a16:creationId xmlns:a16="http://schemas.microsoft.com/office/drawing/2014/main" id="{98361EE8-1670-42E3-9F90-EEB355086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1068" y="2244022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6" name="Line 71">
            <a:extLst>
              <a:ext uri="{FF2B5EF4-FFF2-40B4-BE49-F238E27FC236}">
                <a16:creationId xmlns:a16="http://schemas.microsoft.com/office/drawing/2014/main" id="{53169D67-067C-4595-9845-6C5DA2D252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9165" y="2324985"/>
            <a:ext cx="67468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7" name="Line 72">
            <a:extLst>
              <a:ext uri="{FF2B5EF4-FFF2-40B4-BE49-F238E27FC236}">
                <a16:creationId xmlns:a16="http://schemas.microsoft.com/office/drawing/2014/main" id="{BDB58DB4-74E4-484A-87C3-41A5FF62C8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7260" y="2365467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8" name="Line 73">
            <a:extLst>
              <a:ext uri="{FF2B5EF4-FFF2-40B4-BE49-F238E27FC236}">
                <a16:creationId xmlns:a16="http://schemas.microsoft.com/office/drawing/2014/main" id="{A894B6C1-5044-421A-BD4D-DB6CEDB05B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7260" y="2389755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9" name="Line 74">
            <a:extLst>
              <a:ext uri="{FF2B5EF4-FFF2-40B4-BE49-F238E27FC236}">
                <a16:creationId xmlns:a16="http://schemas.microsoft.com/office/drawing/2014/main" id="{45D276F2-B5F7-45C6-8D7A-51A47F5FE1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0196" y="3345112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0" name="Line 75">
            <a:extLst>
              <a:ext uri="{FF2B5EF4-FFF2-40B4-BE49-F238E27FC236}">
                <a16:creationId xmlns:a16="http://schemas.microsoft.com/office/drawing/2014/main" id="{D9C33220-B93B-4C19-888F-BAB158D53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8293" y="3404485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" name="Line 76">
            <a:extLst>
              <a:ext uri="{FF2B5EF4-FFF2-40B4-BE49-F238E27FC236}">
                <a16:creationId xmlns:a16="http://schemas.microsoft.com/office/drawing/2014/main" id="{7A262BE6-F1BE-4A82-83FA-735AC20715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7183" y="3477352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2" name="Line 77">
            <a:extLst>
              <a:ext uri="{FF2B5EF4-FFF2-40B4-BE49-F238E27FC236}">
                <a16:creationId xmlns:a16="http://schemas.microsoft.com/office/drawing/2014/main" id="{B445F34D-2EDE-474F-A8BE-945DEF42EC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0678" y="3563712"/>
            <a:ext cx="64770" cy="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6" name="Freeform 22">
            <a:extLst>
              <a:ext uri="{FF2B5EF4-FFF2-40B4-BE49-F238E27FC236}">
                <a16:creationId xmlns:a16="http://schemas.microsoft.com/office/drawing/2014/main" id="{D09982BE-199B-4AC4-A465-EA1EA6A67DCF}"/>
              </a:ext>
            </a:extLst>
          </p:cNvPr>
          <p:cNvSpPr>
            <a:spLocks/>
          </p:cNvSpPr>
          <p:nvPr/>
        </p:nvSpPr>
        <p:spPr bwMode="auto">
          <a:xfrm>
            <a:off x="1273033" y="1995737"/>
            <a:ext cx="5208588" cy="1567975"/>
          </a:xfrm>
          <a:custGeom>
            <a:avLst/>
            <a:gdLst>
              <a:gd name="T0" fmla="*/ 1497 w 1930"/>
              <a:gd name="T1" fmla="*/ 581 h 581"/>
              <a:gd name="T2" fmla="*/ 1492 w 1930"/>
              <a:gd name="T3" fmla="*/ 562 h 581"/>
              <a:gd name="T4" fmla="*/ 1487 w 1930"/>
              <a:gd name="T5" fmla="*/ 536 h 581"/>
              <a:gd name="T6" fmla="*/ 1482 w 1930"/>
              <a:gd name="T7" fmla="*/ 511 h 581"/>
              <a:gd name="T8" fmla="*/ 1125 w 1930"/>
              <a:gd name="T9" fmla="*/ 500 h 581"/>
              <a:gd name="T10" fmla="*/ 1052 w 1930"/>
              <a:gd name="T11" fmla="*/ 487 h 581"/>
              <a:gd name="T12" fmla="*/ 917 w 1930"/>
              <a:gd name="T13" fmla="*/ 475 h 581"/>
              <a:gd name="T14" fmla="*/ 903 w 1930"/>
              <a:gd name="T15" fmla="*/ 469 h 581"/>
              <a:gd name="T16" fmla="*/ 892 w 1930"/>
              <a:gd name="T17" fmla="*/ 458 h 581"/>
              <a:gd name="T18" fmla="*/ 882 w 1930"/>
              <a:gd name="T19" fmla="*/ 436 h 581"/>
              <a:gd name="T20" fmla="*/ 847 w 1930"/>
              <a:gd name="T21" fmla="*/ 424 h 581"/>
              <a:gd name="T22" fmla="*/ 835 w 1930"/>
              <a:gd name="T23" fmla="*/ 418 h 581"/>
              <a:gd name="T24" fmla="*/ 763 w 1930"/>
              <a:gd name="T25" fmla="*/ 410 h 581"/>
              <a:gd name="T26" fmla="*/ 757 w 1930"/>
              <a:gd name="T27" fmla="*/ 404 h 581"/>
              <a:gd name="T28" fmla="*/ 752 w 1930"/>
              <a:gd name="T29" fmla="*/ 395 h 581"/>
              <a:gd name="T30" fmla="*/ 739 w 1930"/>
              <a:gd name="T31" fmla="*/ 369 h 581"/>
              <a:gd name="T32" fmla="*/ 697 w 1930"/>
              <a:gd name="T33" fmla="*/ 362 h 581"/>
              <a:gd name="T34" fmla="*/ 613 w 1930"/>
              <a:gd name="T35" fmla="*/ 356 h 581"/>
              <a:gd name="T36" fmla="*/ 606 w 1930"/>
              <a:gd name="T37" fmla="*/ 340 h 581"/>
              <a:gd name="T38" fmla="*/ 596 w 1930"/>
              <a:gd name="T39" fmla="*/ 306 h 581"/>
              <a:gd name="T40" fmla="*/ 470 w 1930"/>
              <a:gd name="T41" fmla="*/ 281 h 581"/>
              <a:gd name="T42" fmla="*/ 464 w 1930"/>
              <a:gd name="T43" fmla="*/ 266 h 581"/>
              <a:gd name="T44" fmla="*/ 457 w 1930"/>
              <a:gd name="T45" fmla="*/ 258 h 581"/>
              <a:gd name="T46" fmla="*/ 448 w 1930"/>
              <a:gd name="T47" fmla="*/ 196 h 581"/>
              <a:gd name="T48" fmla="*/ 444 w 1930"/>
              <a:gd name="T49" fmla="*/ 187 h 581"/>
              <a:gd name="T50" fmla="*/ 440 w 1930"/>
              <a:gd name="T51" fmla="*/ 171 h 581"/>
              <a:gd name="T52" fmla="*/ 384 w 1930"/>
              <a:gd name="T53" fmla="*/ 166 h 581"/>
              <a:gd name="T54" fmla="*/ 321 w 1930"/>
              <a:gd name="T55" fmla="*/ 160 h 581"/>
              <a:gd name="T56" fmla="*/ 309 w 1930"/>
              <a:gd name="T57" fmla="*/ 152 h 581"/>
              <a:gd name="T58" fmla="*/ 304 w 1930"/>
              <a:gd name="T59" fmla="*/ 123 h 581"/>
              <a:gd name="T60" fmla="*/ 275 w 1930"/>
              <a:gd name="T61" fmla="*/ 78 h 581"/>
              <a:gd name="T62" fmla="*/ 271 w 1930"/>
              <a:gd name="T63" fmla="*/ 71 h 581"/>
              <a:gd name="T64" fmla="*/ 264 w 1930"/>
              <a:gd name="T65" fmla="*/ 64 h 581"/>
              <a:gd name="T66" fmla="*/ 170 w 1930"/>
              <a:gd name="T67" fmla="*/ 58 h 581"/>
              <a:gd name="T68" fmla="*/ 158 w 1930"/>
              <a:gd name="T69" fmla="*/ 53 h 581"/>
              <a:gd name="T70" fmla="*/ 155 w 1930"/>
              <a:gd name="T71" fmla="*/ 34 h 581"/>
              <a:gd name="T72" fmla="*/ 149 w 1930"/>
              <a:gd name="T73" fmla="*/ 13 h 581"/>
              <a:gd name="T74" fmla="*/ 0 w 1930"/>
              <a:gd name="T75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0" h="581">
                <a:moveTo>
                  <a:pt x="1930" y="581"/>
                </a:moveTo>
                <a:lnTo>
                  <a:pt x="1497" y="581"/>
                </a:lnTo>
                <a:lnTo>
                  <a:pt x="1497" y="562"/>
                </a:lnTo>
                <a:lnTo>
                  <a:pt x="1492" y="562"/>
                </a:lnTo>
                <a:lnTo>
                  <a:pt x="1492" y="536"/>
                </a:lnTo>
                <a:lnTo>
                  <a:pt x="1487" y="536"/>
                </a:lnTo>
                <a:lnTo>
                  <a:pt x="1487" y="511"/>
                </a:lnTo>
                <a:lnTo>
                  <a:pt x="1482" y="511"/>
                </a:lnTo>
                <a:lnTo>
                  <a:pt x="1482" y="500"/>
                </a:lnTo>
                <a:lnTo>
                  <a:pt x="1125" y="500"/>
                </a:lnTo>
                <a:lnTo>
                  <a:pt x="1125" y="487"/>
                </a:lnTo>
                <a:lnTo>
                  <a:pt x="1052" y="487"/>
                </a:lnTo>
                <a:lnTo>
                  <a:pt x="1052" y="475"/>
                </a:lnTo>
                <a:lnTo>
                  <a:pt x="917" y="475"/>
                </a:lnTo>
                <a:lnTo>
                  <a:pt x="917" y="469"/>
                </a:lnTo>
                <a:lnTo>
                  <a:pt x="903" y="469"/>
                </a:lnTo>
                <a:lnTo>
                  <a:pt x="903" y="458"/>
                </a:lnTo>
                <a:lnTo>
                  <a:pt x="892" y="458"/>
                </a:lnTo>
                <a:lnTo>
                  <a:pt x="892" y="436"/>
                </a:lnTo>
                <a:lnTo>
                  <a:pt x="882" y="436"/>
                </a:lnTo>
                <a:lnTo>
                  <a:pt x="882" y="424"/>
                </a:lnTo>
                <a:lnTo>
                  <a:pt x="847" y="424"/>
                </a:lnTo>
                <a:lnTo>
                  <a:pt x="847" y="418"/>
                </a:lnTo>
                <a:lnTo>
                  <a:pt x="835" y="418"/>
                </a:lnTo>
                <a:lnTo>
                  <a:pt x="835" y="410"/>
                </a:lnTo>
                <a:lnTo>
                  <a:pt x="763" y="410"/>
                </a:lnTo>
                <a:lnTo>
                  <a:pt x="763" y="404"/>
                </a:lnTo>
                <a:lnTo>
                  <a:pt x="757" y="404"/>
                </a:lnTo>
                <a:lnTo>
                  <a:pt x="757" y="395"/>
                </a:lnTo>
                <a:lnTo>
                  <a:pt x="752" y="395"/>
                </a:lnTo>
                <a:lnTo>
                  <a:pt x="752" y="369"/>
                </a:lnTo>
                <a:lnTo>
                  <a:pt x="739" y="369"/>
                </a:lnTo>
                <a:lnTo>
                  <a:pt x="739" y="362"/>
                </a:lnTo>
                <a:lnTo>
                  <a:pt x="697" y="362"/>
                </a:lnTo>
                <a:lnTo>
                  <a:pt x="697" y="356"/>
                </a:lnTo>
                <a:lnTo>
                  <a:pt x="613" y="356"/>
                </a:lnTo>
                <a:lnTo>
                  <a:pt x="613" y="340"/>
                </a:lnTo>
                <a:lnTo>
                  <a:pt x="606" y="340"/>
                </a:lnTo>
                <a:lnTo>
                  <a:pt x="606" y="306"/>
                </a:lnTo>
                <a:lnTo>
                  <a:pt x="596" y="306"/>
                </a:lnTo>
                <a:lnTo>
                  <a:pt x="596" y="281"/>
                </a:lnTo>
                <a:lnTo>
                  <a:pt x="470" y="281"/>
                </a:lnTo>
                <a:lnTo>
                  <a:pt x="470" y="266"/>
                </a:lnTo>
                <a:lnTo>
                  <a:pt x="464" y="266"/>
                </a:lnTo>
                <a:lnTo>
                  <a:pt x="464" y="258"/>
                </a:lnTo>
                <a:lnTo>
                  <a:pt x="457" y="258"/>
                </a:lnTo>
                <a:lnTo>
                  <a:pt x="457" y="196"/>
                </a:lnTo>
                <a:lnTo>
                  <a:pt x="448" y="196"/>
                </a:lnTo>
                <a:lnTo>
                  <a:pt x="448" y="187"/>
                </a:lnTo>
                <a:lnTo>
                  <a:pt x="444" y="187"/>
                </a:lnTo>
                <a:lnTo>
                  <a:pt x="444" y="171"/>
                </a:lnTo>
                <a:lnTo>
                  <a:pt x="440" y="171"/>
                </a:lnTo>
                <a:lnTo>
                  <a:pt x="440" y="166"/>
                </a:lnTo>
                <a:lnTo>
                  <a:pt x="384" y="166"/>
                </a:lnTo>
                <a:lnTo>
                  <a:pt x="384" y="160"/>
                </a:lnTo>
                <a:lnTo>
                  <a:pt x="321" y="160"/>
                </a:lnTo>
                <a:lnTo>
                  <a:pt x="321" y="152"/>
                </a:lnTo>
                <a:lnTo>
                  <a:pt x="309" y="152"/>
                </a:lnTo>
                <a:lnTo>
                  <a:pt x="309" y="123"/>
                </a:lnTo>
                <a:lnTo>
                  <a:pt x="304" y="123"/>
                </a:lnTo>
                <a:lnTo>
                  <a:pt x="304" y="78"/>
                </a:lnTo>
                <a:lnTo>
                  <a:pt x="275" y="78"/>
                </a:lnTo>
                <a:lnTo>
                  <a:pt x="275" y="71"/>
                </a:lnTo>
                <a:lnTo>
                  <a:pt x="271" y="71"/>
                </a:lnTo>
                <a:lnTo>
                  <a:pt x="271" y="64"/>
                </a:lnTo>
                <a:lnTo>
                  <a:pt x="264" y="64"/>
                </a:lnTo>
                <a:lnTo>
                  <a:pt x="264" y="58"/>
                </a:lnTo>
                <a:lnTo>
                  <a:pt x="170" y="58"/>
                </a:lnTo>
                <a:lnTo>
                  <a:pt x="170" y="53"/>
                </a:lnTo>
                <a:lnTo>
                  <a:pt x="158" y="53"/>
                </a:lnTo>
                <a:lnTo>
                  <a:pt x="158" y="34"/>
                </a:lnTo>
                <a:lnTo>
                  <a:pt x="155" y="34"/>
                </a:lnTo>
                <a:lnTo>
                  <a:pt x="155" y="13"/>
                </a:lnTo>
                <a:lnTo>
                  <a:pt x="149" y="13"/>
                </a:lnTo>
                <a:lnTo>
                  <a:pt x="149" y="0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id="{4FD086FA-9B39-4DC2-8150-0BD65E527256}"/>
              </a:ext>
            </a:extLst>
          </p:cNvPr>
          <p:cNvSpPr/>
          <p:nvPr/>
        </p:nvSpPr>
        <p:spPr>
          <a:xfrm>
            <a:off x="7158651" y="4410590"/>
            <a:ext cx="24144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00" b="0" i="0" u="none" strike="noStrike" kern="1200" cap="none" spc="0" normalizeH="0" baseline="3000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1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p-value is from stratified log-rank test.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33" y="374894"/>
            <a:ext cx="11367479" cy="1218102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NORA Primary endpoint</a:t>
            </a:r>
          </a:p>
        </p:txBody>
      </p:sp>
    </p:spTree>
    <p:extLst>
      <p:ext uri="{BB962C8B-B14F-4D97-AF65-F5344CB8AC3E}">
        <p14:creationId xmlns:p14="http://schemas.microsoft.com/office/powerpoint/2010/main" val="6127341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88">
            <a:extLst>
              <a:ext uri="{FF2B5EF4-FFF2-40B4-BE49-F238E27FC236}">
                <a16:creationId xmlns:a16="http://schemas.microsoft.com/office/drawing/2014/main" id="{E0829418-DC88-4F37-B1B7-D004E85C3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68310"/>
              </p:ext>
            </p:extLst>
          </p:nvPr>
        </p:nvGraphicFramePr>
        <p:xfrm>
          <a:off x="418840" y="1821831"/>
          <a:ext cx="11152956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119">
                  <a:extLst>
                    <a:ext uri="{9D8B030D-6E8A-4147-A177-3AD203B41FA5}">
                      <a16:colId xmlns:a16="http://schemas.microsoft.com/office/drawing/2014/main" val="2970175664"/>
                    </a:ext>
                  </a:extLst>
                </a:gridCol>
                <a:gridCol w="1090398">
                  <a:extLst>
                    <a:ext uri="{9D8B030D-6E8A-4147-A177-3AD203B41FA5}">
                      <a16:colId xmlns:a16="http://schemas.microsoft.com/office/drawing/2014/main" val="2552458409"/>
                    </a:ext>
                  </a:extLst>
                </a:gridCol>
                <a:gridCol w="1090398">
                  <a:extLst>
                    <a:ext uri="{9D8B030D-6E8A-4147-A177-3AD203B41FA5}">
                      <a16:colId xmlns:a16="http://schemas.microsoft.com/office/drawing/2014/main" val="535710020"/>
                    </a:ext>
                  </a:extLst>
                </a:gridCol>
                <a:gridCol w="4739041">
                  <a:extLst>
                    <a:ext uri="{9D8B030D-6E8A-4147-A177-3AD203B41FA5}">
                      <a16:colId xmlns:a16="http://schemas.microsoft.com/office/drawing/2014/main" val="4186407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err="1"/>
                        <a:t>Niraparib</a:t>
                      </a:r>
                      <a:endParaRPr lang="de-DE" sz="1200"/>
                    </a:p>
                    <a:p>
                      <a:pPr algn="ctr"/>
                      <a:r>
                        <a:rPr lang="de-DE" sz="1200"/>
                        <a:t>Events / N</a:t>
                      </a:r>
                      <a:endParaRPr lang="en-GB" sz="120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Placebo</a:t>
                      </a:r>
                    </a:p>
                    <a:p>
                      <a:pPr algn="ctr"/>
                      <a:r>
                        <a:rPr lang="de-DE" sz="1200"/>
                        <a:t>Events / N</a:t>
                      </a:r>
                      <a:endParaRPr lang="en-GB" sz="12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/>
                        <a:t>Hazard Ratio (95% CI)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4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err="1"/>
                        <a:t>Subgroup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32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Overall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80/177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66/88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/>
                        <a:t>0.32 (0.23,0.46)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0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Age, year</a:t>
                      </a:r>
                    </a:p>
                    <a:p>
                      <a:r>
                        <a:rPr lang="de-DE" sz="1200"/>
                        <a:t>18-64</a:t>
                      </a:r>
                    </a:p>
                    <a:p>
                      <a:r>
                        <a:rPr lang="de-DE" sz="1200"/>
                        <a:t>≥65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63/152</a:t>
                      </a:r>
                    </a:p>
                    <a:p>
                      <a:pPr algn="ctr"/>
                      <a:r>
                        <a:rPr lang="en-GB" sz="1200"/>
                        <a:t>17/25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57/76</a:t>
                      </a:r>
                    </a:p>
                    <a:p>
                      <a:pPr algn="ctr"/>
                      <a:r>
                        <a:rPr lang="en-GB" sz="120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/>
                    </a:p>
                    <a:p>
                      <a:pPr algn="r"/>
                      <a:r>
                        <a:rPr lang="en-GB" sz="1200"/>
                        <a:t>0.30 (0.21,0.44)</a:t>
                      </a:r>
                    </a:p>
                    <a:p>
                      <a:pPr algn="r"/>
                      <a:r>
                        <a:rPr lang="en-GB" sz="1200"/>
                        <a:t>0.65 (0.29,1.46)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5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Time to progression after penultimate therapy, months</a:t>
                      </a:r>
                    </a:p>
                    <a:p>
                      <a:r>
                        <a:rPr lang="de-DE" sz="1200"/>
                        <a:t>6-12</a:t>
                      </a:r>
                    </a:p>
                    <a:p>
                      <a:r>
                        <a:rPr lang="de-DE" sz="1200"/>
                        <a:t>≥12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29/56</a:t>
                      </a:r>
                    </a:p>
                    <a:p>
                      <a:pPr algn="ctr"/>
                      <a:r>
                        <a:rPr lang="en-GB" sz="1200"/>
                        <a:t>51/121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25/28</a:t>
                      </a:r>
                    </a:p>
                    <a:p>
                      <a:pPr algn="ctr"/>
                      <a:r>
                        <a:rPr lang="en-GB" sz="1200"/>
                        <a:t>41/60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/>
                    </a:p>
                    <a:p>
                      <a:pPr algn="r"/>
                      <a:r>
                        <a:rPr lang="en-GB" sz="1200"/>
                        <a:t>0.31 (0.17,0.55)</a:t>
                      </a:r>
                    </a:p>
                    <a:p>
                      <a:pPr algn="r"/>
                      <a:r>
                        <a:rPr lang="en-GB" sz="1200"/>
                        <a:t>0.33 (0.22,0.51)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09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Best response to platinum</a:t>
                      </a:r>
                    </a:p>
                    <a:p>
                      <a:r>
                        <a:rPr lang="de-DE" sz="1200"/>
                        <a:t>Complete response</a:t>
                      </a:r>
                    </a:p>
                    <a:p>
                      <a:r>
                        <a:rPr lang="de-DE" sz="1200"/>
                        <a:t>Partial response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28/86</a:t>
                      </a:r>
                    </a:p>
                    <a:p>
                      <a:pPr algn="ctr"/>
                      <a:r>
                        <a:rPr lang="en-GB" sz="1200"/>
                        <a:t>52/90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32/47</a:t>
                      </a:r>
                    </a:p>
                    <a:p>
                      <a:pPr algn="ctr"/>
                      <a:r>
                        <a:rPr lang="en-GB" sz="1200"/>
                        <a:t>34/41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/>
                    </a:p>
                    <a:p>
                      <a:pPr algn="r"/>
                      <a:r>
                        <a:rPr lang="en-GB" sz="1200"/>
                        <a:t>0.26 (0.15,0.46)</a:t>
                      </a:r>
                    </a:p>
                    <a:p>
                      <a:pPr algn="r"/>
                      <a:r>
                        <a:rPr lang="en-GB" sz="1200"/>
                        <a:t>0.33 (0.21,0.52)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Germline BRCA mutation status</a:t>
                      </a:r>
                    </a:p>
                    <a:p>
                      <a:r>
                        <a:rPr lang="de-DE" sz="1200"/>
                        <a:t>Positive</a:t>
                      </a:r>
                    </a:p>
                    <a:p>
                      <a:r>
                        <a:rPr lang="de-DE" sz="1200"/>
                        <a:t>Negative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24/64</a:t>
                      </a:r>
                    </a:p>
                    <a:p>
                      <a:pPr algn="ctr"/>
                      <a:r>
                        <a:rPr lang="en-GB" sz="1200"/>
                        <a:t>56/112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  <a:p>
                      <a:pPr algn="ctr"/>
                      <a:r>
                        <a:rPr lang="en-GB" sz="1200"/>
                        <a:t>28/35</a:t>
                      </a:r>
                    </a:p>
                    <a:p>
                      <a:pPr algn="ctr"/>
                      <a:r>
                        <a:rPr lang="en-GB" sz="1200"/>
                        <a:t>38/53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/>
                    </a:p>
                    <a:p>
                      <a:pPr algn="r"/>
                      <a:r>
                        <a:rPr lang="en-GB" sz="1200"/>
                        <a:t>0.22 (0.12,0.39</a:t>
                      </a:r>
                    </a:p>
                    <a:p>
                      <a:pPr algn="r"/>
                      <a:r>
                        <a:rPr lang="en-GB" sz="1200"/>
                        <a:t>0.40 (0.26,0.61)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29542"/>
                  </a:ext>
                </a:extLst>
              </a:tr>
            </a:tbl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PFS (BICR) in pre-specified subgroups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74256EE-822C-451B-95EA-65BDF1CBDB97}"/>
              </a:ext>
            </a:extLst>
          </p:cNvPr>
          <p:cNvGrpSpPr/>
          <p:nvPr/>
        </p:nvGrpSpPr>
        <p:grpSpPr>
          <a:xfrm>
            <a:off x="6995059" y="2534806"/>
            <a:ext cx="2706329" cy="3716610"/>
            <a:chOff x="5472961" y="2088819"/>
            <a:chExt cx="2706329" cy="3221311"/>
          </a:xfrm>
        </p:grpSpPr>
        <p:grpSp>
          <p:nvGrpSpPr>
            <p:cNvPr id="7" name="Gruppieren 30">
              <a:extLst>
                <a:ext uri="{FF2B5EF4-FFF2-40B4-BE49-F238E27FC236}">
                  <a16:creationId xmlns:a16="http://schemas.microsoft.com/office/drawing/2014/main" id="{900694AD-AC11-4F1C-8304-C55AA31DBC73}"/>
                </a:ext>
              </a:extLst>
            </p:cNvPr>
            <p:cNvGrpSpPr/>
            <p:nvPr/>
          </p:nvGrpSpPr>
          <p:grpSpPr>
            <a:xfrm>
              <a:off x="5472961" y="2088819"/>
              <a:ext cx="2706329" cy="2989347"/>
              <a:chOff x="2492477" y="2242869"/>
              <a:chExt cx="2706329" cy="2989347"/>
            </a:xfrm>
          </p:grpSpPr>
          <p:grpSp>
            <p:nvGrpSpPr>
              <p:cNvPr id="8" name="Gruppieren 23">
                <a:extLst>
                  <a:ext uri="{FF2B5EF4-FFF2-40B4-BE49-F238E27FC236}">
                    <a16:creationId xmlns:a16="http://schemas.microsoft.com/office/drawing/2014/main" id="{895DF408-35C5-4CBC-9D40-D2863B775195}"/>
                  </a:ext>
                </a:extLst>
              </p:cNvPr>
              <p:cNvGrpSpPr/>
              <p:nvPr/>
            </p:nvGrpSpPr>
            <p:grpSpPr>
              <a:xfrm>
                <a:off x="2492477" y="2242869"/>
                <a:ext cx="2706329" cy="2724238"/>
                <a:chOff x="2492477" y="2242869"/>
                <a:chExt cx="2706329" cy="2724238"/>
              </a:xfrm>
            </p:grpSpPr>
            <p:grpSp>
              <p:nvGrpSpPr>
                <p:cNvPr id="15" name="Gruppieren 20">
                  <a:extLst>
                    <a:ext uri="{FF2B5EF4-FFF2-40B4-BE49-F238E27FC236}">
                      <a16:creationId xmlns:a16="http://schemas.microsoft.com/office/drawing/2014/main" id="{1ECBEBB0-B703-4E6B-A97E-2A0C8F2EAAE1}"/>
                    </a:ext>
                  </a:extLst>
                </p:cNvPr>
                <p:cNvGrpSpPr/>
                <p:nvPr/>
              </p:nvGrpSpPr>
              <p:grpSpPr>
                <a:xfrm>
                  <a:off x="2492477" y="4913107"/>
                  <a:ext cx="2706329" cy="54000"/>
                  <a:chOff x="2492477" y="4913107"/>
                  <a:chExt cx="2706329" cy="54000"/>
                </a:xfrm>
              </p:grpSpPr>
              <p:cxnSp>
                <p:nvCxnSpPr>
                  <p:cNvPr id="17" name="Gerader Verbinder 7">
                    <a:extLst>
                      <a:ext uri="{FF2B5EF4-FFF2-40B4-BE49-F238E27FC236}">
                        <a16:creationId xmlns:a16="http://schemas.microsoft.com/office/drawing/2014/main" id="{7FBCA5FA-A504-4CFE-8435-36F12BC915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92477" y="4913107"/>
                    <a:ext cx="27063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r Verbinder 14">
                    <a:extLst>
                      <a:ext uri="{FF2B5EF4-FFF2-40B4-BE49-F238E27FC236}">
                        <a16:creationId xmlns:a16="http://schemas.microsoft.com/office/drawing/2014/main" id="{941CEF11-2012-4FB1-881C-3D443C1357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72873" y="4913107"/>
                    <a:ext cx="0" cy="5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Gerader Verbinder 15">
                    <a:extLst>
                      <a:ext uri="{FF2B5EF4-FFF2-40B4-BE49-F238E27FC236}">
                        <a16:creationId xmlns:a16="http://schemas.microsoft.com/office/drawing/2014/main" id="{2A1058B7-7672-4989-B01E-7A66810D69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7510" y="4913107"/>
                    <a:ext cx="0" cy="5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Gerader Verbinder 17">
                    <a:extLst>
                      <a:ext uri="{FF2B5EF4-FFF2-40B4-BE49-F238E27FC236}">
                        <a16:creationId xmlns:a16="http://schemas.microsoft.com/office/drawing/2014/main" id="{D80C1535-75FF-44E3-BACF-2B5DABB7AF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28961" y="4913107"/>
                    <a:ext cx="0" cy="5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Gerader Verbinder 18">
                    <a:extLst>
                      <a:ext uri="{FF2B5EF4-FFF2-40B4-BE49-F238E27FC236}">
                        <a16:creationId xmlns:a16="http://schemas.microsoft.com/office/drawing/2014/main" id="{F744F7D1-12BB-4160-B69B-E7F38E83CA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2297" y="4913107"/>
                    <a:ext cx="0" cy="5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Gerader Verbinder 19">
                    <a:extLst>
                      <a:ext uri="{FF2B5EF4-FFF2-40B4-BE49-F238E27FC236}">
                        <a16:creationId xmlns:a16="http://schemas.microsoft.com/office/drawing/2014/main" id="{95647746-7120-4C5A-BD3F-6243571686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982" y="4913107"/>
                    <a:ext cx="0" cy="5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Gerader Verbinder 22">
                  <a:extLst>
                    <a:ext uri="{FF2B5EF4-FFF2-40B4-BE49-F238E27FC236}">
                      <a16:creationId xmlns:a16="http://schemas.microsoft.com/office/drawing/2014/main" id="{9BE9867E-21BD-4446-AEBD-7DF5881B44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75406" y="2242869"/>
                  <a:ext cx="0" cy="26657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feld 24">
                <a:extLst>
                  <a:ext uri="{FF2B5EF4-FFF2-40B4-BE49-F238E27FC236}">
                    <a16:creationId xmlns:a16="http://schemas.microsoft.com/office/drawing/2014/main" id="{BB9F2ED7-6C00-45A1-8EA4-E8073A577281}"/>
                  </a:ext>
                </a:extLst>
              </p:cNvPr>
              <p:cNvSpPr txBox="1"/>
              <p:nvPr/>
            </p:nvSpPr>
            <p:spPr>
              <a:xfrm>
                <a:off x="2704276" y="4970606"/>
                <a:ext cx="4587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0.01</a:t>
                </a:r>
              </a:p>
            </p:txBody>
          </p:sp>
          <p:sp>
            <p:nvSpPr>
              <p:cNvPr id="10" name="Textfeld 25">
                <a:extLst>
                  <a:ext uri="{FF2B5EF4-FFF2-40B4-BE49-F238E27FC236}">
                    <a16:creationId xmlns:a16="http://schemas.microsoft.com/office/drawing/2014/main" id="{6F986F9B-FAFC-4FF8-8AD0-0EE67F1AC72A}"/>
                  </a:ext>
                </a:extLst>
              </p:cNvPr>
              <p:cNvSpPr txBox="1"/>
              <p:nvPr/>
            </p:nvSpPr>
            <p:spPr>
              <a:xfrm>
                <a:off x="3164054" y="4970606"/>
                <a:ext cx="3802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0.1</a:t>
                </a:r>
              </a:p>
            </p:txBody>
          </p:sp>
          <p:sp>
            <p:nvSpPr>
              <p:cNvPr id="11" name="Textfeld 26">
                <a:extLst>
                  <a:ext uri="{FF2B5EF4-FFF2-40B4-BE49-F238E27FC236}">
                    <a16:creationId xmlns:a16="http://schemas.microsoft.com/office/drawing/2014/main" id="{AAF585B2-EDE0-49C0-AA17-B388E987BFFB}"/>
                  </a:ext>
                </a:extLst>
              </p:cNvPr>
              <p:cNvSpPr txBox="1"/>
              <p:nvPr/>
            </p:nvSpPr>
            <p:spPr>
              <a:xfrm>
                <a:off x="3649139" y="4970606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2" name="Textfeld 27">
                <a:extLst>
                  <a:ext uri="{FF2B5EF4-FFF2-40B4-BE49-F238E27FC236}">
                    <a16:creationId xmlns:a16="http://schemas.microsoft.com/office/drawing/2014/main" id="{9091A1F5-E8E9-4C7C-B973-FE4D5DF242FC}"/>
                  </a:ext>
                </a:extLst>
              </p:cNvPr>
              <p:cNvSpPr txBox="1"/>
              <p:nvPr/>
            </p:nvSpPr>
            <p:spPr>
              <a:xfrm>
                <a:off x="4029270" y="4970606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3" name="Textfeld 28">
                <a:extLst>
                  <a:ext uri="{FF2B5EF4-FFF2-40B4-BE49-F238E27FC236}">
                    <a16:creationId xmlns:a16="http://schemas.microsoft.com/office/drawing/2014/main" id="{23D5967D-A642-4FB5-AC4D-A6DF73E0A515}"/>
                  </a:ext>
                </a:extLst>
              </p:cNvPr>
              <p:cNvSpPr txBox="1"/>
              <p:nvPr/>
            </p:nvSpPr>
            <p:spPr>
              <a:xfrm>
                <a:off x="4411988" y="4970606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D1923C5-F0C5-45CB-AA91-60CEAAF27E9D}"/>
                </a:ext>
              </a:extLst>
            </p:cNvPr>
            <p:cNvGrpSpPr/>
            <p:nvPr/>
          </p:nvGrpSpPr>
          <p:grpSpPr>
            <a:xfrm>
              <a:off x="6527945" y="2873287"/>
              <a:ext cx="291949" cy="85086"/>
              <a:chOff x="2863704" y="5010267"/>
              <a:chExt cx="498856" cy="85086"/>
            </a:xfrm>
          </p:grpSpPr>
          <p:cxnSp>
            <p:nvCxnSpPr>
              <p:cNvPr id="25" name="Gerader Verbinder 43">
                <a:extLst>
                  <a:ext uri="{FF2B5EF4-FFF2-40B4-BE49-F238E27FC236}">
                    <a16:creationId xmlns:a16="http://schemas.microsoft.com/office/drawing/2014/main" id="{2F054347-77C3-4385-B556-03725E3E9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hteck 44">
                <a:extLst>
                  <a:ext uri="{FF2B5EF4-FFF2-40B4-BE49-F238E27FC236}">
                    <a16:creationId xmlns:a16="http://schemas.microsoft.com/office/drawing/2014/main" id="{0BF557F3-C506-4C1E-8673-F7769911C67D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F2AB61B-87EF-4FDE-8EDD-1175192832C8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6F6D043-0B97-477C-BA4E-B3723502B130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A65B9B-310E-4902-BE8A-93604327D295}"/>
                </a:ext>
              </a:extLst>
            </p:cNvPr>
            <p:cNvGrpSpPr/>
            <p:nvPr/>
          </p:nvGrpSpPr>
          <p:grpSpPr>
            <a:xfrm>
              <a:off x="6461409" y="2700941"/>
              <a:ext cx="145766" cy="85086"/>
              <a:chOff x="2863704" y="5010267"/>
              <a:chExt cx="498856" cy="85086"/>
            </a:xfrm>
          </p:grpSpPr>
          <p:cxnSp>
            <p:nvCxnSpPr>
              <p:cNvPr id="31" name="Gerader Verbinder 43">
                <a:extLst>
                  <a:ext uri="{FF2B5EF4-FFF2-40B4-BE49-F238E27FC236}">
                    <a16:creationId xmlns:a16="http://schemas.microsoft.com/office/drawing/2014/main" id="{941B7FEE-7D8C-40DF-9B76-AC68DA786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hteck 44">
                <a:extLst>
                  <a:ext uri="{FF2B5EF4-FFF2-40B4-BE49-F238E27FC236}">
                    <a16:creationId xmlns:a16="http://schemas.microsoft.com/office/drawing/2014/main" id="{BDB14260-B3A1-4458-86AA-327EA2FCBF2D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63AF9E5-B1AD-4BAD-B315-9525A25ACE33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E6E34CA-2FD8-450F-93AF-6171E1A7DCC6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0AEC06A-3941-4C9F-9CF2-2530510651F4}"/>
                </a:ext>
              </a:extLst>
            </p:cNvPr>
            <p:cNvGrpSpPr/>
            <p:nvPr/>
          </p:nvGrpSpPr>
          <p:grpSpPr>
            <a:xfrm>
              <a:off x="6463696" y="2343852"/>
              <a:ext cx="145766" cy="85086"/>
              <a:chOff x="2863704" y="5010267"/>
              <a:chExt cx="498856" cy="85086"/>
            </a:xfrm>
          </p:grpSpPr>
          <p:cxnSp>
            <p:nvCxnSpPr>
              <p:cNvPr id="37" name="Gerader Verbinder 43">
                <a:extLst>
                  <a:ext uri="{FF2B5EF4-FFF2-40B4-BE49-F238E27FC236}">
                    <a16:creationId xmlns:a16="http://schemas.microsoft.com/office/drawing/2014/main" id="{6FE9BDE5-2803-4F16-B0ED-2E450DD36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hteck 44">
                <a:extLst>
                  <a:ext uri="{FF2B5EF4-FFF2-40B4-BE49-F238E27FC236}">
                    <a16:creationId xmlns:a16="http://schemas.microsoft.com/office/drawing/2014/main" id="{2B8EA58B-A3FE-491F-9348-06F36482454E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F1EBFEF-0246-46DA-87F6-355FC5255583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4A21BA9-FFA8-4138-8BD7-CB4C9B87A032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19A5C87-2FAA-46D2-8288-05D4B11D9564}"/>
                </a:ext>
              </a:extLst>
            </p:cNvPr>
            <p:cNvGrpSpPr/>
            <p:nvPr/>
          </p:nvGrpSpPr>
          <p:grpSpPr>
            <a:xfrm>
              <a:off x="6468399" y="3445097"/>
              <a:ext cx="145766" cy="85086"/>
              <a:chOff x="2863704" y="5010267"/>
              <a:chExt cx="498856" cy="85086"/>
            </a:xfrm>
          </p:grpSpPr>
          <p:cxnSp>
            <p:nvCxnSpPr>
              <p:cNvPr id="42" name="Gerader Verbinder 43">
                <a:extLst>
                  <a:ext uri="{FF2B5EF4-FFF2-40B4-BE49-F238E27FC236}">
                    <a16:creationId xmlns:a16="http://schemas.microsoft.com/office/drawing/2014/main" id="{59D19A23-0A77-4749-91E8-D6AE655A1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hteck 44">
                <a:extLst>
                  <a:ext uri="{FF2B5EF4-FFF2-40B4-BE49-F238E27FC236}">
                    <a16:creationId xmlns:a16="http://schemas.microsoft.com/office/drawing/2014/main" id="{E6F59CE1-76C3-48E8-B959-A44C4D94408A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FCBF0CA-36A2-48BC-BC77-EA5FEE6C8CFC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CC952B5-CA9F-45BD-B5A5-8B3DA1FE5B95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AD7ADA3-00C8-494C-8D19-EBDA1D669BFF}"/>
                </a:ext>
              </a:extLst>
            </p:cNvPr>
            <p:cNvGrpSpPr/>
            <p:nvPr/>
          </p:nvGrpSpPr>
          <p:grpSpPr>
            <a:xfrm>
              <a:off x="6461409" y="4040605"/>
              <a:ext cx="145766" cy="85086"/>
              <a:chOff x="2863704" y="5010267"/>
              <a:chExt cx="498856" cy="85086"/>
            </a:xfrm>
          </p:grpSpPr>
          <p:cxnSp>
            <p:nvCxnSpPr>
              <p:cNvPr id="47" name="Gerader Verbinder 43">
                <a:extLst>
                  <a:ext uri="{FF2B5EF4-FFF2-40B4-BE49-F238E27FC236}">
                    <a16:creationId xmlns:a16="http://schemas.microsoft.com/office/drawing/2014/main" id="{1584CA38-83E6-4C48-A915-B949A6A56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hteck 44">
                <a:extLst>
                  <a:ext uri="{FF2B5EF4-FFF2-40B4-BE49-F238E27FC236}">
                    <a16:creationId xmlns:a16="http://schemas.microsoft.com/office/drawing/2014/main" id="{15166683-7253-4D9F-9876-7FFE8817CD84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05F2798-A7C9-48DB-B203-99AC2004EA74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11B8018-185E-46A0-B5C3-8E7CC925D753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AEE03B-5DD3-4FDA-9449-ACA3CAF7A9EA}"/>
                </a:ext>
              </a:extLst>
            </p:cNvPr>
            <p:cNvGrpSpPr/>
            <p:nvPr/>
          </p:nvGrpSpPr>
          <p:grpSpPr>
            <a:xfrm>
              <a:off x="6522684" y="4597158"/>
              <a:ext cx="145766" cy="85086"/>
              <a:chOff x="2863704" y="5010267"/>
              <a:chExt cx="498856" cy="85086"/>
            </a:xfrm>
          </p:grpSpPr>
          <p:cxnSp>
            <p:nvCxnSpPr>
              <p:cNvPr id="52" name="Gerader Verbinder 43">
                <a:extLst>
                  <a:ext uri="{FF2B5EF4-FFF2-40B4-BE49-F238E27FC236}">
                    <a16:creationId xmlns:a16="http://schemas.microsoft.com/office/drawing/2014/main" id="{39CCA31D-8AEA-4798-AA9B-E8B288E79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hteck 44">
                <a:extLst>
                  <a:ext uri="{FF2B5EF4-FFF2-40B4-BE49-F238E27FC236}">
                    <a16:creationId xmlns:a16="http://schemas.microsoft.com/office/drawing/2014/main" id="{92DBA62C-B9CE-49B2-B373-9A79B98E7826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BE4756-3C4A-4E8A-9193-133C3BEA6748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C0A3CD-F97A-4E8E-BBB6-DEBA97965065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CC1702-B476-4A8A-A412-0684CDBF61D1}"/>
                </a:ext>
              </a:extLst>
            </p:cNvPr>
            <p:cNvGrpSpPr/>
            <p:nvPr/>
          </p:nvGrpSpPr>
          <p:grpSpPr>
            <a:xfrm>
              <a:off x="6360489" y="4428080"/>
              <a:ext cx="216000" cy="85086"/>
              <a:chOff x="2863704" y="5010267"/>
              <a:chExt cx="498856" cy="85086"/>
            </a:xfrm>
          </p:grpSpPr>
          <p:cxnSp>
            <p:nvCxnSpPr>
              <p:cNvPr id="57" name="Gerader Verbinder 43">
                <a:extLst>
                  <a:ext uri="{FF2B5EF4-FFF2-40B4-BE49-F238E27FC236}">
                    <a16:creationId xmlns:a16="http://schemas.microsoft.com/office/drawing/2014/main" id="{73C5459E-D5E3-4AED-823D-E07E32E5A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eck 44">
                <a:extLst>
                  <a:ext uri="{FF2B5EF4-FFF2-40B4-BE49-F238E27FC236}">
                    <a16:creationId xmlns:a16="http://schemas.microsoft.com/office/drawing/2014/main" id="{95DBF8E0-0882-4332-A33A-918CF8C0FAA1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979CB09-C00F-4015-B22E-541DD6710668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BF99ECE-8F5D-485E-B3C7-01F86B0EB1AA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92847DB-B341-4459-B34D-AA383A1276B4}"/>
                </a:ext>
              </a:extLst>
            </p:cNvPr>
            <p:cNvGrpSpPr/>
            <p:nvPr/>
          </p:nvGrpSpPr>
          <p:grpSpPr>
            <a:xfrm>
              <a:off x="6395793" y="3840014"/>
              <a:ext cx="216000" cy="85086"/>
              <a:chOff x="2863704" y="5010267"/>
              <a:chExt cx="498856" cy="85086"/>
            </a:xfrm>
          </p:grpSpPr>
          <p:cxnSp>
            <p:nvCxnSpPr>
              <p:cNvPr id="62" name="Gerader Verbinder 43">
                <a:extLst>
                  <a:ext uri="{FF2B5EF4-FFF2-40B4-BE49-F238E27FC236}">
                    <a16:creationId xmlns:a16="http://schemas.microsoft.com/office/drawing/2014/main" id="{5962A5A0-2816-4A28-BFC2-DA3134A2A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hteck 44">
                <a:extLst>
                  <a:ext uri="{FF2B5EF4-FFF2-40B4-BE49-F238E27FC236}">
                    <a16:creationId xmlns:a16="http://schemas.microsoft.com/office/drawing/2014/main" id="{FFD7B405-C26E-4099-AED5-CDD198979089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BA75A04-4714-4C10-A21C-55BFC6E02E79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25E8A4A-7E0F-4230-980F-7AC779DE1C86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66292E2-018F-4A29-9DDF-8629163750A6}"/>
                </a:ext>
              </a:extLst>
            </p:cNvPr>
            <p:cNvGrpSpPr/>
            <p:nvPr/>
          </p:nvGrpSpPr>
          <p:grpSpPr>
            <a:xfrm>
              <a:off x="6413623" y="3299120"/>
              <a:ext cx="216000" cy="85086"/>
              <a:chOff x="2863704" y="5010267"/>
              <a:chExt cx="498856" cy="85086"/>
            </a:xfrm>
          </p:grpSpPr>
          <p:cxnSp>
            <p:nvCxnSpPr>
              <p:cNvPr id="67" name="Gerader Verbinder 43">
                <a:extLst>
                  <a:ext uri="{FF2B5EF4-FFF2-40B4-BE49-F238E27FC236}">
                    <a16:creationId xmlns:a16="http://schemas.microsoft.com/office/drawing/2014/main" id="{0BC5C572-55F3-423F-9722-B7C544717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3063" y="5052810"/>
                <a:ext cx="4894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eck 44">
                <a:extLst>
                  <a:ext uri="{FF2B5EF4-FFF2-40B4-BE49-F238E27FC236}">
                    <a16:creationId xmlns:a16="http://schemas.microsoft.com/office/drawing/2014/main" id="{877886E7-E955-4DAC-9C19-60F0FE6FF174}"/>
                  </a:ext>
                </a:extLst>
              </p:cNvPr>
              <p:cNvSpPr/>
              <p:nvPr/>
            </p:nvSpPr>
            <p:spPr>
              <a:xfrm>
                <a:off x="3091336" y="502995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8082355-B23D-4BA7-A008-8C7BCA7A7422}"/>
                  </a:ext>
                </a:extLst>
              </p:cNvPr>
              <p:cNvCxnSpPr/>
              <p:nvPr/>
            </p:nvCxnSpPr>
            <p:spPr>
              <a:xfrm>
                <a:off x="3359892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F8E4B32-7F48-4A1A-B893-60D28ACAEBE4}"/>
                  </a:ext>
                </a:extLst>
              </p:cNvPr>
              <p:cNvCxnSpPr/>
              <p:nvPr/>
            </p:nvCxnSpPr>
            <p:spPr>
              <a:xfrm>
                <a:off x="2863704" y="5010267"/>
                <a:ext cx="0" cy="85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1553E0-CA17-433B-9BF5-9F6B1EE3FC17}"/>
                </a:ext>
              </a:extLst>
            </p:cNvPr>
            <p:cNvSpPr/>
            <p:nvPr/>
          </p:nvSpPr>
          <p:spPr>
            <a:xfrm>
              <a:off x="6507493" y="2362866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2C147F3-C079-4B4D-A121-7EA228BA61DF}"/>
                </a:ext>
              </a:extLst>
            </p:cNvPr>
            <p:cNvSpPr/>
            <p:nvPr/>
          </p:nvSpPr>
          <p:spPr>
            <a:xfrm>
              <a:off x="6503482" y="2714487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D5F21B-7AC3-4DF2-AF9D-0D5687EFC32B}"/>
                </a:ext>
              </a:extLst>
            </p:cNvPr>
            <p:cNvSpPr/>
            <p:nvPr/>
          </p:nvSpPr>
          <p:spPr>
            <a:xfrm>
              <a:off x="6647243" y="2888206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01105F-5D73-4FBD-BD54-1657F5A70970}"/>
                </a:ext>
              </a:extLst>
            </p:cNvPr>
            <p:cNvSpPr/>
            <p:nvPr/>
          </p:nvSpPr>
          <p:spPr>
            <a:xfrm>
              <a:off x="6492880" y="3310173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6F4204F-E57C-4BAA-A6A7-1C5CB3E58D87}"/>
                </a:ext>
              </a:extLst>
            </p:cNvPr>
            <p:cNvSpPr/>
            <p:nvPr/>
          </p:nvSpPr>
          <p:spPr>
            <a:xfrm>
              <a:off x="6519510" y="3458672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5A1056-28FE-4F24-BE93-11214961950A}"/>
                </a:ext>
              </a:extLst>
            </p:cNvPr>
            <p:cNvSpPr/>
            <p:nvPr/>
          </p:nvSpPr>
          <p:spPr>
            <a:xfrm>
              <a:off x="6475650" y="3859657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CAC62B7-AE72-483F-88BA-C1B138800C25}"/>
                </a:ext>
              </a:extLst>
            </p:cNvPr>
            <p:cNvSpPr/>
            <p:nvPr/>
          </p:nvSpPr>
          <p:spPr>
            <a:xfrm>
              <a:off x="6507852" y="4060599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47D89D-F0A2-475A-B778-2FF445DC0FD1}"/>
                </a:ext>
              </a:extLst>
            </p:cNvPr>
            <p:cNvSpPr/>
            <p:nvPr/>
          </p:nvSpPr>
          <p:spPr>
            <a:xfrm>
              <a:off x="6439746" y="4438030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4B27EA1-2636-40CB-9D36-521FC6B25178}"/>
                </a:ext>
              </a:extLst>
            </p:cNvPr>
            <p:cNvSpPr/>
            <p:nvPr/>
          </p:nvSpPr>
          <p:spPr>
            <a:xfrm>
              <a:off x="6566823" y="4611535"/>
              <a:ext cx="56332" cy="56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E979586-E508-49FD-A9E4-FCB1B31E42E4}"/>
                </a:ext>
              </a:extLst>
            </p:cNvPr>
            <p:cNvCxnSpPr/>
            <p:nvPr/>
          </p:nvCxnSpPr>
          <p:spPr>
            <a:xfrm>
              <a:off x="6826125" y="5035851"/>
              <a:ext cx="8370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201E94-A7F6-4B14-A3F3-D9EF4840F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4072" y="5035851"/>
              <a:ext cx="879503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2CF45C9-D600-4FA2-9F8D-E6046D7B68E7}"/>
                </a:ext>
              </a:extLst>
            </p:cNvPr>
            <p:cNvSpPr txBox="1"/>
            <p:nvPr/>
          </p:nvSpPr>
          <p:spPr>
            <a:xfrm>
              <a:off x="5567544" y="5070046"/>
              <a:ext cx="1241045" cy="240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Niraparib</a:t>
              </a: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better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57B5BF9-5CBB-41B6-825D-8ED6DE83CB9B}"/>
                </a:ext>
              </a:extLst>
            </p:cNvPr>
            <p:cNvSpPr txBox="1"/>
            <p:nvPr/>
          </p:nvSpPr>
          <p:spPr>
            <a:xfrm>
              <a:off x="6752121" y="5070043"/>
              <a:ext cx="1173719" cy="240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 </a:t>
              </a:r>
              <a:r>
                <a: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better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4" name="Footer Placeholder 5">
            <a:extLst>
              <a:ext uri="{FF2B5EF4-FFF2-40B4-BE49-F238E27FC236}">
                <a16:creationId xmlns:a16="http://schemas.microsoft.com/office/drawing/2014/main" id="{C10E08F8-3B31-41F5-BB75-B1344EB2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r>
              <a:rPr lang="de-DE"/>
              <a:t>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CI: Confidence </a:t>
            </a:r>
            <a:r>
              <a:rPr lang="de-DE" err="1"/>
              <a:t>interval</a:t>
            </a:r>
            <a:r>
              <a:rPr lang="de-DE"/>
              <a:t>.</a:t>
            </a:r>
          </a:p>
          <a:p>
            <a:r>
              <a:rPr lang="de-DE"/>
              <a:t>Wu, X. et al, 2020. LBA29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</p:spTree>
    <p:extLst>
      <p:ext uri="{BB962C8B-B14F-4D97-AF65-F5344CB8AC3E}">
        <p14:creationId xmlns:p14="http://schemas.microsoft.com/office/powerpoint/2010/main" val="2217594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PFS (BICR) in biomarker subgroups</a:t>
            </a: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1F867B9B-5238-478F-9050-FF82FA5FDAF0}"/>
              </a:ext>
            </a:extLst>
          </p:cNvPr>
          <p:cNvSpPr/>
          <p:nvPr/>
        </p:nvSpPr>
        <p:spPr>
          <a:xfrm>
            <a:off x="410268" y="5954353"/>
            <a:ext cx="682623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3663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MS PGothic"/>
                <a:cs typeface="Arial"/>
              </a:rPr>
              <a:t>Niraparib provided clinical benefit regardless of </a:t>
            </a:r>
            <a:r>
              <a:rPr kumimoji="0" lang="en-US" altLang="zh-CN" sz="1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MS PGothic"/>
                <a:cs typeface="Arial"/>
              </a:rPr>
              <a:t>g</a:t>
            </a:r>
            <a:r>
              <a:rPr kumimoji="0" lang="en-US" altLang="zh-CN" sz="1600" b="0" i="1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MS PGothic"/>
                <a:cs typeface="Arial"/>
              </a:rPr>
              <a:t>BRCA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MS PGothic"/>
                <a:cs typeface="Arial"/>
              </a:rPr>
              <a:t> mutation status</a:t>
            </a:r>
            <a:endParaRPr lang="de-DE">
              <a:ea typeface="MS PGothic"/>
              <a:cs typeface="Arial"/>
            </a:endParaRPr>
          </a:p>
        </p:txBody>
      </p:sp>
      <p:graphicFrame>
        <p:nvGraphicFramePr>
          <p:cNvPr id="335" name="表格 9">
            <a:extLst>
              <a:ext uri="{FF2B5EF4-FFF2-40B4-BE49-F238E27FC236}">
                <a16:creationId xmlns:a16="http://schemas.microsoft.com/office/drawing/2014/main" id="{525C31B2-6563-4BE8-B35A-5325B5DC6BA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2446479"/>
              </p:ext>
            </p:extLst>
          </p:nvPr>
        </p:nvGraphicFramePr>
        <p:xfrm>
          <a:off x="3140825" y="1822217"/>
          <a:ext cx="2808000" cy="134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7736638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284569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87036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zh-CN" altLang="en-US" sz="1000" b="1"/>
                    </a:p>
                  </a:txBody>
                  <a:tcPr marL="73186" marR="73186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Niraparib</a:t>
                      </a:r>
                    </a:p>
                    <a:p>
                      <a:pPr algn="ctr"/>
                      <a:r>
                        <a:rPr lang="en-US" altLang="zh-CN" sz="1000" b="1"/>
                        <a:t>(N=65)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Placebo</a:t>
                      </a:r>
                    </a:p>
                    <a:p>
                      <a:pPr algn="ctr"/>
                      <a:r>
                        <a:rPr lang="en-US" altLang="zh-CN" sz="1000" b="1"/>
                        <a:t>(N=35)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60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mPFS, mo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NR</a:t>
                      </a:r>
                    </a:p>
                    <a:p>
                      <a:pPr algn="ctr"/>
                      <a:r>
                        <a:rPr lang="en-US" altLang="zh-CN" sz="1000" b="1"/>
                        <a:t>(11.0-NE)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(3.7-6.9)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3186" marR="73186" marT="36000" marB="36000" anchor="ctr"/>
                </a:tc>
                <a:extLst>
                  <a:ext uri="{0D108BD9-81ED-4DB2-BD59-A6C34878D82A}">
                    <a16:rowId xmlns:a16="http://schemas.microsoft.com/office/drawing/2014/main" val="35478405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HR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0.22 (0.12-0.39)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37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p-value*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p&lt;0.0001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93094"/>
                  </a:ext>
                </a:extLst>
              </a:tr>
            </a:tbl>
          </a:graphicData>
        </a:graphic>
      </p:graphicFrame>
      <p:graphicFrame>
        <p:nvGraphicFramePr>
          <p:cNvPr id="336" name="表格 10">
            <a:extLst>
              <a:ext uri="{FF2B5EF4-FFF2-40B4-BE49-F238E27FC236}">
                <a16:creationId xmlns:a16="http://schemas.microsoft.com/office/drawing/2014/main" id="{8621A939-8889-462B-B032-9C31A05BE19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8154581"/>
              </p:ext>
            </p:extLst>
          </p:nvPr>
        </p:nvGraphicFramePr>
        <p:xfrm>
          <a:off x="8906835" y="1822217"/>
          <a:ext cx="2880000" cy="13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7736638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9284569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870366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zh-CN" altLang="en-US" sz="1000" b="1"/>
                    </a:p>
                  </a:txBody>
                  <a:tcPr marL="73186" marR="73186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Niraparib</a:t>
                      </a:r>
                    </a:p>
                    <a:p>
                      <a:pPr algn="ctr"/>
                      <a:r>
                        <a:rPr lang="en-US" altLang="zh-CN" sz="1000" b="1"/>
                        <a:t>(N=112)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Placebo</a:t>
                      </a:r>
                    </a:p>
                    <a:p>
                      <a:pPr algn="ctr"/>
                      <a:r>
                        <a:rPr lang="en-US" altLang="zh-CN" sz="1000" b="1"/>
                        <a:t>(N=53)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60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mPFS, mo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11.1</a:t>
                      </a:r>
                    </a:p>
                    <a:p>
                      <a:pPr algn="ctr"/>
                      <a:r>
                        <a:rPr lang="en-US" altLang="zh-CN" sz="1000" b="1"/>
                        <a:t>(7.5-NE)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(3.7-6.9)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3186" marR="73186" marT="36000" marB="36000" anchor="ctr"/>
                </a:tc>
                <a:extLst>
                  <a:ext uri="{0D108BD9-81ED-4DB2-BD59-A6C34878D82A}">
                    <a16:rowId xmlns:a16="http://schemas.microsoft.com/office/drawing/2014/main" val="35478405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HR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0.40 (0.26-0.61)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37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p-value*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p&lt;0.0001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87001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3FDF4B7-21CD-4070-9579-31981FDC4831}"/>
              </a:ext>
            </a:extLst>
          </p:cNvPr>
          <p:cNvGrpSpPr/>
          <p:nvPr/>
        </p:nvGrpSpPr>
        <p:grpSpPr>
          <a:xfrm>
            <a:off x="412635" y="2492022"/>
            <a:ext cx="4715704" cy="2996254"/>
            <a:chOff x="949864" y="2563129"/>
            <a:chExt cx="4715704" cy="2996254"/>
          </a:xfrm>
        </p:grpSpPr>
        <p:grpSp>
          <p:nvGrpSpPr>
            <p:cNvPr id="337" name="组合 11">
              <a:extLst>
                <a:ext uri="{FF2B5EF4-FFF2-40B4-BE49-F238E27FC236}">
                  <a16:creationId xmlns:a16="http://schemas.microsoft.com/office/drawing/2014/main" id="{11A6ED84-9A2D-4C00-B22B-09CA19D581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864" y="2563129"/>
              <a:ext cx="4715704" cy="2621273"/>
              <a:chOff x="136013" y="3968112"/>
              <a:chExt cx="3208653" cy="1783566"/>
            </a:xfrm>
          </p:grpSpPr>
          <p:grpSp>
            <p:nvGrpSpPr>
              <p:cNvPr id="338" name="组合 12">
                <a:extLst>
                  <a:ext uri="{FF2B5EF4-FFF2-40B4-BE49-F238E27FC236}">
                    <a16:creationId xmlns:a16="http://schemas.microsoft.com/office/drawing/2014/main" id="{52CDE01F-BF14-4381-8350-76B2C0AAAC88}"/>
                  </a:ext>
                </a:extLst>
              </p:cNvPr>
              <p:cNvGrpSpPr/>
              <p:nvPr/>
            </p:nvGrpSpPr>
            <p:grpSpPr>
              <a:xfrm>
                <a:off x="422120" y="3994220"/>
                <a:ext cx="2922546" cy="1626499"/>
                <a:chOff x="372455" y="1144332"/>
                <a:chExt cx="2922546" cy="1626499"/>
              </a:xfrm>
            </p:grpSpPr>
            <p:grpSp>
              <p:nvGrpSpPr>
                <p:cNvPr id="352" name="组合 26">
                  <a:extLst>
                    <a:ext uri="{FF2B5EF4-FFF2-40B4-BE49-F238E27FC236}">
                      <a16:creationId xmlns:a16="http://schemas.microsoft.com/office/drawing/2014/main" id="{8B7AAEB6-1A1D-4524-A28D-FF5770F15078}"/>
                    </a:ext>
                  </a:extLst>
                </p:cNvPr>
                <p:cNvGrpSpPr/>
                <p:nvPr/>
              </p:nvGrpSpPr>
              <p:grpSpPr>
                <a:xfrm>
                  <a:off x="372455" y="1144332"/>
                  <a:ext cx="159779" cy="1519938"/>
                  <a:chOff x="372455" y="1144332"/>
                  <a:chExt cx="159779" cy="1519938"/>
                </a:xfrm>
              </p:grpSpPr>
              <p:cxnSp>
                <p:nvCxnSpPr>
                  <p:cNvPr id="382" name="直接连接符 56">
                    <a:extLst>
                      <a:ext uri="{FF2B5EF4-FFF2-40B4-BE49-F238E27FC236}">
                        <a16:creationId xmlns:a16="http://schemas.microsoft.com/office/drawing/2014/main" id="{E6015DD1-0F92-4E41-A030-22F8E1CAEF5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32234" y="1190499"/>
                    <a:ext cx="0" cy="1425701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383" name="组合 57">
                    <a:extLst>
                      <a:ext uri="{FF2B5EF4-FFF2-40B4-BE49-F238E27FC236}">
                        <a16:creationId xmlns:a16="http://schemas.microsoft.com/office/drawing/2014/main" id="{FAEB0D70-4FB2-46E3-9683-95B6E12C4546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1144332"/>
                    <a:ext cx="159779" cy="94237"/>
                    <a:chOff x="372455" y="1144332"/>
                    <a:chExt cx="159779" cy="94237"/>
                  </a:xfrm>
                </p:grpSpPr>
                <p:cxnSp>
                  <p:nvCxnSpPr>
                    <p:cNvPr id="399" name="直接连接符 73">
                      <a:extLst>
                        <a:ext uri="{FF2B5EF4-FFF2-40B4-BE49-F238E27FC236}">
                          <a16:creationId xmlns:a16="http://schemas.microsoft.com/office/drawing/2014/main" id="{812EE8D1-EB85-4B9D-8302-0387AC0D546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190499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400" name="文本框 74">
                      <a:extLst>
                        <a:ext uri="{FF2B5EF4-FFF2-40B4-BE49-F238E27FC236}">
                          <a16:creationId xmlns:a16="http://schemas.microsoft.com/office/drawing/2014/main" id="{45D1A1FA-9413-4A77-8FD1-4FD6DDDB88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144332"/>
                      <a:ext cx="109071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1.0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4" name="组合 58">
                    <a:extLst>
                      <a:ext uri="{FF2B5EF4-FFF2-40B4-BE49-F238E27FC236}">
                        <a16:creationId xmlns:a16="http://schemas.microsoft.com/office/drawing/2014/main" id="{985F27DF-1EE5-4074-B28F-0724316AA2D3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1423324"/>
                    <a:ext cx="159779" cy="94237"/>
                    <a:chOff x="372455" y="1111380"/>
                    <a:chExt cx="159779" cy="94237"/>
                  </a:xfrm>
                </p:grpSpPr>
                <p:cxnSp>
                  <p:nvCxnSpPr>
                    <p:cNvPr id="397" name="直接连接符 71">
                      <a:extLst>
                        <a:ext uri="{FF2B5EF4-FFF2-40B4-BE49-F238E27FC236}">
                          <a16:creationId xmlns:a16="http://schemas.microsoft.com/office/drawing/2014/main" id="{343F5896-483F-438B-AAB6-70A3EB4F603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157547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98" name="文本框 72">
                      <a:extLst>
                        <a:ext uri="{FF2B5EF4-FFF2-40B4-BE49-F238E27FC236}">
                          <a16:creationId xmlns:a16="http://schemas.microsoft.com/office/drawing/2014/main" id="{BC38CC22-A1C4-400E-8E1B-924FED75A3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111380"/>
                      <a:ext cx="109071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0.8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5" name="组合 59">
                    <a:extLst>
                      <a:ext uri="{FF2B5EF4-FFF2-40B4-BE49-F238E27FC236}">
                        <a16:creationId xmlns:a16="http://schemas.microsoft.com/office/drawing/2014/main" id="{F82028EE-0B96-49FF-8B67-94BDDB35A4AE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1714320"/>
                    <a:ext cx="159779" cy="94237"/>
                    <a:chOff x="372455" y="1090432"/>
                    <a:chExt cx="159779" cy="94237"/>
                  </a:xfrm>
                </p:grpSpPr>
                <p:cxnSp>
                  <p:nvCxnSpPr>
                    <p:cNvPr id="395" name="直接连接符 69">
                      <a:extLst>
                        <a:ext uri="{FF2B5EF4-FFF2-40B4-BE49-F238E27FC236}">
                          <a16:creationId xmlns:a16="http://schemas.microsoft.com/office/drawing/2014/main" id="{2DF52E0F-AD2A-4577-BAE0-57D142E8F0D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136599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96" name="文本框 70">
                      <a:extLst>
                        <a:ext uri="{FF2B5EF4-FFF2-40B4-BE49-F238E27FC236}">
                          <a16:creationId xmlns:a16="http://schemas.microsoft.com/office/drawing/2014/main" id="{D9534BE5-30BD-46B1-867E-A5DBBDA082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90432"/>
                      <a:ext cx="109071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0.6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6" name="组合 60">
                    <a:extLst>
                      <a:ext uri="{FF2B5EF4-FFF2-40B4-BE49-F238E27FC236}">
                        <a16:creationId xmlns:a16="http://schemas.microsoft.com/office/drawing/2014/main" id="{288BE5D9-D61E-469B-B7B8-0FF625D9EBB9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2000045"/>
                    <a:ext cx="159779" cy="94238"/>
                    <a:chOff x="372455" y="1064213"/>
                    <a:chExt cx="159779" cy="94238"/>
                  </a:xfrm>
                </p:grpSpPr>
                <p:cxnSp>
                  <p:nvCxnSpPr>
                    <p:cNvPr id="393" name="直接连接符 67">
                      <a:extLst>
                        <a:ext uri="{FF2B5EF4-FFF2-40B4-BE49-F238E27FC236}">
                          <a16:creationId xmlns:a16="http://schemas.microsoft.com/office/drawing/2014/main" id="{61926D32-0B91-414F-9E94-9E6344F18C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492919" y="1110380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94" name="文本框 68">
                      <a:extLst>
                        <a:ext uri="{FF2B5EF4-FFF2-40B4-BE49-F238E27FC236}">
                          <a16:creationId xmlns:a16="http://schemas.microsoft.com/office/drawing/2014/main" id="{96E327BD-5AC0-4815-AA4C-1F7EB05665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64213"/>
                      <a:ext cx="126175" cy="942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0.4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7" name="组合 61">
                    <a:extLst>
                      <a:ext uri="{FF2B5EF4-FFF2-40B4-BE49-F238E27FC236}">
                        <a16:creationId xmlns:a16="http://schemas.microsoft.com/office/drawing/2014/main" id="{48D46526-AE1A-4749-88D6-AA15E78DF947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2291041"/>
                    <a:ext cx="159779" cy="94237"/>
                    <a:chOff x="372455" y="1043265"/>
                    <a:chExt cx="159779" cy="94237"/>
                  </a:xfrm>
                </p:grpSpPr>
                <p:cxnSp>
                  <p:nvCxnSpPr>
                    <p:cNvPr id="391" name="直接连接符 65">
                      <a:extLst>
                        <a:ext uri="{FF2B5EF4-FFF2-40B4-BE49-F238E27FC236}">
                          <a16:creationId xmlns:a16="http://schemas.microsoft.com/office/drawing/2014/main" id="{7FC0FD91-8FD3-456C-A6A7-EC33D043B9B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089432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92" name="文本框 66">
                      <a:extLst>
                        <a:ext uri="{FF2B5EF4-FFF2-40B4-BE49-F238E27FC236}">
                          <a16:creationId xmlns:a16="http://schemas.microsoft.com/office/drawing/2014/main" id="{02B3D822-36E4-492E-B5A3-36E3ADB30A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43265"/>
                      <a:ext cx="109071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0.2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8" name="组合 62">
                    <a:extLst>
                      <a:ext uri="{FF2B5EF4-FFF2-40B4-BE49-F238E27FC236}">
                        <a16:creationId xmlns:a16="http://schemas.microsoft.com/office/drawing/2014/main" id="{B175AA05-43A9-41F2-96CA-1F4683970E48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2570033"/>
                    <a:ext cx="159779" cy="94237"/>
                    <a:chOff x="372455" y="1010313"/>
                    <a:chExt cx="159779" cy="94237"/>
                  </a:xfrm>
                </p:grpSpPr>
                <p:cxnSp>
                  <p:nvCxnSpPr>
                    <p:cNvPr id="389" name="直接连接符 63">
                      <a:extLst>
                        <a:ext uri="{FF2B5EF4-FFF2-40B4-BE49-F238E27FC236}">
                          <a16:creationId xmlns:a16="http://schemas.microsoft.com/office/drawing/2014/main" id="{F26BD346-B640-4DBB-888C-027ED5310D4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056480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90" name="文本框 64">
                      <a:extLst>
                        <a:ext uri="{FF2B5EF4-FFF2-40B4-BE49-F238E27FC236}">
                          <a16:creationId xmlns:a16="http://schemas.microsoft.com/office/drawing/2014/main" id="{FA325E31-44A6-4A27-A605-05E2B016A9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10313"/>
                      <a:ext cx="109071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3" name="组合 27">
                  <a:extLst>
                    <a:ext uri="{FF2B5EF4-FFF2-40B4-BE49-F238E27FC236}">
                      <a16:creationId xmlns:a16="http://schemas.microsoft.com/office/drawing/2014/main" id="{D6F0941A-2B61-4478-9BC6-911CAD2FAC0F}"/>
                    </a:ext>
                  </a:extLst>
                </p:cNvPr>
                <p:cNvGrpSpPr/>
                <p:nvPr/>
              </p:nvGrpSpPr>
              <p:grpSpPr>
                <a:xfrm>
                  <a:off x="510592" y="2616058"/>
                  <a:ext cx="2784409" cy="154773"/>
                  <a:chOff x="510592" y="2616058"/>
                  <a:chExt cx="2784409" cy="154773"/>
                </a:xfrm>
              </p:grpSpPr>
              <p:cxnSp>
                <p:nvCxnSpPr>
                  <p:cNvPr id="354" name="直接连接符 28">
                    <a:extLst>
                      <a:ext uri="{FF2B5EF4-FFF2-40B4-BE49-F238E27FC236}">
                        <a16:creationId xmlns:a16="http://schemas.microsoft.com/office/drawing/2014/main" id="{8613467B-0C0C-4627-98B1-CF23027ADC60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532236" y="2616200"/>
                    <a:ext cx="2718789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355" name="组合 29">
                    <a:extLst>
                      <a:ext uri="{FF2B5EF4-FFF2-40B4-BE49-F238E27FC236}">
                        <a16:creationId xmlns:a16="http://schemas.microsoft.com/office/drawing/2014/main" id="{81CB9BFD-06C4-467C-BCB7-CD662A35DEBC}"/>
                      </a:ext>
                    </a:extLst>
                  </p:cNvPr>
                  <p:cNvGrpSpPr/>
                  <p:nvPr/>
                </p:nvGrpSpPr>
                <p:grpSpPr>
                  <a:xfrm>
                    <a:off x="510592" y="2616058"/>
                    <a:ext cx="43628" cy="154772"/>
                    <a:chOff x="510592" y="2616058"/>
                    <a:chExt cx="43628" cy="154772"/>
                  </a:xfrm>
                </p:grpSpPr>
                <p:cxnSp>
                  <p:nvCxnSpPr>
                    <p:cNvPr id="380" name="直接连接符 54">
                      <a:extLst>
                        <a:ext uri="{FF2B5EF4-FFF2-40B4-BE49-F238E27FC236}">
                          <a16:creationId xmlns:a16="http://schemas.microsoft.com/office/drawing/2014/main" id="{BB7B8947-8884-4BCA-A3D9-E93585F56A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532233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81" name="文本框 55">
                      <a:extLst>
                        <a:ext uri="{FF2B5EF4-FFF2-40B4-BE49-F238E27FC236}">
                          <a16:creationId xmlns:a16="http://schemas.microsoft.com/office/drawing/2014/main" id="{41CA5700-0A5B-4EFE-9ADD-197611F10F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92" y="2676593"/>
                      <a:ext cx="43628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56" name="组合 30">
                    <a:extLst>
                      <a:ext uri="{FF2B5EF4-FFF2-40B4-BE49-F238E27FC236}">
                        <a16:creationId xmlns:a16="http://schemas.microsoft.com/office/drawing/2014/main" id="{B489BAC0-69C9-4E83-8435-C7ECE0A0462D}"/>
                      </a:ext>
                    </a:extLst>
                  </p:cNvPr>
                  <p:cNvGrpSpPr/>
                  <p:nvPr/>
                </p:nvGrpSpPr>
                <p:grpSpPr>
                  <a:xfrm>
                    <a:off x="857890" y="2616058"/>
                    <a:ext cx="43628" cy="154773"/>
                    <a:chOff x="476890" y="2616058"/>
                    <a:chExt cx="43628" cy="154773"/>
                  </a:xfrm>
                </p:grpSpPr>
                <p:cxnSp>
                  <p:nvCxnSpPr>
                    <p:cNvPr id="378" name="直接连接符 52">
                      <a:extLst>
                        <a:ext uri="{FF2B5EF4-FFF2-40B4-BE49-F238E27FC236}">
                          <a16:creationId xmlns:a16="http://schemas.microsoft.com/office/drawing/2014/main" id="{E6EA3341-DC51-4B8D-81F7-183107CBF9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98531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79" name="文本框 53">
                      <a:extLst>
                        <a:ext uri="{FF2B5EF4-FFF2-40B4-BE49-F238E27FC236}">
                          <a16:creationId xmlns:a16="http://schemas.microsoft.com/office/drawing/2014/main" id="{623BCE32-6519-4D13-957E-C785676CBF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6890" y="2676593"/>
                      <a:ext cx="43628" cy="9423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3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57" name="组合 31">
                    <a:extLst>
                      <a:ext uri="{FF2B5EF4-FFF2-40B4-BE49-F238E27FC236}">
                        <a16:creationId xmlns:a16="http://schemas.microsoft.com/office/drawing/2014/main" id="{0F6388DE-4B59-4C67-B576-CF12CE63F291}"/>
                      </a:ext>
                    </a:extLst>
                  </p:cNvPr>
                  <p:cNvGrpSpPr/>
                  <p:nvPr/>
                </p:nvGrpSpPr>
                <p:grpSpPr>
                  <a:xfrm>
                    <a:off x="1197639" y="2616058"/>
                    <a:ext cx="43628" cy="154772"/>
                    <a:chOff x="414749" y="2616058"/>
                    <a:chExt cx="43628" cy="154772"/>
                  </a:xfrm>
                </p:grpSpPr>
                <p:cxnSp>
                  <p:nvCxnSpPr>
                    <p:cNvPr id="376" name="直接连接符 50">
                      <a:extLst>
                        <a:ext uri="{FF2B5EF4-FFF2-40B4-BE49-F238E27FC236}">
                          <a16:creationId xmlns:a16="http://schemas.microsoft.com/office/drawing/2014/main" id="{5E909B85-0271-4548-80AE-AB613A582E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36390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77" name="文本框 51">
                      <a:extLst>
                        <a:ext uri="{FF2B5EF4-FFF2-40B4-BE49-F238E27FC236}">
                          <a16:creationId xmlns:a16="http://schemas.microsoft.com/office/drawing/2014/main" id="{A0313610-1A4A-4135-A694-D055F91F6A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749" y="2676593"/>
                      <a:ext cx="43628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6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58" name="组合 32">
                    <a:extLst>
                      <a:ext uri="{FF2B5EF4-FFF2-40B4-BE49-F238E27FC236}">
                        <a16:creationId xmlns:a16="http://schemas.microsoft.com/office/drawing/2014/main" id="{4B02E460-25A3-4616-8AB2-6AEEBB2FE303}"/>
                      </a:ext>
                    </a:extLst>
                  </p:cNvPr>
                  <p:cNvGrpSpPr/>
                  <p:nvPr/>
                </p:nvGrpSpPr>
                <p:grpSpPr>
                  <a:xfrm>
                    <a:off x="1532515" y="2616058"/>
                    <a:ext cx="43628" cy="154772"/>
                    <a:chOff x="372506" y="2616058"/>
                    <a:chExt cx="43628" cy="154772"/>
                  </a:xfrm>
                </p:grpSpPr>
                <p:cxnSp>
                  <p:nvCxnSpPr>
                    <p:cNvPr id="374" name="直接连接符 48">
                      <a:extLst>
                        <a:ext uri="{FF2B5EF4-FFF2-40B4-BE49-F238E27FC236}">
                          <a16:creationId xmlns:a16="http://schemas.microsoft.com/office/drawing/2014/main" id="{B2D17783-2447-4B99-9B9A-1A9A28D458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394147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75" name="文本框 49">
                      <a:extLst>
                        <a:ext uri="{FF2B5EF4-FFF2-40B4-BE49-F238E27FC236}">
                          <a16:creationId xmlns:a16="http://schemas.microsoft.com/office/drawing/2014/main" id="{CFBE65EB-74E5-4C81-8C89-4F7B530F9D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506" y="2676593"/>
                      <a:ext cx="43628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9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59" name="组合 33">
                    <a:extLst>
                      <a:ext uri="{FF2B5EF4-FFF2-40B4-BE49-F238E27FC236}">
                        <a16:creationId xmlns:a16="http://schemas.microsoft.com/office/drawing/2014/main" id="{6F07AB89-1F45-49A9-8C4E-65699B8A5C91}"/>
                      </a:ext>
                    </a:extLst>
                  </p:cNvPr>
                  <p:cNvGrpSpPr/>
                  <p:nvPr/>
                </p:nvGrpSpPr>
                <p:grpSpPr>
                  <a:xfrm>
                    <a:off x="1848001" y="2616058"/>
                    <a:ext cx="87257" cy="154772"/>
                    <a:chOff x="298480" y="2616058"/>
                    <a:chExt cx="87257" cy="154772"/>
                  </a:xfrm>
                </p:grpSpPr>
                <p:cxnSp>
                  <p:nvCxnSpPr>
                    <p:cNvPr id="372" name="直接连接符 46">
                      <a:extLst>
                        <a:ext uri="{FF2B5EF4-FFF2-40B4-BE49-F238E27FC236}">
                          <a16:creationId xmlns:a16="http://schemas.microsoft.com/office/drawing/2014/main" id="{70F98E9E-AC16-4F1B-82F5-50268034A2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342108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73" name="文本框 47">
                      <a:extLst>
                        <a:ext uri="{FF2B5EF4-FFF2-40B4-BE49-F238E27FC236}">
                          <a16:creationId xmlns:a16="http://schemas.microsoft.com/office/drawing/2014/main" id="{9445E1D1-0E38-45B8-A7A3-2EF16DA90D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8480" y="2676593"/>
                      <a:ext cx="87257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12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0" name="组合 34">
                    <a:extLst>
                      <a:ext uri="{FF2B5EF4-FFF2-40B4-BE49-F238E27FC236}">
                        <a16:creationId xmlns:a16="http://schemas.microsoft.com/office/drawing/2014/main" id="{16DD94C5-0BB8-474C-BF2C-913B2449E6DC}"/>
                      </a:ext>
                    </a:extLst>
                  </p:cNvPr>
                  <p:cNvGrpSpPr/>
                  <p:nvPr/>
                </p:nvGrpSpPr>
                <p:grpSpPr>
                  <a:xfrm>
                    <a:off x="2191887" y="2616058"/>
                    <a:ext cx="184158" cy="154772"/>
                    <a:chOff x="252118" y="2616058"/>
                    <a:chExt cx="184158" cy="154772"/>
                  </a:xfrm>
                </p:grpSpPr>
                <p:cxnSp>
                  <p:nvCxnSpPr>
                    <p:cNvPr id="370" name="直接连接符 44">
                      <a:extLst>
                        <a:ext uri="{FF2B5EF4-FFF2-40B4-BE49-F238E27FC236}">
                          <a16:creationId xmlns:a16="http://schemas.microsoft.com/office/drawing/2014/main" id="{E761EA97-0D68-42CC-855E-58F64F2D28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95399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71" name="文本框 45">
                      <a:extLst>
                        <a:ext uri="{FF2B5EF4-FFF2-40B4-BE49-F238E27FC236}">
                          <a16:creationId xmlns:a16="http://schemas.microsoft.com/office/drawing/2014/main" id="{B80D11D0-3D64-419F-BBEB-A27C284127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118" y="2676593"/>
                      <a:ext cx="184158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15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1" name="组合 35">
                    <a:extLst>
                      <a:ext uri="{FF2B5EF4-FFF2-40B4-BE49-F238E27FC236}">
                        <a16:creationId xmlns:a16="http://schemas.microsoft.com/office/drawing/2014/main" id="{BCE2C510-7461-4849-9F10-1A14B41FD8B5}"/>
                      </a:ext>
                    </a:extLst>
                  </p:cNvPr>
                  <p:cNvGrpSpPr/>
                  <p:nvPr/>
                </p:nvGrpSpPr>
                <p:grpSpPr>
                  <a:xfrm>
                    <a:off x="2526732" y="2616058"/>
                    <a:ext cx="87257" cy="154772"/>
                    <a:chOff x="197451" y="2616058"/>
                    <a:chExt cx="87257" cy="154772"/>
                  </a:xfrm>
                </p:grpSpPr>
                <p:cxnSp>
                  <p:nvCxnSpPr>
                    <p:cNvPr id="368" name="直接连接符 42">
                      <a:extLst>
                        <a:ext uri="{FF2B5EF4-FFF2-40B4-BE49-F238E27FC236}">
                          <a16:creationId xmlns:a16="http://schemas.microsoft.com/office/drawing/2014/main" id="{523B7E5B-5773-4139-BC80-0B79D4BA15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40732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69" name="文本框 43">
                      <a:extLst>
                        <a:ext uri="{FF2B5EF4-FFF2-40B4-BE49-F238E27FC236}">
                          <a16:creationId xmlns:a16="http://schemas.microsoft.com/office/drawing/2014/main" id="{E8453839-769A-4F93-A1E1-B9D4283C50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451" y="2676593"/>
                      <a:ext cx="87257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18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2" name="组合 36">
                    <a:extLst>
                      <a:ext uri="{FF2B5EF4-FFF2-40B4-BE49-F238E27FC236}">
                        <a16:creationId xmlns:a16="http://schemas.microsoft.com/office/drawing/2014/main" id="{648E2A44-D04F-4870-9921-662A24E22E5E}"/>
                      </a:ext>
                    </a:extLst>
                  </p:cNvPr>
                  <p:cNvGrpSpPr/>
                  <p:nvPr/>
                </p:nvGrpSpPr>
                <p:grpSpPr>
                  <a:xfrm>
                    <a:off x="2861577" y="2616058"/>
                    <a:ext cx="87257" cy="154772"/>
                    <a:chOff x="142785" y="2616058"/>
                    <a:chExt cx="87257" cy="154772"/>
                  </a:xfrm>
                </p:grpSpPr>
                <p:cxnSp>
                  <p:nvCxnSpPr>
                    <p:cNvPr id="366" name="直接连接符 40">
                      <a:extLst>
                        <a:ext uri="{FF2B5EF4-FFF2-40B4-BE49-F238E27FC236}">
                          <a16:creationId xmlns:a16="http://schemas.microsoft.com/office/drawing/2014/main" id="{FCDB53ED-A44E-4B18-9EA0-B6A3F7B5C4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186066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67" name="文本框 41">
                      <a:extLst>
                        <a:ext uri="{FF2B5EF4-FFF2-40B4-BE49-F238E27FC236}">
                          <a16:creationId xmlns:a16="http://schemas.microsoft.com/office/drawing/2014/main" id="{8D3BADC7-1A69-47A8-8BE7-9C818F38E9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785" y="2676593"/>
                      <a:ext cx="87257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21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3" name="组合 37">
                    <a:extLst>
                      <a:ext uri="{FF2B5EF4-FFF2-40B4-BE49-F238E27FC236}">
                        <a16:creationId xmlns:a16="http://schemas.microsoft.com/office/drawing/2014/main" id="{C6377363-5767-4786-AA17-DC1ABD92136A}"/>
                      </a:ext>
                    </a:extLst>
                  </p:cNvPr>
                  <p:cNvGrpSpPr/>
                  <p:nvPr/>
                </p:nvGrpSpPr>
                <p:grpSpPr>
                  <a:xfrm>
                    <a:off x="3207744" y="2616058"/>
                    <a:ext cx="87257" cy="154772"/>
                    <a:chOff x="99442" y="2616058"/>
                    <a:chExt cx="87257" cy="154772"/>
                  </a:xfrm>
                </p:grpSpPr>
                <p:cxnSp>
                  <p:nvCxnSpPr>
                    <p:cNvPr id="364" name="直接连接符 38">
                      <a:extLst>
                        <a:ext uri="{FF2B5EF4-FFF2-40B4-BE49-F238E27FC236}">
                          <a16:creationId xmlns:a16="http://schemas.microsoft.com/office/drawing/2014/main" id="{2E572C7A-8AC4-4417-AF9A-05EA9F7D65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142723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65" name="文本框 39">
                      <a:extLst>
                        <a:ext uri="{FF2B5EF4-FFF2-40B4-BE49-F238E27FC236}">
                          <a16:creationId xmlns:a16="http://schemas.microsoft.com/office/drawing/2014/main" id="{3EA05B50-0145-4607-9ED9-397DC29825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42" y="2676593"/>
                      <a:ext cx="87257" cy="942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24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339" name="文本框 13">
                <a:extLst>
                  <a:ext uri="{FF2B5EF4-FFF2-40B4-BE49-F238E27FC236}">
                    <a16:creationId xmlns:a16="http://schemas.microsoft.com/office/drawing/2014/main" id="{275CC07B-26B1-40BB-87AA-32E60E3816BD}"/>
                  </a:ext>
                </a:extLst>
              </p:cNvPr>
              <p:cNvSpPr txBox="1"/>
              <p:nvPr/>
            </p:nvSpPr>
            <p:spPr>
              <a:xfrm rot="16200000">
                <a:off x="-563135" y="4667260"/>
                <a:ext cx="1607714" cy="20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Cumulative probability of progression-free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survival,%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40" name="文本框 14">
                <a:extLst>
                  <a:ext uri="{FF2B5EF4-FFF2-40B4-BE49-F238E27FC236}">
                    <a16:creationId xmlns:a16="http://schemas.microsoft.com/office/drawing/2014/main" id="{A63FCCE9-3FAA-4C4C-BDA6-B7DCEEA3FA05}"/>
                  </a:ext>
                </a:extLst>
              </p:cNvPr>
              <p:cNvSpPr txBox="1"/>
              <p:nvPr/>
            </p:nvSpPr>
            <p:spPr>
              <a:xfrm>
                <a:off x="1738364" y="5657441"/>
                <a:ext cx="506091" cy="942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defRPr/>
                </a:pPr>
                <a:r>
                  <a:rPr lang="en-US" altLang="zh-CN" sz="900">
                    <a:solidFill>
                      <a:srgbClr val="544F40"/>
                    </a:solidFill>
                    <a:latin typeface="Arial" panose="020B0604020202020204"/>
                    <a:ea typeface="黑体"/>
                  </a:rPr>
                  <a:t>Time (months)</a:t>
                </a: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341" name="组合 15">
                <a:extLst>
                  <a:ext uri="{FF2B5EF4-FFF2-40B4-BE49-F238E27FC236}">
                    <a16:creationId xmlns:a16="http://schemas.microsoft.com/office/drawing/2014/main" id="{EC038CF4-F18F-4602-BBEF-5D43E8C3009A}"/>
                  </a:ext>
                </a:extLst>
              </p:cNvPr>
              <p:cNvGrpSpPr/>
              <p:nvPr/>
            </p:nvGrpSpPr>
            <p:grpSpPr>
              <a:xfrm>
                <a:off x="670022" y="5151106"/>
                <a:ext cx="904775" cy="282713"/>
                <a:chOff x="1182717" y="2252505"/>
                <a:chExt cx="904775" cy="282713"/>
              </a:xfrm>
            </p:grpSpPr>
            <p:sp>
              <p:nvSpPr>
                <p:cNvPr id="342" name="文本框 16">
                  <a:extLst>
                    <a:ext uri="{FF2B5EF4-FFF2-40B4-BE49-F238E27FC236}">
                      <a16:creationId xmlns:a16="http://schemas.microsoft.com/office/drawing/2014/main" id="{5D3F02D3-80FF-479F-AE47-D4862FAD43E6}"/>
                    </a:ext>
                  </a:extLst>
                </p:cNvPr>
                <p:cNvSpPr txBox="1"/>
                <p:nvPr/>
              </p:nvSpPr>
              <p:spPr>
                <a:xfrm>
                  <a:off x="1319630" y="2252505"/>
                  <a:ext cx="767862" cy="2827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Niraparib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Placebo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Censored observation</a:t>
                  </a:r>
                  <a:endParaRPr kumimoji="0" lang="zh-CN" altLang="en-US" sz="9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cxnSp>
              <p:nvCxnSpPr>
                <p:cNvPr id="343" name="直接连接符 17">
                  <a:extLst>
                    <a:ext uri="{FF2B5EF4-FFF2-40B4-BE49-F238E27FC236}">
                      <a16:creationId xmlns:a16="http://schemas.microsoft.com/office/drawing/2014/main" id="{CEE47250-DE64-4518-BC4A-6DD6B5BFDF36}"/>
                    </a:ext>
                  </a:extLst>
                </p:cNvPr>
                <p:cNvCxnSpPr/>
                <p:nvPr/>
              </p:nvCxnSpPr>
              <p:spPr bwMode="auto">
                <a:xfrm>
                  <a:off x="1188096" y="2300920"/>
                  <a:ext cx="102542" cy="0"/>
                </a:xfrm>
                <a:prstGeom prst="line">
                  <a:avLst/>
                </a:prstGeom>
                <a:solidFill>
                  <a:srgbClr val="00B8FF"/>
                </a:solidFill>
                <a:ln w="158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4" name="直接连接符 18">
                  <a:extLst>
                    <a:ext uri="{FF2B5EF4-FFF2-40B4-BE49-F238E27FC236}">
                      <a16:creationId xmlns:a16="http://schemas.microsoft.com/office/drawing/2014/main" id="{91C1B680-D4CD-491B-BCE3-CB7FA2D24DEA}"/>
                    </a:ext>
                  </a:extLst>
                </p:cNvPr>
                <p:cNvCxnSpPr/>
                <p:nvPr/>
              </p:nvCxnSpPr>
              <p:spPr bwMode="auto">
                <a:xfrm>
                  <a:off x="1188096" y="2394021"/>
                  <a:ext cx="102542" cy="0"/>
                </a:xfrm>
                <a:prstGeom prst="line">
                  <a:avLst/>
                </a:prstGeom>
                <a:solidFill>
                  <a:srgbClr val="00B8FF"/>
                </a:solidFill>
                <a:ln w="158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345" name="组合 19">
                  <a:extLst>
                    <a:ext uri="{FF2B5EF4-FFF2-40B4-BE49-F238E27FC236}">
                      <a16:creationId xmlns:a16="http://schemas.microsoft.com/office/drawing/2014/main" id="{35F1728F-B44C-48D4-B789-30A21E84D2B7}"/>
                    </a:ext>
                  </a:extLst>
                </p:cNvPr>
                <p:cNvGrpSpPr/>
                <p:nvPr/>
              </p:nvGrpSpPr>
              <p:grpSpPr>
                <a:xfrm>
                  <a:off x="1182717" y="2450862"/>
                  <a:ext cx="113300" cy="59062"/>
                  <a:chOff x="-202554" y="2515883"/>
                  <a:chExt cx="113300" cy="59062"/>
                </a:xfrm>
              </p:grpSpPr>
              <p:grpSp>
                <p:nvGrpSpPr>
                  <p:cNvPr id="346" name="组合 20">
                    <a:extLst>
                      <a:ext uri="{FF2B5EF4-FFF2-40B4-BE49-F238E27FC236}">
                        <a16:creationId xmlns:a16="http://schemas.microsoft.com/office/drawing/2014/main" id="{D0BDFE90-4C73-4A01-85DC-3DE35FFD1031}"/>
                      </a:ext>
                    </a:extLst>
                  </p:cNvPr>
                  <p:cNvGrpSpPr/>
                  <p:nvPr/>
                </p:nvGrpSpPr>
                <p:grpSpPr>
                  <a:xfrm>
                    <a:off x="-202554" y="2515883"/>
                    <a:ext cx="51271" cy="59062"/>
                    <a:chOff x="-202554" y="2515883"/>
                    <a:chExt cx="51271" cy="59062"/>
                  </a:xfrm>
                </p:grpSpPr>
                <p:cxnSp>
                  <p:nvCxnSpPr>
                    <p:cNvPr id="350" name="直接连接符 24">
                      <a:extLst>
                        <a:ext uri="{FF2B5EF4-FFF2-40B4-BE49-F238E27FC236}">
                          <a16:creationId xmlns:a16="http://schemas.microsoft.com/office/drawing/2014/main" id="{94FCB76A-5EA3-44BB-A4F6-1AFBB1CE9D9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-202554" y="2545414"/>
                      <a:ext cx="51271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51" name="直接连接符 25">
                      <a:extLst>
                        <a:ext uri="{FF2B5EF4-FFF2-40B4-BE49-F238E27FC236}">
                          <a16:creationId xmlns:a16="http://schemas.microsoft.com/office/drawing/2014/main" id="{BF3ADAF7-BE03-493A-97D2-380D66E575C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-176359" y="2515883"/>
                      <a:ext cx="0" cy="59062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347" name="组合 21">
                    <a:extLst>
                      <a:ext uri="{FF2B5EF4-FFF2-40B4-BE49-F238E27FC236}">
                        <a16:creationId xmlns:a16="http://schemas.microsoft.com/office/drawing/2014/main" id="{35F2CEB9-243C-4AE9-9077-753CE1588643}"/>
                      </a:ext>
                    </a:extLst>
                  </p:cNvPr>
                  <p:cNvGrpSpPr/>
                  <p:nvPr/>
                </p:nvGrpSpPr>
                <p:grpSpPr>
                  <a:xfrm>
                    <a:off x="-140525" y="2515883"/>
                    <a:ext cx="51271" cy="59062"/>
                    <a:chOff x="-202554" y="2515883"/>
                    <a:chExt cx="51271" cy="59062"/>
                  </a:xfrm>
                </p:grpSpPr>
                <p:cxnSp>
                  <p:nvCxnSpPr>
                    <p:cNvPr id="348" name="直接连接符 22">
                      <a:extLst>
                        <a:ext uri="{FF2B5EF4-FFF2-40B4-BE49-F238E27FC236}">
                          <a16:creationId xmlns:a16="http://schemas.microsoft.com/office/drawing/2014/main" id="{26A30E92-DC7C-4706-BC28-46F8DAB5940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-202554" y="2545414"/>
                      <a:ext cx="51271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49" name="直接连接符 23">
                      <a:extLst>
                        <a:ext uri="{FF2B5EF4-FFF2-40B4-BE49-F238E27FC236}">
                          <a16:creationId xmlns:a16="http://schemas.microsoft.com/office/drawing/2014/main" id="{87CDF802-001C-44E6-901C-23713FEF5FF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-176359" y="2515883"/>
                      <a:ext cx="0" cy="59062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</p:grpSp>
        <p:grpSp>
          <p:nvGrpSpPr>
            <p:cNvPr id="401" name="组合 150">
              <a:extLst>
                <a:ext uri="{FF2B5EF4-FFF2-40B4-BE49-F238E27FC236}">
                  <a16:creationId xmlns:a16="http://schemas.microsoft.com/office/drawing/2014/main" id="{F66988C5-D0D5-40A8-BD9B-580EC2D044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3651" y="5251601"/>
              <a:ext cx="4673495" cy="307782"/>
              <a:chOff x="144841" y="3254614"/>
              <a:chExt cx="3179937" cy="209411"/>
            </a:xfrm>
          </p:grpSpPr>
          <p:sp>
            <p:nvSpPr>
              <p:cNvPr id="402" name="文本框 151">
                <a:extLst>
                  <a:ext uri="{FF2B5EF4-FFF2-40B4-BE49-F238E27FC236}">
                    <a16:creationId xmlns:a16="http://schemas.microsoft.com/office/drawing/2014/main" id="{7F1FF4A9-8610-4158-9897-6D722FFAF964}"/>
                  </a:ext>
                </a:extLst>
              </p:cNvPr>
              <p:cNvSpPr txBox="1"/>
              <p:nvPr/>
            </p:nvSpPr>
            <p:spPr>
              <a:xfrm>
                <a:off x="144841" y="3254617"/>
                <a:ext cx="353392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Niraparib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Placebo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3" name="文本框 152">
                <a:extLst>
                  <a:ext uri="{FF2B5EF4-FFF2-40B4-BE49-F238E27FC236}">
                    <a16:creationId xmlns:a16="http://schemas.microsoft.com/office/drawing/2014/main" id="{D13C722E-520E-497D-8CAD-4FDA90817570}"/>
                  </a:ext>
                </a:extLst>
              </p:cNvPr>
              <p:cNvSpPr txBox="1"/>
              <p:nvPr/>
            </p:nvSpPr>
            <p:spPr>
              <a:xfrm>
                <a:off x="556255" y="3254614"/>
                <a:ext cx="95983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65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35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4" name="文本框 153">
                <a:extLst>
                  <a:ext uri="{FF2B5EF4-FFF2-40B4-BE49-F238E27FC236}">
                    <a16:creationId xmlns:a16="http://schemas.microsoft.com/office/drawing/2014/main" id="{D04D9A99-E50D-4904-835D-4BA3925B7F9F}"/>
                  </a:ext>
                </a:extLst>
              </p:cNvPr>
              <p:cNvSpPr txBox="1"/>
              <p:nvPr/>
            </p:nvSpPr>
            <p:spPr>
              <a:xfrm>
                <a:off x="881911" y="3254614"/>
                <a:ext cx="95983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61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27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5" name="文本框 154">
                <a:extLst>
                  <a:ext uri="{FF2B5EF4-FFF2-40B4-BE49-F238E27FC236}">
                    <a16:creationId xmlns:a16="http://schemas.microsoft.com/office/drawing/2014/main" id="{543645C7-8E59-45FB-8F39-513EB0D77414}"/>
                  </a:ext>
                </a:extLst>
              </p:cNvPr>
              <p:cNvSpPr txBox="1"/>
              <p:nvPr/>
            </p:nvSpPr>
            <p:spPr>
              <a:xfrm>
                <a:off x="1221282" y="3254614"/>
                <a:ext cx="95983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51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11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6" name="文本框 155">
                <a:extLst>
                  <a:ext uri="{FF2B5EF4-FFF2-40B4-BE49-F238E27FC236}">
                    <a16:creationId xmlns:a16="http://schemas.microsoft.com/office/drawing/2014/main" id="{55695F83-2A33-421A-8298-FDB97A7E2807}"/>
                  </a:ext>
                </a:extLst>
              </p:cNvPr>
              <p:cNvSpPr txBox="1"/>
              <p:nvPr/>
            </p:nvSpPr>
            <p:spPr>
              <a:xfrm>
                <a:off x="1555508" y="3254614"/>
                <a:ext cx="95983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43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5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7" name="文本框 156">
                <a:extLst>
                  <a:ext uri="{FF2B5EF4-FFF2-40B4-BE49-F238E27FC236}">
                    <a16:creationId xmlns:a16="http://schemas.microsoft.com/office/drawing/2014/main" id="{4EBC27AF-C779-4796-B45D-F4D3B1A29C14}"/>
                  </a:ext>
                </a:extLst>
              </p:cNvPr>
              <p:cNvSpPr txBox="1"/>
              <p:nvPr/>
            </p:nvSpPr>
            <p:spPr>
              <a:xfrm>
                <a:off x="1894010" y="3254614"/>
                <a:ext cx="95983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29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3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8" name="文本框 157">
                <a:extLst>
                  <a:ext uri="{FF2B5EF4-FFF2-40B4-BE49-F238E27FC236}">
                    <a16:creationId xmlns:a16="http://schemas.microsoft.com/office/drawing/2014/main" id="{9E920B0D-6F9D-4438-A62E-89BEE0F3C064}"/>
                  </a:ext>
                </a:extLst>
              </p:cNvPr>
              <p:cNvSpPr txBox="1"/>
              <p:nvPr/>
            </p:nvSpPr>
            <p:spPr>
              <a:xfrm>
                <a:off x="2248164" y="3254614"/>
                <a:ext cx="95983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18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2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09" name="文本框 158">
                <a:extLst>
                  <a:ext uri="{FF2B5EF4-FFF2-40B4-BE49-F238E27FC236}">
                    <a16:creationId xmlns:a16="http://schemas.microsoft.com/office/drawing/2014/main" id="{33CFB95D-460C-4CEE-9D4F-81DEC93737B4}"/>
                  </a:ext>
                </a:extLst>
              </p:cNvPr>
              <p:cNvSpPr txBox="1"/>
              <p:nvPr/>
            </p:nvSpPr>
            <p:spPr>
              <a:xfrm>
                <a:off x="2612894" y="3254614"/>
                <a:ext cx="47991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2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0" name="文本框 159">
                <a:extLst>
                  <a:ext uri="{FF2B5EF4-FFF2-40B4-BE49-F238E27FC236}">
                    <a16:creationId xmlns:a16="http://schemas.microsoft.com/office/drawing/2014/main" id="{7D0B9C3F-9A63-4347-8568-E7DCA223EB2B}"/>
                  </a:ext>
                </a:extLst>
              </p:cNvPr>
              <p:cNvSpPr txBox="1"/>
              <p:nvPr/>
            </p:nvSpPr>
            <p:spPr>
              <a:xfrm>
                <a:off x="2944840" y="3254614"/>
                <a:ext cx="47991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1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1" name="文本框 160">
                <a:extLst>
                  <a:ext uri="{FF2B5EF4-FFF2-40B4-BE49-F238E27FC236}">
                    <a16:creationId xmlns:a16="http://schemas.microsoft.com/office/drawing/2014/main" id="{991D22DB-9E51-4FD8-904D-8CAC815F7ADC}"/>
                  </a:ext>
                </a:extLst>
              </p:cNvPr>
              <p:cNvSpPr txBox="1"/>
              <p:nvPr/>
            </p:nvSpPr>
            <p:spPr>
              <a:xfrm>
                <a:off x="3276787" y="3254614"/>
                <a:ext cx="47991" cy="20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0</a:t>
                </a: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412" name="Group 4">
              <a:extLst>
                <a:ext uri="{FF2B5EF4-FFF2-40B4-BE49-F238E27FC236}">
                  <a16:creationId xmlns:a16="http://schemas.microsoft.com/office/drawing/2014/main" id="{1543BAC1-6FB8-40E3-B6A4-85F0571CD3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7651" y="2635248"/>
              <a:ext cx="3898645" cy="1845492"/>
              <a:chOff x="365" y="826"/>
              <a:chExt cx="1671" cy="791"/>
            </a:xfrm>
          </p:grpSpPr>
          <p:sp>
            <p:nvSpPr>
              <p:cNvPr id="413" name="Freeform 5">
                <a:extLst>
                  <a:ext uri="{FF2B5EF4-FFF2-40B4-BE49-F238E27FC236}">
                    <a16:creationId xmlns:a16="http://schemas.microsoft.com/office/drawing/2014/main" id="{8A98BE7E-450B-4272-90A9-98D062D93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845"/>
                <a:ext cx="1656" cy="769"/>
              </a:xfrm>
              <a:custGeom>
                <a:avLst/>
                <a:gdLst>
                  <a:gd name="T0" fmla="*/ 0 w 1656"/>
                  <a:gd name="T1" fmla="*/ 0 h 769"/>
                  <a:gd name="T2" fmla="*/ 126 w 1656"/>
                  <a:gd name="T3" fmla="*/ 0 h 769"/>
                  <a:gd name="T4" fmla="*/ 126 w 1656"/>
                  <a:gd name="T5" fmla="*/ 28 h 769"/>
                  <a:gd name="T6" fmla="*/ 130 w 1656"/>
                  <a:gd name="T7" fmla="*/ 28 h 769"/>
                  <a:gd name="T8" fmla="*/ 130 w 1656"/>
                  <a:gd name="T9" fmla="*/ 52 h 769"/>
                  <a:gd name="T10" fmla="*/ 135 w 1656"/>
                  <a:gd name="T11" fmla="*/ 52 h 769"/>
                  <a:gd name="T12" fmla="*/ 135 w 1656"/>
                  <a:gd name="T13" fmla="*/ 184 h 769"/>
                  <a:gd name="T14" fmla="*/ 217 w 1656"/>
                  <a:gd name="T15" fmla="*/ 184 h 769"/>
                  <a:gd name="T16" fmla="*/ 217 w 1656"/>
                  <a:gd name="T17" fmla="*/ 211 h 769"/>
                  <a:gd name="T18" fmla="*/ 256 w 1656"/>
                  <a:gd name="T19" fmla="*/ 211 h 769"/>
                  <a:gd name="T20" fmla="*/ 256 w 1656"/>
                  <a:gd name="T21" fmla="*/ 237 h 769"/>
                  <a:gd name="T22" fmla="*/ 259 w 1656"/>
                  <a:gd name="T23" fmla="*/ 237 h 769"/>
                  <a:gd name="T24" fmla="*/ 259 w 1656"/>
                  <a:gd name="T25" fmla="*/ 262 h 769"/>
                  <a:gd name="T26" fmla="*/ 266 w 1656"/>
                  <a:gd name="T27" fmla="*/ 262 h 769"/>
                  <a:gd name="T28" fmla="*/ 266 w 1656"/>
                  <a:gd name="T29" fmla="*/ 315 h 769"/>
                  <a:gd name="T30" fmla="*/ 270 w 1656"/>
                  <a:gd name="T31" fmla="*/ 315 h 769"/>
                  <a:gd name="T32" fmla="*/ 270 w 1656"/>
                  <a:gd name="T33" fmla="*/ 340 h 769"/>
                  <a:gd name="T34" fmla="*/ 273 w 1656"/>
                  <a:gd name="T35" fmla="*/ 340 h 769"/>
                  <a:gd name="T36" fmla="*/ 273 w 1656"/>
                  <a:gd name="T37" fmla="*/ 371 h 769"/>
                  <a:gd name="T38" fmla="*/ 346 w 1656"/>
                  <a:gd name="T39" fmla="*/ 371 h 769"/>
                  <a:gd name="T40" fmla="*/ 346 w 1656"/>
                  <a:gd name="T41" fmla="*/ 397 h 769"/>
                  <a:gd name="T42" fmla="*/ 381 w 1656"/>
                  <a:gd name="T43" fmla="*/ 397 h 769"/>
                  <a:gd name="T44" fmla="*/ 381 w 1656"/>
                  <a:gd name="T45" fmla="*/ 427 h 769"/>
                  <a:gd name="T46" fmla="*/ 388 w 1656"/>
                  <a:gd name="T47" fmla="*/ 427 h 769"/>
                  <a:gd name="T48" fmla="*/ 388 w 1656"/>
                  <a:gd name="T49" fmla="*/ 455 h 769"/>
                  <a:gd name="T50" fmla="*/ 393 w 1656"/>
                  <a:gd name="T51" fmla="*/ 455 h 769"/>
                  <a:gd name="T52" fmla="*/ 393 w 1656"/>
                  <a:gd name="T53" fmla="*/ 507 h 769"/>
                  <a:gd name="T54" fmla="*/ 393 w 1656"/>
                  <a:gd name="T55" fmla="*/ 536 h 769"/>
                  <a:gd name="T56" fmla="*/ 403 w 1656"/>
                  <a:gd name="T57" fmla="*/ 536 h 769"/>
                  <a:gd name="T58" fmla="*/ 403 w 1656"/>
                  <a:gd name="T59" fmla="*/ 562 h 769"/>
                  <a:gd name="T60" fmla="*/ 408 w 1656"/>
                  <a:gd name="T61" fmla="*/ 562 h 769"/>
                  <a:gd name="T62" fmla="*/ 408 w 1656"/>
                  <a:gd name="T63" fmla="*/ 589 h 769"/>
                  <a:gd name="T64" fmla="*/ 481 w 1656"/>
                  <a:gd name="T65" fmla="*/ 589 h 769"/>
                  <a:gd name="T66" fmla="*/ 481 w 1656"/>
                  <a:gd name="T67" fmla="*/ 616 h 769"/>
                  <a:gd name="T68" fmla="*/ 509 w 1656"/>
                  <a:gd name="T69" fmla="*/ 616 h 769"/>
                  <a:gd name="T70" fmla="*/ 509 w 1656"/>
                  <a:gd name="T71" fmla="*/ 647 h 769"/>
                  <a:gd name="T72" fmla="*/ 513 w 1656"/>
                  <a:gd name="T73" fmla="*/ 647 h 769"/>
                  <a:gd name="T74" fmla="*/ 513 w 1656"/>
                  <a:gd name="T75" fmla="*/ 678 h 769"/>
                  <a:gd name="T76" fmla="*/ 518 w 1656"/>
                  <a:gd name="T77" fmla="*/ 678 h 769"/>
                  <a:gd name="T78" fmla="*/ 518 w 1656"/>
                  <a:gd name="T79" fmla="*/ 708 h 769"/>
                  <a:gd name="T80" fmla="*/ 536 w 1656"/>
                  <a:gd name="T81" fmla="*/ 708 h 769"/>
                  <a:gd name="T82" fmla="*/ 536 w 1656"/>
                  <a:gd name="T83" fmla="*/ 737 h 769"/>
                  <a:gd name="T84" fmla="*/ 654 w 1656"/>
                  <a:gd name="T85" fmla="*/ 737 h 769"/>
                  <a:gd name="T86" fmla="*/ 654 w 1656"/>
                  <a:gd name="T87" fmla="*/ 769 h 769"/>
                  <a:gd name="T88" fmla="*/ 1656 w 1656"/>
                  <a:gd name="T89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56" h="769">
                    <a:moveTo>
                      <a:pt x="0" y="0"/>
                    </a:moveTo>
                    <a:lnTo>
                      <a:pt x="126" y="0"/>
                    </a:lnTo>
                    <a:lnTo>
                      <a:pt x="126" y="28"/>
                    </a:lnTo>
                    <a:lnTo>
                      <a:pt x="130" y="28"/>
                    </a:lnTo>
                    <a:lnTo>
                      <a:pt x="130" y="52"/>
                    </a:lnTo>
                    <a:lnTo>
                      <a:pt x="135" y="52"/>
                    </a:lnTo>
                    <a:lnTo>
                      <a:pt x="135" y="184"/>
                    </a:lnTo>
                    <a:lnTo>
                      <a:pt x="217" y="184"/>
                    </a:lnTo>
                    <a:lnTo>
                      <a:pt x="217" y="211"/>
                    </a:lnTo>
                    <a:lnTo>
                      <a:pt x="256" y="211"/>
                    </a:lnTo>
                    <a:lnTo>
                      <a:pt x="256" y="237"/>
                    </a:lnTo>
                    <a:lnTo>
                      <a:pt x="259" y="237"/>
                    </a:lnTo>
                    <a:lnTo>
                      <a:pt x="259" y="262"/>
                    </a:lnTo>
                    <a:lnTo>
                      <a:pt x="266" y="262"/>
                    </a:lnTo>
                    <a:lnTo>
                      <a:pt x="266" y="315"/>
                    </a:lnTo>
                    <a:lnTo>
                      <a:pt x="270" y="315"/>
                    </a:lnTo>
                    <a:lnTo>
                      <a:pt x="270" y="340"/>
                    </a:lnTo>
                    <a:lnTo>
                      <a:pt x="273" y="340"/>
                    </a:lnTo>
                    <a:lnTo>
                      <a:pt x="273" y="371"/>
                    </a:lnTo>
                    <a:lnTo>
                      <a:pt x="346" y="371"/>
                    </a:lnTo>
                    <a:lnTo>
                      <a:pt x="346" y="397"/>
                    </a:lnTo>
                    <a:lnTo>
                      <a:pt x="381" y="397"/>
                    </a:lnTo>
                    <a:lnTo>
                      <a:pt x="381" y="427"/>
                    </a:lnTo>
                    <a:lnTo>
                      <a:pt x="388" y="427"/>
                    </a:lnTo>
                    <a:lnTo>
                      <a:pt x="388" y="455"/>
                    </a:lnTo>
                    <a:lnTo>
                      <a:pt x="393" y="455"/>
                    </a:lnTo>
                    <a:lnTo>
                      <a:pt x="393" y="507"/>
                    </a:lnTo>
                    <a:lnTo>
                      <a:pt x="393" y="536"/>
                    </a:lnTo>
                    <a:lnTo>
                      <a:pt x="403" y="536"/>
                    </a:lnTo>
                    <a:lnTo>
                      <a:pt x="403" y="562"/>
                    </a:lnTo>
                    <a:lnTo>
                      <a:pt x="408" y="562"/>
                    </a:lnTo>
                    <a:lnTo>
                      <a:pt x="408" y="589"/>
                    </a:lnTo>
                    <a:lnTo>
                      <a:pt x="481" y="589"/>
                    </a:lnTo>
                    <a:lnTo>
                      <a:pt x="481" y="616"/>
                    </a:lnTo>
                    <a:lnTo>
                      <a:pt x="509" y="616"/>
                    </a:lnTo>
                    <a:lnTo>
                      <a:pt x="509" y="647"/>
                    </a:lnTo>
                    <a:lnTo>
                      <a:pt x="513" y="647"/>
                    </a:lnTo>
                    <a:lnTo>
                      <a:pt x="513" y="678"/>
                    </a:lnTo>
                    <a:lnTo>
                      <a:pt x="518" y="678"/>
                    </a:lnTo>
                    <a:lnTo>
                      <a:pt x="518" y="708"/>
                    </a:lnTo>
                    <a:lnTo>
                      <a:pt x="536" y="708"/>
                    </a:lnTo>
                    <a:lnTo>
                      <a:pt x="536" y="737"/>
                    </a:lnTo>
                    <a:lnTo>
                      <a:pt x="654" y="737"/>
                    </a:lnTo>
                    <a:lnTo>
                      <a:pt x="654" y="769"/>
                    </a:lnTo>
                    <a:lnTo>
                      <a:pt x="1656" y="769"/>
                    </a:lnTo>
                  </a:path>
                </a:pathLst>
              </a:cu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4" name="Line 6">
                <a:extLst>
                  <a:ext uri="{FF2B5EF4-FFF2-40B4-BE49-F238E27FC236}">
                    <a16:creationId xmlns:a16="http://schemas.microsoft.com/office/drawing/2014/main" id="{ED65D601-CB6E-4C86-B75D-E8238E263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" y="82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5" name="Line 7">
                <a:extLst>
                  <a:ext uri="{FF2B5EF4-FFF2-40B4-BE49-F238E27FC236}">
                    <a16:creationId xmlns:a16="http://schemas.microsoft.com/office/drawing/2014/main" id="{7B2032FE-D9D7-4C6D-A7AE-C96C85834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" y="837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6" name="Line 8">
                <a:extLst>
                  <a:ext uri="{FF2B5EF4-FFF2-40B4-BE49-F238E27FC236}">
                    <a16:creationId xmlns:a16="http://schemas.microsoft.com/office/drawing/2014/main" id="{1C57900D-5762-4BE9-8A15-B5534E515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" y="124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7" name="Line 9">
                <a:extLst>
                  <a:ext uri="{FF2B5EF4-FFF2-40B4-BE49-F238E27FC236}">
                    <a16:creationId xmlns:a16="http://schemas.microsoft.com/office/drawing/2014/main" id="{D0DAEDF2-C8FB-45CF-AE81-01F526BB8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" y="125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8" name="Line 10">
                <a:extLst>
                  <a:ext uri="{FF2B5EF4-FFF2-40B4-BE49-F238E27FC236}">
                    <a16:creationId xmlns:a16="http://schemas.microsoft.com/office/drawing/2014/main" id="{2EF06F3E-426B-41DC-B607-2484B639A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1501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9" name="Line 11">
                <a:extLst>
                  <a:ext uri="{FF2B5EF4-FFF2-40B4-BE49-F238E27FC236}">
                    <a16:creationId xmlns:a16="http://schemas.microsoft.com/office/drawing/2014/main" id="{F40254D9-AD7E-41C0-B62B-DAF40E239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" y="1511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0" name="Line 12">
                <a:extLst>
                  <a:ext uri="{FF2B5EF4-FFF2-40B4-BE49-F238E27FC236}">
                    <a16:creationId xmlns:a16="http://schemas.microsoft.com/office/drawing/2014/main" id="{D9B2EE9A-E371-4BB5-949F-8ED0E3A18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" y="15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1" name="Line 13">
                <a:extLst>
                  <a:ext uri="{FF2B5EF4-FFF2-40B4-BE49-F238E27FC236}">
                    <a16:creationId xmlns:a16="http://schemas.microsoft.com/office/drawing/2014/main" id="{1B19AC89-C1DE-4531-B600-E97EA90DB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0" y="160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2" name="Line 14">
                <a:extLst>
                  <a:ext uri="{FF2B5EF4-FFF2-40B4-BE49-F238E27FC236}">
                    <a16:creationId xmlns:a16="http://schemas.microsoft.com/office/drawing/2014/main" id="{4418EAD8-400A-4E90-8390-A4F5E38A0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" y="15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3" name="Line 15">
                <a:extLst>
                  <a:ext uri="{FF2B5EF4-FFF2-40B4-BE49-F238E27FC236}">
                    <a16:creationId xmlns:a16="http://schemas.microsoft.com/office/drawing/2014/main" id="{DE284233-455F-496A-BFA1-B834D3A3E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60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4" name="Line 16">
                <a:extLst>
                  <a:ext uri="{FF2B5EF4-FFF2-40B4-BE49-F238E27FC236}">
                    <a16:creationId xmlns:a16="http://schemas.microsoft.com/office/drawing/2014/main" id="{F8AFAEFF-8283-4058-8B5E-2683A2253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7" y="15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5" name="Line 17">
                <a:extLst>
                  <a:ext uri="{FF2B5EF4-FFF2-40B4-BE49-F238E27FC236}">
                    <a16:creationId xmlns:a16="http://schemas.microsoft.com/office/drawing/2014/main" id="{0D22E96E-0616-4105-B99B-FE4652B9D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60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6" name="Line 18">
                <a:extLst>
                  <a:ext uri="{FF2B5EF4-FFF2-40B4-BE49-F238E27FC236}">
                    <a16:creationId xmlns:a16="http://schemas.microsoft.com/office/drawing/2014/main" id="{8DB20099-B6AE-43BE-B5C9-CF951FE2B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5" y="15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7" name="Line 19">
                <a:extLst>
                  <a:ext uri="{FF2B5EF4-FFF2-40B4-BE49-F238E27FC236}">
                    <a16:creationId xmlns:a16="http://schemas.microsoft.com/office/drawing/2014/main" id="{1A10232B-21DC-435E-B5E8-39533C557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5" y="160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428" name="Group 22">
              <a:extLst>
                <a:ext uri="{FF2B5EF4-FFF2-40B4-BE49-F238E27FC236}">
                  <a16:creationId xmlns:a16="http://schemas.microsoft.com/office/drawing/2014/main" id="{D08CE29A-5416-438B-9EF2-FBF3767A3A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3081" y="2632082"/>
              <a:ext cx="3471687" cy="1073253"/>
              <a:chOff x="364" y="824"/>
              <a:chExt cx="1488" cy="460"/>
            </a:xfrm>
          </p:grpSpPr>
          <p:sp>
            <p:nvSpPr>
              <p:cNvPr id="429" name="Freeform 23">
                <a:extLst>
                  <a:ext uri="{FF2B5EF4-FFF2-40B4-BE49-F238E27FC236}">
                    <a16:creationId xmlns:a16="http://schemas.microsoft.com/office/drawing/2014/main" id="{F788124B-8808-466A-A45B-B31DFE935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" y="839"/>
                <a:ext cx="1473" cy="438"/>
              </a:xfrm>
              <a:custGeom>
                <a:avLst/>
                <a:gdLst>
                  <a:gd name="T0" fmla="*/ 0 w 1473"/>
                  <a:gd name="T1" fmla="*/ 0 h 438"/>
                  <a:gd name="T2" fmla="*/ 134 w 1473"/>
                  <a:gd name="T3" fmla="*/ 0 h 438"/>
                  <a:gd name="T4" fmla="*/ 134 w 1473"/>
                  <a:gd name="T5" fmla="*/ 23 h 438"/>
                  <a:gd name="T6" fmla="*/ 146 w 1473"/>
                  <a:gd name="T7" fmla="*/ 23 h 438"/>
                  <a:gd name="T8" fmla="*/ 146 w 1473"/>
                  <a:gd name="T9" fmla="*/ 33 h 438"/>
                  <a:gd name="T10" fmla="*/ 264 w 1473"/>
                  <a:gd name="T11" fmla="*/ 33 h 438"/>
                  <a:gd name="T12" fmla="*/ 264 w 1473"/>
                  <a:gd name="T13" fmla="*/ 92 h 438"/>
                  <a:gd name="T14" fmla="*/ 324 w 1473"/>
                  <a:gd name="T15" fmla="*/ 92 h 438"/>
                  <a:gd name="T16" fmla="*/ 324 w 1473"/>
                  <a:gd name="T17" fmla="*/ 105 h 438"/>
                  <a:gd name="T18" fmla="*/ 380 w 1473"/>
                  <a:gd name="T19" fmla="*/ 105 h 438"/>
                  <a:gd name="T20" fmla="*/ 380 w 1473"/>
                  <a:gd name="T21" fmla="*/ 119 h 438"/>
                  <a:gd name="T22" fmla="*/ 389 w 1473"/>
                  <a:gd name="T23" fmla="*/ 119 h 438"/>
                  <a:gd name="T24" fmla="*/ 389 w 1473"/>
                  <a:gd name="T25" fmla="*/ 148 h 438"/>
                  <a:gd name="T26" fmla="*/ 514 w 1473"/>
                  <a:gd name="T27" fmla="*/ 148 h 438"/>
                  <a:gd name="T28" fmla="*/ 514 w 1473"/>
                  <a:gd name="T29" fmla="*/ 160 h 438"/>
                  <a:gd name="T30" fmla="*/ 518 w 1473"/>
                  <a:gd name="T31" fmla="*/ 160 h 438"/>
                  <a:gd name="T32" fmla="*/ 518 w 1473"/>
                  <a:gd name="T33" fmla="*/ 210 h 438"/>
                  <a:gd name="T34" fmla="*/ 597 w 1473"/>
                  <a:gd name="T35" fmla="*/ 210 h 438"/>
                  <a:gd name="T36" fmla="*/ 597 w 1473"/>
                  <a:gd name="T37" fmla="*/ 227 h 438"/>
                  <a:gd name="T38" fmla="*/ 649 w 1473"/>
                  <a:gd name="T39" fmla="*/ 227 h 438"/>
                  <a:gd name="T40" fmla="*/ 649 w 1473"/>
                  <a:gd name="T41" fmla="*/ 243 h 438"/>
                  <a:gd name="T42" fmla="*/ 653 w 1473"/>
                  <a:gd name="T43" fmla="*/ 243 h 438"/>
                  <a:gd name="T44" fmla="*/ 653 w 1473"/>
                  <a:gd name="T45" fmla="*/ 259 h 438"/>
                  <a:gd name="T46" fmla="*/ 721 w 1473"/>
                  <a:gd name="T47" fmla="*/ 259 h 438"/>
                  <a:gd name="T48" fmla="*/ 721 w 1473"/>
                  <a:gd name="T49" fmla="*/ 274 h 438"/>
                  <a:gd name="T50" fmla="*/ 763 w 1473"/>
                  <a:gd name="T51" fmla="*/ 274 h 438"/>
                  <a:gd name="T52" fmla="*/ 763 w 1473"/>
                  <a:gd name="T53" fmla="*/ 297 h 438"/>
                  <a:gd name="T54" fmla="*/ 769 w 1473"/>
                  <a:gd name="T55" fmla="*/ 297 h 438"/>
                  <a:gd name="T56" fmla="*/ 769 w 1473"/>
                  <a:gd name="T57" fmla="*/ 342 h 438"/>
                  <a:gd name="T58" fmla="*/ 906 w 1473"/>
                  <a:gd name="T59" fmla="*/ 342 h 438"/>
                  <a:gd name="T60" fmla="*/ 914 w 1473"/>
                  <a:gd name="T61" fmla="*/ 342 h 438"/>
                  <a:gd name="T62" fmla="*/ 914 w 1473"/>
                  <a:gd name="T63" fmla="*/ 372 h 438"/>
                  <a:gd name="T64" fmla="*/ 1276 w 1473"/>
                  <a:gd name="T65" fmla="*/ 372 h 438"/>
                  <a:gd name="T66" fmla="*/ 1276 w 1473"/>
                  <a:gd name="T67" fmla="*/ 438 h 438"/>
                  <a:gd name="T68" fmla="*/ 1473 w 1473"/>
                  <a:gd name="T6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3" h="438">
                    <a:moveTo>
                      <a:pt x="0" y="0"/>
                    </a:moveTo>
                    <a:lnTo>
                      <a:pt x="134" y="0"/>
                    </a:lnTo>
                    <a:lnTo>
                      <a:pt x="134" y="23"/>
                    </a:lnTo>
                    <a:lnTo>
                      <a:pt x="146" y="23"/>
                    </a:lnTo>
                    <a:lnTo>
                      <a:pt x="146" y="33"/>
                    </a:lnTo>
                    <a:lnTo>
                      <a:pt x="264" y="33"/>
                    </a:lnTo>
                    <a:lnTo>
                      <a:pt x="264" y="92"/>
                    </a:lnTo>
                    <a:lnTo>
                      <a:pt x="324" y="92"/>
                    </a:lnTo>
                    <a:lnTo>
                      <a:pt x="324" y="105"/>
                    </a:lnTo>
                    <a:lnTo>
                      <a:pt x="380" y="105"/>
                    </a:lnTo>
                    <a:lnTo>
                      <a:pt x="380" y="119"/>
                    </a:lnTo>
                    <a:lnTo>
                      <a:pt x="389" y="119"/>
                    </a:lnTo>
                    <a:lnTo>
                      <a:pt x="389" y="148"/>
                    </a:lnTo>
                    <a:lnTo>
                      <a:pt x="514" y="148"/>
                    </a:lnTo>
                    <a:lnTo>
                      <a:pt x="514" y="160"/>
                    </a:lnTo>
                    <a:lnTo>
                      <a:pt x="518" y="160"/>
                    </a:lnTo>
                    <a:lnTo>
                      <a:pt x="518" y="210"/>
                    </a:lnTo>
                    <a:lnTo>
                      <a:pt x="597" y="210"/>
                    </a:lnTo>
                    <a:lnTo>
                      <a:pt x="597" y="227"/>
                    </a:lnTo>
                    <a:lnTo>
                      <a:pt x="649" y="227"/>
                    </a:lnTo>
                    <a:lnTo>
                      <a:pt x="649" y="243"/>
                    </a:lnTo>
                    <a:lnTo>
                      <a:pt x="653" y="243"/>
                    </a:lnTo>
                    <a:lnTo>
                      <a:pt x="653" y="259"/>
                    </a:lnTo>
                    <a:lnTo>
                      <a:pt x="721" y="259"/>
                    </a:lnTo>
                    <a:lnTo>
                      <a:pt x="721" y="274"/>
                    </a:lnTo>
                    <a:lnTo>
                      <a:pt x="763" y="274"/>
                    </a:lnTo>
                    <a:lnTo>
                      <a:pt x="763" y="297"/>
                    </a:lnTo>
                    <a:lnTo>
                      <a:pt x="769" y="297"/>
                    </a:lnTo>
                    <a:lnTo>
                      <a:pt x="769" y="342"/>
                    </a:lnTo>
                    <a:lnTo>
                      <a:pt x="906" y="342"/>
                    </a:lnTo>
                    <a:lnTo>
                      <a:pt x="914" y="342"/>
                    </a:lnTo>
                    <a:lnTo>
                      <a:pt x="914" y="372"/>
                    </a:lnTo>
                    <a:lnTo>
                      <a:pt x="1276" y="372"/>
                    </a:lnTo>
                    <a:lnTo>
                      <a:pt x="1276" y="438"/>
                    </a:lnTo>
                    <a:lnTo>
                      <a:pt x="1473" y="438"/>
                    </a:lnTo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0" name="Line 24">
                <a:extLst>
                  <a:ext uri="{FF2B5EF4-FFF2-40B4-BE49-F238E27FC236}">
                    <a16:creationId xmlns:a16="http://schemas.microsoft.com/office/drawing/2014/main" id="{83104399-204F-4AFA-ACE0-12276BF26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824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1" name="Line 25">
                <a:extLst>
                  <a:ext uri="{FF2B5EF4-FFF2-40B4-BE49-F238E27FC236}">
                    <a16:creationId xmlns:a16="http://schemas.microsoft.com/office/drawing/2014/main" id="{199D9CDA-52A2-4676-B63E-3620BA4C6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824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2" name="Line 26">
                <a:extLst>
                  <a:ext uri="{FF2B5EF4-FFF2-40B4-BE49-F238E27FC236}">
                    <a16:creationId xmlns:a16="http://schemas.microsoft.com/office/drawing/2014/main" id="{74171192-EE67-40AE-9F9D-920123E94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0" y="905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3" name="Line 27">
                <a:extLst>
                  <a:ext uri="{FF2B5EF4-FFF2-40B4-BE49-F238E27FC236}">
                    <a16:creationId xmlns:a16="http://schemas.microsoft.com/office/drawing/2014/main" id="{23C692A4-FBAC-4613-B32B-0B462EC48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" y="973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4" name="Line 28">
                <a:extLst>
                  <a:ext uri="{FF2B5EF4-FFF2-40B4-BE49-F238E27FC236}">
                    <a16:creationId xmlns:a16="http://schemas.microsoft.com/office/drawing/2014/main" id="{85B4EE2F-6EFF-4BC5-B3EC-D2065F94A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97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5" name="Line 29">
                <a:extLst>
                  <a:ext uri="{FF2B5EF4-FFF2-40B4-BE49-F238E27FC236}">
                    <a16:creationId xmlns:a16="http://schemas.microsoft.com/office/drawing/2014/main" id="{DB201535-BA59-4E65-A5FB-0E7B92DA7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" y="983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6" name="Line 30">
                <a:extLst>
                  <a:ext uri="{FF2B5EF4-FFF2-40B4-BE49-F238E27FC236}">
                    <a16:creationId xmlns:a16="http://schemas.microsoft.com/office/drawing/2014/main" id="{EEF83533-C31A-43D6-A4EA-2C76C1985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" y="1032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7" name="Line 31">
                <a:extLst>
                  <a:ext uri="{FF2B5EF4-FFF2-40B4-BE49-F238E27FC236}">
                    <a16:creationId xmlns:a16="http://schemas.microsoft.com/office/drawing/2014/main" id="{00964844-54AC-4E8C-958D-6C1CF9CBC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5" y="1042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8" name="Line 32">
                <a:extLst>
                  <a:ext uri="{FF2B5EF4-FFF2-40B4-BE49-F238E27FC236}">
                    <a16:creationId xmlns:a16="http://schemas.microsoft.com/office/drawing/2014/main" id="{7B04CCE4-2CF8-4307-9D85-42B51662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" y="103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9" name="Line 33">
                <a:extLst>
                  <a:ext uri="{FF2B5EF4-FFF2-40B4-BE49-F238E27FC236}">
                    <a16:creationId xmlns:a16="http://schemas.microsoft.com/office/drawing/2014/main" id="{96F31C9E-CEA3-4DDD-98FF-0BC0EC360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1044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0" name="Line 34">
                <a:extLst>
                  <a:ext uri="{FF2B5EF4-FFF2-40B4-BE49-F238E27FC236}">
                    <a16:creationId xmlns:a16="http://schemas.microsoft.com/office/drawing/2014/main" id="{6D880BAC-1C6F-4EAB-BEAA-E98FC869A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5" y="1051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1" name="Line 35">
                <a:extLst>
                  <a:ext uri="{FF2B5EF4-FFF2-40B4-BE49-F238E27FC236}">
                    <a16:creationId xmlns:a16="http://schemas.microsoft.com/office/drawing/2014/main" id="{1E41AE6A-C31D-46FA-9AF0-4790C804C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4" y="1061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2" name="Line 36">
                <a:extLst>
                  <a:ext uri="{FF2B5EF4-FFF2-40B4-BE49-F238E27FC236}">
                    <a16:creationId xmlns:a16="http://schemas.microsoft.com/office/drawing/2014/main" id="{C7E77F5B-181D-46A8-AC0B-C9C77147B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1" y="1110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3" name="Line 37">
                <a:extLst>
                  <a:ext uri="{FF2B5EF4-FFF2-40B4-BE49-F238E27FC236}">
                    <a16:creationId xmlns:a16="http://schemas.microsoft.com/office/drawing/2014/main" id="{3D0A3101-F68D-4865-BEFF-2D2103BD1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1120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4" name="Line 38">
                <a:extLst>
                  <a:ext uri="{FF2B5EF4-FFF2-40B4-BE49-F238E27FC236}">
                    <a16:creationId xmlns:a16="http://schemas.microsoft.com/office/drawing/2014/main" id="{4C075B51-3D82-40CA-9571-43E7DA62A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7" y="1128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5" name="Line 39">
                <a:extLst>
                  <a:ext uri="{FF2B5EF4-FFF2-40B4-BE49-F238E27FC236}">
                    <a16:creationId xmlns:a16="http://schemas.microsoft.com/office/drawing/2014/main" id="{CAB094CD-9FE4-4E1F-9071-A26022D5F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7" y="1138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6" name="Line 40">
                <a:extLst>
                  <a:ext uri="{FF2B5EF4-FFF2-40B4-BE49-F238E27FC236}">
                    <a16:creationId xmlns:a16="http://schemas.microsoft.com/office/drawing/2014/main" id="{89362AF4-0554-4195-AE49-B8DBD7D92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0" y="1166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7" name="Line 41">
                <a:extLst>
                  <a:ext uri="{FF2B5EF4-FFF2-40B4-BE49-F238E27FC236}">
                    <a16:creationId xmlns:a16="http://schemas.microsoft.com/office/drawing/2014/main" id="{4AE7EB7F-8E8E-4B01-BB09-08745C411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9" y="117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8" name="Line 42">
                <a:extLst>
                  <a:ext uri="{FF2B5EF4-FFF2-40B4-BE49-F238E27FC236}">
                    <a16:creationId xmlns:a16="http://schemas.microsoft.com/office/drawing/2014/main" id="{C446A07C-C2EE-4A4A-AB88-FFDD77056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" y="1166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9" name="Line 43">
                <a:extLst>
                  <a:ext uri="{FF2B5EF4-FFF2-40B4-BE49-F238E27FC236}">
                    <a16:creationId xmlns:a16="http://schemas.microsoft.com/office/drawing/2014/main" id="{F35794D3-F72F-4D65-8C58-ECA19E951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117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0" name="Line 44">
                <a:extLst>
                  <a:ext uri="{FF2B5EF4-FFF2-40B4-BE49-F238E27FC236}">
                    <a16:creationId xmlns:a16="http://schemas.microsoft.com/office/drawing/2014/main" id="{9DB6C967-7B5C-43D0-839F-1E5920D13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8" y="1166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1" name="Line 45">
                <a:extLst>
                  <a:ext uri="{FF2B5EF4-FFF2-40B4-BE49-F238E27FC236}">
                    <a16:creationId xmlns:a16="http://schemas.microsoft.com/office/drawing/2014/main" id="{913EE82A-A280-4935-A877-A47AAE0C2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7" y="117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2" name="Line 46">
                <a:extLst>
                  <a:ext uri="{FF2B5EF4-FFF2-40B4-BE49-F238E27FC236}">
                    <a16:creationId xmlns:a16="http://schemas.microsoft.com/office/drawing/2014/main" id="{AD8FEAFF-BE20-4ABA-B1DB-20FCB845D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7" y="1166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3" name="Line 47">
                <a:extLst>
                  <a:ext uri="{FF2B5EF4-FFF2-40B4-BE49-F238E27FC236}">
                    <a16:creationId xmlns:a16="http://schemas.microsoft.com/office/drawing/2014/main" id="{52AE1055-54D7-4D43-A8A0-C39A7ECFA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6" y="1176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4" name="Line 48">
                <a:extLst>
                  <a:ext uri="{FF2B5EF4-FFF2-40B4-BE49-F238E27FC236}">
                    <a16:creationId xmlns:a16="http://schemas.microsoft.com/office/drawing/2014/main" id="{63A999DF-A9AC-4C98-841C-068189E3E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1" y="1166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5" name="Line 49">
                <a:extLst>
                  <a:ext uri="{FF2B5EF4-FFF2-40B4-BE49-F238E27FC236}">
                    <a16:creationId xmlns:a16="http://schemas.microsoft.com/office/drawing/2014/main" id="{67079BDB-C88B-4B23-9031-4AF7A603D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0" y="1176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6" name="Line 50">
                <a:extLst>
                  <a:ext uri="{FF2B5EF4-FFF2-40B4-BE49-F238E27FC236}">
                    <a16:creationId xmlns:a16="http://schemas.microsoft.com/office/drawing/2014/main" id="{5D44B291-8D88-4117-87B3-A17F3B8CA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0" y="1166"/>
                <a:ext cx="0" cy="22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7" name="Line 51">
                <a:extLst>
                  <a:ext uri="{FF2B5EF4-FFF2-40B4-BE49-F238E27FC236}">
                    <a16:creationId xmlns:a16="http://schemas.microsoft.com/office/drawing/2014/main" id="{C4DB77D1-8BC4-4C7F-9587-2C543905D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9" y="1176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8" name="Line 52">
                <a:extLst>
                  <a:ext uri="{FF2B5EF4-FFF2-40B4-BE49-F238E27FC236}">
                    <a16:creationId xmlns:a16="http://schemas.microsoft.com/office/drawing/2014/main" id="{FA3EB496-81C2-4B36-92BB-024C4073C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4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9" name="Line 53">
                <a:extLst>
                  <a:ext uri="{FF2B5EF4-FFF2-40B4-BE49-F238E27FC236}">
                    <a16:creationId xmlns:a16="http://schemas.microsoft.com/office/drawing/2014/main" id="{D88F3799-46F9-4234-B0E6-83370D206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0" name="Line 54">
                <a:extLst>
                  <a:ext uri="{FF2B5EF4-FFF2-40B4-BE49-F238E27FC236}">
                    <a16:creationId xmlns:a16="http://schemas.microsoft.com/office/drawing/2014/main" id="{B76D50C7-F4E0-4884-A22A-442C3FEFB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1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1" name="Line 55">
                <a:extLst>
                  <a:ext uri="{FF2B5EF4-FFF2-40B4-BE49-F238E27FC236}">
                    <a16:creationId xmlns:a16="http://schemas.microsoft.com/office/drawing/2014/main" id="{242B3D86-E3B6-4045-9953-C83075A9B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2" name="Line 56">
                <a:extLst>
                  <a:ext uri="{FF2B5EF4-FFF2-40B4-BE49-F238E27FC236}">
                    <a16:creationId xmlns:a16="http://schemas.microsoft.com/office/drawing/2014/main" id="{DD2805E4-A552-49F5-9EFE-E2B0D4EE9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5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3" name="Line 57">
                <a:extLst>
                  <a:ext uri="{FF2B5EF4-FFF2-40B4-BE49-F238E27FC236}">
                    <a16:creationId xmlns:a16="http://schemas.microsoft.com/office/drawing/2014/main" id="{A6850183-161E-4884-9B9A-64EFF471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4" name="Line 58">
                <a:extLst>
                  <a:ext uri="{FF2B5EF4-FFF2-40B4-BE49-F238E27FC236}">
                    <a16:creationId xmlns:a16="http://schemas.microsoft.com/office/drawing/2014/main" id="{FFED9025-EB31-4DD0-9F87-4F487F6CA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7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5" name="Line 59">
                <a:extLst>
                  <a:ext uri="{FF2B5EF4-FFF2-40B4-BE49-F238E27FC236}">
                    <a16:creationId xmlns:a16="http://schemas.microsoft.com/office/drawing/2014/main" id="{3FF99382-8BAC-4CF2-857C-81733A871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6" name="Line 60">
                <a:extLst>
                  <a:ext uri="{FF2B5EF4-FFF2-40B4-BE49-F238E27FC236}">
                    <a16:creationId xmlns:a16="http://schemas.microsoft.com/office/drawing/2014/main" id="{A17D51C4-BA00-4BBC-BACF-0BA10BA8D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2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7" name="Line 61">
                <a:extLst>
                  <a:ext uri="{FF2B5EF4-FFF2-40B4-BE49-F238E27FC236}">
                    <a16:creationId xmlns:a16="http://schemas.microsoft.com/office/drawing/2014/main" id="{E0B82F9E-1385-4BDB-8444-8A958A7FA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8" name="Line 62">
                <a:extLst>
                  <a:ext uri="{FF2B5EF4-FFF2-40B4-BE49-F238E27FC236}">
                    <a16:creationId xmlns:a16="http://schemas.microsoft.com/office/drawing/2014/main" id="{14E7CA03-1199-4D57-BB9E-1CCDB18D9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7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9" name="Line 63">
                <a:extLst>
                  <a:ext uri="{FF2B5EF4-FFF2-40B4-BE49-F238E27FC236}">
                    <a16:creationId xmlns:a16="http://schemas.microsoft.com/office/drawing/2014/main" id="{C673972D-AE46-4D1F-99BC-E056EF715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7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0" name="Line 64">
                <a:extLst>
                  <a:ext uri="{FF2B5EF4-FFF2-40B4-BE49-F238E27FC236}">
                    <a16:creationId xmlns:a16="http://schemas.microsoft.com/office/drawing/2014/main" id="{F35F683E-7224-497D-9FC7-55E6B40A8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2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1" name="Line 65">
                <a:extLst>
                  <a:ext uri="{FF2B5EF4-FFF2-40B4-BE49-F238E27FC236}">
                    <a16:creationId xmlns:a16="http://schemas.microsoft.com/office/drawing/2014/main" id="{14DC67C3-6421-4C14-AF52-B72B0C236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2" name="Line 66">
                <a:extLst>
                  <a:ext uri="{FF2B5EF4-FFF2-40B4-BE49-F238E27FC236}">
                    <a16:creationId xmlns:a16="http://schemas.microsoft.com/office/drawing/2014/main" id="{BB1E594C-4742-43CD-A281-063C6D063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96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3" name="Line 67">
                <a:extLst>
                  <a:ext uri="{FF2B5EF4-FFF2-40B4-BE49-F238E27FC236}">
                    <a16:creationId xmlns:a16="http://schemas.microsoft.com/office/drawing/2014/main" id="{6A789B81-6D00-44A1-AE0A-D70593893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207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4" name="Line 68">
                <a:extLst>
                  <a:ext uri="{FF2B5EF4-FFF2-40B4-BE49-F238E27FC236}">
                    <a16:creationId xmlns:a16="http://schemas.microsoft.com/office/drawing/2014/main" id="{723DB4B6-46FD-4006-83FA-E38D99A99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5" name="Line 69">
                <a:extLst>
                  <a:ext uri="{FF2B5EF4-FFF2-40B4-BE49-F238E27FC236}">
                    <a16:creationId xmlns:a16="http://schemas.microsoft.com/office/drawing/2014/main" id="{F735AE63-2AE0-4E20-9886-E4953FE66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273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6" name="Line 70">
                <a:extLst>
                  <a:ext uri="{FF2B5EF4-FFF2-40B4-BE49-F238E27FC236}">
                    <a16:creationId xmlns:a16="http://schemas.microsoft.com/office/drawing/2014/main" id="{7FA699A5-AAE1-4C37-8750-FDF57B2CD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7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7" name="Line 71">
                <a:extLst>
                  <a:ext uri="{FF2B5EF4-FFF2-40B4-BE49-F238E27FC236}">
                    <a16:creationId xmlns:a16="http://schemas.microsoft.com/office/drawing/2014/main" id="{D009C81E-4877-41F3-907E-9009D66DA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273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8" name="Line 72">
                <a:extLst>
                  <a:ext uri="{FF2B5EF4-FFF2-40B4-BE49-F238E27FC236}">
                    <a16:creationId xmlns:a16="http://schemas.microsoft.com/office/drawing/2014/main" id="{27F565CF-F484-400B-AE72-EDBA563A1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2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9" name="Line 73">
                <a:extLst>
                  <a:ext uri="{FF2B5EF4-FFF2-40B4-BE49-F238E27FC236}">
                    <a16:creationId xmlns:a16="http://schemas.microsoft.com/office/drawing/2014/main" id="{B306F7DB-8435-4B5B-94C2-69D5D2D34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1273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0" name="Line 74">
                <a:extLst>
                  <a:ext uri="{FF2B5EF4-FFF2-40B4-BE49-F238E27FC236}">
                    <a16:creationId xmlns:a16="http://schemas.microsoft.com/office/drawing/2014/main" id="{D67D63A0-EF79-488F-A913-3DCF72D94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6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1" name="Line 75">
                <a:extLst>
                  <a:ext uri="{FF2B5EF4-FFF2-40B4-BE49-F238E27FC236}">
                    <a16:creationId xmlns:a16="http://schemas.microsoft.com/office/drawing/2014/main" id="{D6AC764D-4BE5-490F-BD1C-C96B670F0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6" y="1273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2" name="Line 76">
                <a:extLst>
                  <a:ext uri="{FF2B5EF4-FFF2-40B4-BE49-F238E27FC236}">
                    <a16:creationId xmlns:a16="http://schemas.microsoft.com/office/drawing/2014/main" id="{27D13864-97F8-4170-B9B7-FCE1C9F36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1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3" name="Line 77">
                <a:extLst>
                  <a:ext uri="{FF2B5EF4-FFF2-40B4-BE49-F238E27FC236}">
                    <a16:creationId xmlns:a16="http://schemas.microsoft.com/office/drawing/2014/main" id="{DEFE20E5-6F22-4409-9A87-95AD7B737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0" y="1273"/>
                <a:ext cx="21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4" name="Line 78">
                <a:extLst>
                  <a:ext uri="{FF2B5EF4-FFF2-40B4-BE49-F238E27FC236}">
                    <a16:creationId xmlns:a16="http://schemas.microsoft.com/office/drawing/2014/main" id="{E1F8EBA5-F780-4E5B-BC79-C590CF68E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0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5" name="Line 79">
                <a:extLst>
                  <a:ext uri="{FF2B5EF4-FFF2-40B4-BE49-F238E27FC236}">
                    <a16:creationId xmlns:a16="http://schemas.microsoft.com/office/drawing/2014/main" id="{AC65C79C-0432-47B7-8761-2F2D5E121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9" y="1273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6" name="Line 80">
                <a:extLst>
                  <a:ext uri="{FF2B5EF4-FFF2-40B4-BE49-F238E27FC236}">
                    <a16:creationId xmlns:a16="http://schemas.microsoft.com/office/drawing/2014/main" id="{6FEF5D3B-31CE-426D-8B38-D07EE5362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1" y="1263"/>
                <a:ext cx="0" cy="21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7" name="Line 81">
                <a:extLst>
                  <a:ext uri="{FF2B5EF4-FFF2-40B4-BE49-F238E27FC236}">
                    <a16:creationId xmlns:a16="http://schemas.microsoft.com/office/drawing/2014/main" id="{F86CE326-86B9-474B-B71F-14BA32A09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0" y="1273"/>
                <a:ext cx="22" cy="0"/>
              </a:xfrm>
              <a:prstGeom prst="line">
                <a:avLst/>
              </a:prstGeom>
              <a:noFill/>
              <a:ln w="952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488" name="组合 75">
            <a:extLst>
              <a:ext uri="{FF2B5EF4-FFF2-40B4-BE49-F238E27FC236}">
                <a16:creationId xmlns:a16="http://schemas.microsoft.com/office/drawing/2014/main" id="{4E63407E-42B5-4FAB-967B-791B04048E66}"/>
              </a:ext>
            </a:extLst>
          </p:cNvPr>
          <p:cNvGrpSpPr>
            <a:grpSpLocks noChangeAspect="1"/>
          </p:cNvGrpSpPr>
          <p:nvPr/>
        </p:nvGrpSpPr>
        <p:grpSpPr>
          <a:xfrm>
            <a:off x="6265359" y="2483827"/>
            <a:ext cx="4684233" cy="2635516"/>
            <a:chOff x="140184" y="3963900"/>
            <a:chExt cx="3204967" cy="1803231"/>
          </a:xfrm>
        </p:grpSpPr>
        <p:grpSp>
          <p:nvGrpSpPr>
            <p:cNvPr id="489" name="组合 76">
              <a:extLst>
                <a:ext uri="{FF2B5EF4-FFF2-40B4-BE49-F238E27FC236}">
                  <a16:creationId xmlns:a16="http://schemas.microsoft.com/office/drawing/2014/main" id="{D8F04F60-1052-43A1-AAA2-66E364ED8494}"/>
                </a:ext>
              </a:extLst>
            </p:cNvPr>
            <p:cNvGrpSpPr/>
            <p:nvPr/>
          </p:nvGrpSpPr>
          <p:grpSpPr>
            <a:xfrm>
              <a:off x="417498" y="3994220"/>
              <a:ext cx="2927653" cy="1627023"/>
              <a:chOff x="367833" y="1144332"/>
              <a:chExt cx="2927653" cy="1627023"/>
            </a:xfrm>
          </p:grpSpPr>
          <p:grpSp>
            <p:nvGrpSpPr>
              <p:cNvPr id="503" name="组合 90">
                <a:extLst>
                  <a:ext uri="{FF2B5EF4-FFF2-40B4-BE49-F238E27FC236}">
                    <a16:creationId xmlns:a16="http://schemas.microsoft.com/office/drawing/2014/main" id="{F692EB55-33C7-4CE0-8061-CA3CAF034BAE}"/>
                  </a:ext>
                </a:extLst>
              </p:cNvPr>
              <p:cNvGrpSpPr/>
              <p:nvPr/>
            </p:nvGrpSpPr>
            <p:grpSpPr>
              <a:xfrm>
                <a:off x="367833" y="1144332"/>
                <a:ext cx="164401" cy="1520463"/>
                <a:chOff x="367833" y="1144332"/>
                <a:chExt cx="164401" cy="1520463"/>
              </a:xfrm>
            </p:grpSpPr>
            <p:cxnSp>
              <p:nvCxnSpPr>
                <p:cNvPr id="533" name="直接连接符 120">
                  <a:extLst>
                    <a:ext uri="{FF2B5EF4-FFF2-40B4-BE49-F238E27FC236}">
                      <a16:creationId xmlns:a16="http://schemas.microsoft.com/office/drawing/2014/main" id="{FC92AEFD-C243-462F-ABDF-C1F96F370ECD}"/>
                    </a:ext>
                  </a:extLst>
                </p:cNvPr>
                <p:cNvCxnSpPr/>
                <p:nvPr/>
              </p:nvCxnSpPr>
              <p:spPr bwMode="auto">
                <a:xfrm>
                  <a:off x="532234" y="1190499"/>
                  <a:ext cx="0" cy="1425701"/>
                </a:xfrm>
                <a:prstGeom prst="line">
                  <a:avLst/>
                </a:prstGeom>
                <a:solidFill>
                  <a:srgbClr val="00B8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34" name="组合 121">
                  <a:extLst>
                    <a:ext uri="{FF2B5EF4-FFF2-40B4-BE49-F238E27FC236}">
                      <a16:creationId xmlns:a16="http://schemas.microsoft.com/office/drawing/2014/main" id="{A493FF6D-9D04-4571-8BE5-AA9F05451D3B}"/>
                    </a:ext>
                  </a:extLst>
                </p:cNvPr>
                <p:cNvGrpSpPr/>
                <p:nvPr/>
              </p:nvGrpSpPr>
              <p:grpSpPr>
                <a:xfrm>
                  <a:off x="372455" y="1144332"/>
                  <a:ext cx="159779" cy="94762"/>
                  <a:chOff x="372455" y="1144332"/>
                  <a:chExt cx="159779" cy="94762"/>
                </a:xfrm>
              </p:grpSpPr>
              <p:cxnSp>
                <p:nvCxnSpPr>
                  <p:cNvPr id="550" name="直接连接符 137">
                    <a:extLst>
                      <a:ext uri="{FF2B5EF4-FFF2-40B4-BE49-F238E27FC236}">
                        <a16:creationId xmlns:a16="http://schemas.microsoft.com/office/drawing/2014/main" id="{6D290774-3CEA-4EFE-9954-BBF47C95BF7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190499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51" name="文本框 138">
                    <a:extLst>
                      <a:ext uri="{FF2B5EF4-FFF2-40B4-BE49-F238E27FC236}">
                        <a16:creationId xmlns:a16="http://schemas.microsoft.com/office/drawing/2014/main" id="{4B81CAC7-6021-4423-A616-2F75DD3095B7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144332"/>
                    <a:ext cx="109678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1.0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35" name="组合 122">
                  <a:extLst>
                    <a:ext uri="{FF2B5EF4-FFF2-40B4-BE49-F238E27FC236}">
                      <a16:creationId xmlns:a16="http://schemas.microsoft.com/office/drawing/2014/main" id="{7D27C9C4-9DBD-4A95-9DB5-74FA40C93F43}"/>
                    </a:ext>
                  </a:extLst>
                </p:cNvPr>
                <p:cNvGrpSpPr/>
                <p:nvPr/>
              </p:nvGrpSpPr>
              <p:grpSpPr>
                <a:xfrm>
                  <a:off x="372455" y="1423324"/>
                  <a:ext cx="159779" cy="94762"/>
                  <a:chOff x="372455" y="1111380"/>
                  <a:chExt cx="159779" cy="94762"/>
                </a:xfrm>
              </p:grpSpPr>
              <p:cxnSp>
                <p:nvCxnSpPr>
                  <p:cNvPr id="548" name="直接连接符 135">
                    <a:extLst>
                      <a:ext uri="{FF2B5EF4-FFF2-40B4-BE49-F238E27FC236}">
                        <a16:creationId xmlns:a16="http://schemas.microsoft.com/office/drawing/2014/main" id="{6A51F0A0-272D-49CD-A64D-CF85336C0BE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157547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49" name="文本框 136">
                    <a:extLst>
                      <a:ext uri="{FF2B5EF4-FFF2-40B4-BE49-F238E27FC236}">
                        <a16:creationId xmlns:a16="http://schemas.microsoft.com/office/drawing/2014/main" id="{E37A5B66-559C-4568-82AF-6DFB0C2EE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111380"/>
                    <a:ext cx="109678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0.8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36" name="组合 123">
                  <a:extLst>
                    <a:ext uri="{FF2B5EF4-FFF2-40B4-BE49-F238E27FC236}">
                      <a16:creationId xmlns:a16="http://schemas.microsoft.com/office/drawing/2014/main" id="{77693A6E-AFAF-4E7A-94B3-D1AC153A9A2B}"/>
                    </a:ext>
                  </a:extLst>
                </p:cNvPr>
                <p:cNvGrpSpPr/>
                <p:nvPr/>
              </p:nvGrpSpPr>
              <p:grpSpPr>
                <a:xfrm>
                  <a:off x="372455" y="1714320"/>
                  <a:ext cx="159779" cy="94762"/>
                  <a:chOff x="372455" y="1090432"/>
                  <a:chExt cx="159779" cy="94762"/>
                </a:xfrm>
              </p:grpSpPr>
              <p:cxnSp>
                <p:nvCxnSpPr>
                  <p:cNvPr id="546" name="直接连接符 133">
                    <a:extLst>
                      <a:ext uri="{FF2B5EF4-FFF2-40B4-BE49-F238E27FC236}">
                        <a16:creationId xmlns:a16="http://schemas.microsoft.com/office/drawing/2014/main" id="{06AFF5F3-0DF2-4434-9542-A64492FEFDD8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136599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47" name="文本框 134">
                    <a:extLst>
                      <a:ext uri="{FF2B5EF4-FFF2-40B4-BE49-F238E27FC236}">
                        <a16:creationId xmlns:a16="http://schemas.microsoft.com/office/drawing/2014/main" id="{117082F1-698F-4733-BF99-49FC4F95ABDD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090432"/>
                    <a:ext cx="109678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0.6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37" name="组合 124">
                  <a:extLst>
                    <a:ext uri="{FF2B5EF4-FFF2-40B4-BE49-F238E27FC236}">
                      <a16:creationId xmlns:a16="http://schemas.microsoft.com/office/drawing/2014/main" id="{D689567A-C31C-4DEF-8B56-4CD3E68E3441}"/>
                    </a:ext>
                  </a:extLst>
                </p:cNvPr>
                <p:cNvGrpSpPr/>
                <p:nvPr/>
              </p:nvGrpSpPr>
              <p:grpSpPr>
                <a:xfrm>
                  <a:off x="367833" y="2000045"/>
                  <a:ext cx="164401" cy="94762"/>
                  <a:chOff x="367833" y="1064213"/>
                  <a:chExt cx="164401" cy="94762"/>
                </a:xfrm>
              </p:grpSpPr>
              <p:cxnSp>
                <p:nvCxnSpPr>
                  <p:cNvPr id="544" name="直接连接符 131">
                    <a:extLst>
                      <a:ext uri="{FF2B5EF4-FFF2-40B4-BE49-F238E27FC236}">
                        <a16:creationId xmlns:a16="http://schemas.microsoft.com/office/drawing/2014/main" id="{4ACE365E-57AD-4BB3-AB24-103DD24599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492919" y="1110380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45" name="文本框 132">
                    <a:extLst>
                      <a:ext uri="{FF2B5EF4-FFF2-40B4-BE49-F238E27FC236}">
                        <a16:creationId xmlns:a16="http://schemas.microsoft.com/office/drawing/2014/main" id="{B82DD5EB-3E13-49CC-9B1A-B6AC4679FEB4}"/>
                      </a:ext>
                    </a:extLst>
                  </p:cNvPr>
                  <p:cNvSpPr txBox="1"/>
                  <p:nvPr/>
                </p:nvSpPr>
                <p:spPr>
                  <a:xfrm>
                    <a:off x="367833" y="1064213"/>
                    <a:ext cx="152384" cy="9476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0.4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38" name="组合 125">
                  <a:extLst>
                    <a:ext uri="{FF2B5EF4-FFF2-40B4-BE49-F238E27FC236}">
                      <a16:creationId xmlns:a16="http://schemas.microsoft.com/office/drawing/2014/main" id="{399DD3C5-3B5A-474A-A98A-6B863792F37F}"/>
                    </a:ext>
                  </a:extLst>
                </p:cNvPr>
                <p:cNvGrpSpPr/>
                <p:nvPr/>
              </p:nvGrpSpPr>
              <p:grpSpPr>
                <a:xfrm>
                  <a:off x="372455" y="2291041"/>
                  <a:ext cx="159779" cy="94762"/>
                  <a:chOff x="372455" y="1043265"/>
                  <a:chExt cx="159779" cy="94762"/>
                </a:xfrm>
              </p:grpSpPr>
              <p:cxnSp>
                <p:nvCxnSpPr>
                  <p:cNvPr id="542" name="直接连接符 129">
                    <a:extLst>
                      <a:ext uri="{FF2B5EF4-FFF2-40B4-BE49-F238E27FC236}">
                        <a16:creationId xmlns:a16="http://schemas.microsoft.com/office/drawing/2014/main" id="{750AA466-74AB-44E1-8A2F-9894A035813C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089432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43" name="文本框 130">
                    <a:extLst>
                      <a:ext uri="{FF2B5EF4-FFF2-40B4-BE49-F238E27FC236}">
                        <a16:creationId xmlns:a16="http://schemas.microsoft.com/office/drawing/2014/main" id="{51C2FFD1-E9A1-4468-BC97-5FF71EAA8F50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043265"/>
                    <a:ext cx="109678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0.2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39" name="组合 126">
                  <a:extLst>
                    <a:ext uri="{FF2B5EF4-FFF2-40B4-BE49-F238E27FC236}">
                      <a16:creationId xmlns:a16="http://schemas.microsoft.com/office/drawing/2014/main" id="{93BC5D07-C94D-49A7-98F9-9180E5B0D302}"/>
                    </a:ext>
                  </a:extLst>
                </p:cNvPr>
                <p:cNvGrpSpPr/>
                <p:nvPr/>
              </p:nvGrpSpPr>
              <p:grpSpPr>
                <a:xfrm>
                  <a:off x="372455" y="2570033"/>
                  <a:ext cx="159779" cy="94762"/>
                  <a:chOff x="372455" y="1010313"/>
                  <a:chExt cx="159779" cy="94762"/>
                </a:xfrm>
              </p:grpSpPr>
              <p:cxnSp>
                <p:nvCxnSpPr>
                  <p:cNvPr id="540" name="直接连接符 127">
                    <a:extLst>
                      <a:ext uri="{FF2B5EF4-FFF2-40B4-BE49-F238E27FC236}">
                        <a16:creationId xmlns:a16="http://schemas.microsoft.com/office/drawing/2014/main" id="{3B3186A9-6DE3-4DA7-9C9D-660F65882300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056480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41" name="文本框 128">
                    <a:extLst>
                      <a:ext uri="{FF2B5EF4-FFF2-40B4-BE49-F238E27FC236}">
                        <a16:creationId xmlns:a16="http://schemas.microsoft.com/office/drawing/2014/main" id="{CC252B8D-4A42-4E61-8D0D-FE11A058B97D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010313"/>
                    <a:ext cx="109678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0.0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04" name="组合 91">
                <a:extLst>
                  <a:ext uri="{FF2B5EF4-FFF2-40B4-BE49-F238E27FC236}">
                    <a16:creationId xmlns:a16="http://schemas.microsoft.com/office/drawing/2014/main" id="{E5F9C17C-7345-4338-8482-4886B0FDCE85}"/>
                  </a:ext>
                </a:extLst>
              </p:cNvPr>
              <p:cNvGrpSpPr/>
              <p:nvPr/>
            </p:nvGrpSpPr>
            <p:grpSpPr>
              <a:xfrm>
                <a:off x="510592" y="2616058"/>
                <a:ext cx="2784894" cy="155297"/>
                <a:chOff x="510592" y="2616058"/>
                <a:chExt cx="2784894" cy="155297"/>
              </a:xfrm>
            </p:grpSpPr>
            <p:cxnSp>
              <p:nvCxnSpPr>
                <p:cNvPr id="505" name="直接连接符 92">
                  <a:extLst>
                    <a:ext uri="{FF2B5EF4-FFF2-40B4-BE49-F238E27FC236}">
                      <a16:creationId xmlns:a16="http://schemas.microsoft.com/office/drawing/2014/main" id="{8DF83552-1B5B-4098-B51D-9382FC530FDD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2236" y="2616200"/>
                  <a:ext cx="2718789" cy="0"/>
                </a:xfrm>
                <a:prstGeom prst="line">
                  <a:avLst/>
                </a:prstGeom>
                <a:solidFill>
                  <a:srgbClr val="00B8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06" name="组合 93">
                  <a:extLst>
                    <a:ext uri="{FF2B5EF4-FFF2-40B4-BE49-F238E27FC236}">
                      <a16:creationId xmlns:a16="http://schemas.microsoft.com/office/drawing/2014/main" id="{883AA2CE-1AB9-42B2-B469-3267E70F51F7}"/>
                    </a:ext>
                  </a:extLst>
                </p:cNvPr>
                <p:cNvGrpSpPr/>
                <p:nvPr/>
              </p:nvGrpSpPr>
              <p:grpSpPr>
                <a:xfrm>
                  <a:off x="510592" y="2616058"/>
                  <a:ext cx="43871" cy="155297"/>
                  <a:chOff x="510592" y="2616058"/>
                  <a:chExt cx="43871" cy="155297"/>
                </a:xfrm>
              </p:grpSpPr>
              <p:cxnSp>
                <p:nvCxnSpPr>
                  <p:cNvPr id="531" name="直接连接符 118">
                    <a:extLst>
                      <a:ext uri="{FF2B5EF4-FFF2-40B4-BE49-F238E27FC236}">
                        <a16:creationId xmlns:a16="http://schemas.microsoft.com/office/drawing/2014/main" id="{E96BBD53-B601-49DD-BC5D-3AEF62E990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532233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32" name="文本框 119">
                    <a:extLst>
                      <a:ext uri="{FF2B5EF4-FFF2-40B4-BE49-F238E27FC236}">
                        <a16:creationId xmlns:a16="http://schemas.microsoft.com/office/drawing/2014/main" id="{356F89B3-CC7B-483B-81B3-9BFCBDFF195E}"/>
                      </a:ext>
                    </a:extLst>
                  </p:cNvPr>
                  <p:cNvSpPr txBox="1"/>
                  <p:nvPr/>
                </p:nvSpPr>
                <p:spPr>
                  <a:xfrm>
                    <a:off x="510592" y="2676593"/>
                    <a:ext cx="43871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07" name="组合 94">
                  <a:extLst>
                    <a:ext uri="{FF2B5EF4-FFF2-40B4-BE49-F238E27FC236}">
                      <a16:creationId xmlns:a16="http://schemas.microsoft.com/office/drawing/2014/main" id="{DB48DC9B-E9BE-4B29-B4AD-1446A1CA4331}"/>
                    </a:ext>
                  </a:extLst>
                </p:cNvPr>
                <p:cNvGrpSpPr/>
                <p:nvPr/>
              </p:nvGrpSpPr>
              <p:grpSpPr>
                <a:xfrm>
                  <a:off x="857890" y="2616058"/>
                  <a:ext cx="43871" cy="155297"/>
                  <a:chOff x="476890" y="2616058"/>
                  <a:chExt cx="43871" cy="155297"/>
                </a:xfrm>
              </p:grpSpPr>
              <p:cxnSp>
                <p:nvCxnSpPr>
                  <p:cNvPr id="529" name="直接连接符 116">
                    <a:extLst>
                      <a:ext uri="{FF2B5EF4-FFF2-40B4-BE49-F238E27FC236}">
                        <a16:creationId xmlns:a16="http://schemas.microsoft.com/office/drawing/2014/main" id="{A24DF239-9B8E-4A4F-87FF-FE0E999D7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498531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30" name="文本框 117">
                    <a:extLst>
                      <a:ext uri="{FF2B5EF4-FFF2-40B4-BE49-F238E27FC236}">
                        <a16:creationId xmlns:a16="http://schemas.microsoft.com/office/drawing/2014/main" id="{35BFD13D-2218-47B5-BC5B-B80EA6769EA1}"/>
                      </a:ext>
                    </a:extLst>
                  </p:cNvPr>
                  <p:cNvSpPr txBox="1"/>
                  <p:nvPr/>
                </p:nvSpPr>
                <p:spPr>
                  <a:xfrm>
                    <a:off x="476890" y="2676593"/>
                    <a:ext cx="43871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3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08" name="组合 95">
                  <a:extLst>
                    <a:ext uri="{FF2B5EF4-FFF2-40B4-BE49-F238E27FC236}">
                      <a16:creationId xmlns:a16="http://schemas.microsoft.com/office/drawing/2014/main" id="{2E00BE90-4650-498D-B8F3-AB03F417F7D1}"/>
                    </a:ext>
                  </a:extLst>
                </p:cNvPr>
                <p:cNvGrpSpPr/>
                <p:nvPr/>
              </p:nvGrpSpPr>
              <p:grpSpPr>
                <a:xfrm>
                  <a:off x="1197639" y="2616058"/>
                  <a:ext cx="43871" cy="155297"/>
                  <a:chOff x="414749" y="2616058"/>
                  <a:chExt cx="43871" cy="155297"/>
                </a:xfrm>
              </p:grpSpPr>
              <p:cxnSp>
                <p:nvCxnSpPr>
                  <p:cNvPr id="527" name="直接连接符 114">
                    <a:extLst>
                      <a:ext uri="{FF2B5EF4-FFF2-40B4-BE49-F238E27FC236}">
                        <a16:creationId xmlns:a16="http://schemas.microsoft.com/office/drawing/2014/main" id="{5BFC016E-5550-43F4-955C-50CF0F4068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436390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28" name="文本框 115">
                    <a:extLst>
                      <a:ext uri="{FF2B5EF4-FFF2-40B4-BE49-F238E27FC236}">
                        <a16:creationId xmlns:a16="http://schemas.microsoft.com/office/drawing/2014/main" id="{4A9C5959-FDF1-4470-B5D1-5DF990132578}"/>
                      </a:ext>
                    </a:extLst>
                  </p:cNvPr>
                  <p:cNvSpPr txBox="1"/>
                  <p:nvPr/>
                </p:nvSpPr>
                <p:spPr>
                  <a:xfrm>
                    <a:off x="414749" y="2676593"/>
                    <a:ext cx="43871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6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09" name="组合 96">
                  <a:extLst>
                    <a:ext uri="{FF2B5EF4-FFF2-40B4-BE49-F238E27FC236}">
                      <a16:creationId xmlns:a16="http://schemas.microsoft.com/office/drawing/2014/main" id="{5B09FAD7-CE4B-431B-985F-5E233613E51B}"/>
                    </a:ext>
                  </a:extLst>
                </p:cNvPr>
                <p:cNvGrpSpPr/>
                <p:nvPr/>
              </p:nvGrpSpPr>
              <p:grpSpPr>
                <a:xfrm>
                  <a:off x="1532515" y="2616058"/>
                  <a:ext cx="43871" cy="155297"/>
                  <a:chOff x="372506" y="2616058"/>
                  <a:chExt cx="43871" cy="155297"/>
                </a:xfrm>
              </p:grpSpPr>
              <p:cxnSp>
                <p:nvCxnSpPr>
                  <p:cNvPr id="525" name="直接连接符 112">
                    <a:extLst>
                      <a:ext uri="{FF2B5EF4-FFF2-40B4-BE49-F238E27FC236}">
                        <a16:creationId xmlns:a16="http://schemas.microsoft.com/office/drawing/2014/main" id="{8554993F-F77F-47C7-B28E-0D32D15796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94147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26" name="文本框 113">
                    <a:extLst>
                      <a:ext uri="{FF2B5EF4-FFF2-40B4-BE49-F238E27FC236}">
                        <a16:creationId xmlns:a16="http://schemas.microsoft.com/office/drawing/2014/main" id="{EF0F1AF8-5A44-469A-A3D9-47A1632ABB81}"/>
                      </a:ext>
                    </a:extLst>
                  </p:cNvPr>
                  <p:cNvSpPr txBox="1"/>
                  <p:nvPr/>
                </p:nvSpPr>
                <p:spPr>
                  <a:xfrm>
                    <a:off x="372506" y="2676593"/>
                    <a:ext cx="43871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9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10" name="组合 97">
                  <a:extLst>
                    <a:ext uri="{FF2B5EF4-FFF2-40B4-BE49-F238E27FC236}">
                      <a16:creationId xmlns:a16="http://schemas.microsoft.com/office/drawing/2014/main" id="{185E231A-C658-4CF4-95B9-A1C50F2A2267}"/>
                    </a:ext>
                  </a:extLst>
                </p:cNvPr>
                <p:cNvGrpSpPr/>
                <p:nvPr/>
              </p:nvGrpSpPr>
              <p:grpSpPr>
                <a:xfrm>
                  <a:off x="1847758" y="2616058"/>
                  <a:ext cx="87742" cy="155297"/>
                  <a:chOff x="298237" y="2616058"/>
                  <a:chExt cx="87742" cy="155297"/>
                </a:xfrm>
              </p:grpSpPr>
              <p:cxnSp>
                <p:nvCxnSpPr>
                  <p:cNvPr id="523" name="直接连接符 110">
                    <a:extLst>
                      <a:ext uri="{FF2B5EF4-FFF2-40B4-BE49-F238E27FC236}">
                        <a16:creationId xmlns:a16="http://schemas.microsoft.com/office/drawing/2014/main" id="{E4844708-37E1-4937-9F69-8BAD84484F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42108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24" name="文本框 111">
                    <a:extLst>
                      <a:ext uri="{FF2B5EF4-FFF2-40B4-BE49-F238E27FC236}">
                        <a16:creationId xmlns:a16="http://schemas.microsoft.com/office/drawing/2014/main" id="{9220C1C2-77C4-4A7C-83A8-DC456E15C096}"/>
                      </a:ext>
                    </a:extLst>
                  </p:cNvPr>
                  <p:cNvSpPr txBox="1"/>
                  <p:nvPr/>
                </p:nvSpPr>
                <p:spPr>
                  <a:xfrm>
                    <a:off x="298237" y="2676593"/>
                    <a:ext cx="87742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12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11" name="组合 98">
                  <a:extLst>
                    <a:ext uri="{FF2B5EF4-FFF2-40B4-BE49-F238E27FC236}">
                      <a16:creationId xmlns:a16="http://schemas.microsoft.com/office/drawing/2014/main" id="{B09B9144-9763-41DC-81DE-A8E46B1C0141}"/>
                    </a:ext>
                  </a:extLst>
                </p:cNvPr>
                <p:cNvGrpSpPr/>
                <p:nvPr/>
              </p:nvGrpSpPr>
              <p:grpSpPr>
                <a:xfrm>
                  <a:off x="2191887" y="2616058"/>
                  <a:ext cx="143488" cy="155297"/>
                  <a:chOff x="252118" y="2616058"/>
                  <a:chExt cx="143488" cy="155297"/>
                </a:xfrm>
              </p:grpSpPr>
              <p:cxnSp>
                <p:nvCxnSpPr>
                  <p:cNvPr id="521" name="直接连接符 108">
                    <a:extLst>
                      <a:ext uri="{FF2B5EF4-FFF2-40B4-BE49-F238E27FC236}">
                        <a16:creationId xmlns:a16="http://schemas.microsoft.com/office/drawing/2014/main" id="{F170F391-FCA1-4941-AB01-BD4E91371A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95399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22" name="文本框 109">
                    <a:extLst>
                      <a:ext uri="{FF2B5EF4-FFF2-40B4-BE49-F238E27FC236}">
                        <a16:creationId xmlns:a16="http://schemas.microsoft.com/office/drawing/2014/main" id="{C00366E2-D8DA-4C26-BCCE-F1CB211D71C0}"/>
                      </a:ext>
                    </a:extLst>
                  </p:cNvPr>
                  <p:cNvSpPr txBox="1"/>
                  <p:nvPr/>
                </p:nvSpPr>
                <p:spPr>
                  <a:xfrm>
                    <a:off x="252118" y="2676593"/>
                    <a:ext cx="143488" cy="9476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15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12" name="组合 99">
                  <a:extLst>
                    <a:ext uri="{FF2B5EF4-FFF2-40B4-BE49-F238E27FC236}">
                      <a16:creationId xmlns:a16="http://schemas.microsoft.com/office/drawing/2014/main" id="{A693F6D4-4110-4348-875C-BEA834BC87DF}"/>
                    </a:ext>
                  </a:extLst>
                </p:cNvPr>
                <p:cNvGrpSpPr/>
                <p:nvPr/>
              </p:nvGrpSpPr>
              <p:grpSpPr>
                <a:xfrm>
                  <a:off x="2526732" y="2616058"/>
                  <a:ext cx="87742" cy="155297"/>
                  <a:chOff x="197451" y="2616058"/>
                  <a:chExt cx="87742" cy="155297"/>
                </a:xfrm>
              </p:grpSpPr>
              <p:cxnSp>
                <p:nvCxnSpPr>
                  <p:cNvPr id="519" name="直接连接符 106">
                    <a:extLst>
                      <a:ext uri="{FF2B5EF4-FFF2-40B4-BE49-F238E27FC236}">
                        <a16:creationId xmlns:a16="http://schemas.microsoft.com/office/drawing/2014/main" id="{A025B7AE-78C5-4B0F-844B-121465A8A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40732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20" name="文本框 107">
                    <a:extLst>
                      <a:ext uri="{FF2B5EF4-FFF2-40B4-BE49-F238E27FC236}">
                        <a16:creationId xmlns:a16="http://schemas.microsoft.com/office/drawing/2014/main" id="{37DDDE04-6B38-4C12-BA6B-1860D20D306D}"/>
                      </a:ext>
                    </a:extLst>
                  </p:cNvPr>
                  <p:cNvSpPr txBox="1"/>
                  <p:nvPr/>
                </p:nvSpPr>
                <p:spPr>
                  <a:xfrm>
                    <a:off x="197451" y="2676593"/>
                    <a:ext cx="87742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18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13" name="组合 100">
                  <a:extLst>
                    <a:ext uri="{FF2B5EF4-FFF2-40B4-BE49-F238E27FC236}">
                      <a16:creationId xmlns:a16="http://schemas.microsoft.com/office/drawing/2014/main" id="{511B751E-2942-4E0A-8799-B7052CE39156}"/>
                    </a:ext>
                  </a:extLst>
                </p:cNvPr>
                <p:cNvGrpSpPr/>
                <p:nvPr/>
              </p:nvGrpSpPr>
              <p:grpSpPr>
                <a:xfrm>
                  <a:off x="2861577" y="2616058"/>
                  <a:ext cx="87742" cy="155297"/>
                  <a:chOff x="142785" y="2616058"/>
                  <a:chExt cx="87742" cy="155297"/>
                </a:xfrm>
              </p:grpSpPr>
              <p:cxnSp>
                <p:nvCxnSpPr>
                  <p:cNvPr id="517" name="直接连接符 104">
                    <a:extLst>
                      <a:ext uri="{FF2B5EF4-FFF2-40B4-BE49-F238E27FC236}">
                        <a16:creationId xmlns:a16="http://schemas.microsoft.com/office/drawing/2014/main" id="{F2312C67-96A9-4278-B8EE-0FDFE1891E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86066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18" name="文本框 105">
                    <a:extLst>
                      <a:ext uri="{FF2B5EF4-FFF2-40B4-BE49-F238E27FC236}">
                        <a16:creationId xmlns:a16="http://schemas.microsoft.com/office/drawing/2014/main" id="{B01B850C-E3B7-4F3B-B4FA-4021D580923E}"/>
                      </a:ext>
                    </a:extLst>
                  </p:cNvPr>
                  <p:cNvSpPr txBox="1"/>
                  <p:nvPr/>
                </p:nvSpPr>
                <p:spPr>
                  <a:xfrm>
                    <a:off x="142785" y="2676593"/>
                    <a:ext cx="87742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21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14" name="组合 101">
                  <a:extLst>
                    <a:ext uri="{FF2B5EF4-FFF2-40B4-BE49-F238E27FC236}">
                      <a16:creationId xmlns:a16="http://schemas.microsoft.com/office/drawing/2014/main" id="{40E1812B-602E-4DE5-A28B-4203B76BD7C7}"/>
                    </a:ext>
                  </a:extLst>
                </p:cNvPr>
                <p:cNvGrpSpPr/>
                <p:nvPr/>
              </p:nvGrpSpPr>
              <p:grpSpPr>
                <a:xfrm>
                  <a:off x="3207744" y="2616058"/>
                  <a:ext cx="87742" cy="155297"/>
                  <a:chOff x="99442" y="2616058"/>
                  <a:chExt cx="87742" cy="155297"/>
                </a:xfrm>
              </p:grpSpPr>
              <p:cxnSp>
                <p:nvCxnSpPr>
                  <p:cNvPr id="515" name="直接连接符 102">
                    <a:extLst>
                      <a:ext uri="{FF2B5EF4-FFF2-40B4-BE49-F238E27FC236}">
                        <a16:creationId xmlns:a16="http://schemas.microsoft.com/office/drawing/2014/main" id="{971508F5-C14C-4A4E-97EA-D44E8689E6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42723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16" name="文本框 103">
                    <a:extLst>
                      <a:ext uri="{FF2B5EF4-FFF2-40B4-BE49-F238E27FC236}">
                        <a16:creationId xmlns:a16="http://schemas.microsoft.com/office/drawing/2014/main" id="{9D742554-5101-4858-90D7-B7477495440B}"/>
                      </a:ext>
                    </a:extLst>
                  </p:cNvPr>
                  <p:cNvSpPr txBox="1"/>
                  <p:nvPr/>
                </p:nvSpPr>
                <p:spPr>
                  <a:xfrm>
                    <a:off x="99442" y="2676593"/>
                    <a:ext cx="87742" cy="947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24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90" name="文本框 77">
              <a:extLst>
                <a:ext uri="{FF2B5EF4-FFF2-40B4-BE49-F238E27FC236}">
                  <a16:creationId xmlns:a16="http://schemas.microsoft.com/office/drawing/2014/main" id="{A04C85EB-0DC1-492A-8986-F833BA1C1676}"/>
                </a:ext>
              </a:extLst>
            </p:cNvPr>
            <p:cNvSpPr txBox="1"/>
            <p:nvPr/>
          </p:nvSpPr>
          <p:spPr>
            <a:xfrm rot="16200000">
              <a:off x="-562853" y="4666937"/>
              <a:ext cx="1616655" cy="210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Cumulative probability of progression-free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survival,%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" name="文本框 78">
              <a:extLst>
                <a:ext uri="{FF2B5EF4-FFF2-40B4-BE49-F238E27FC236}">
                  <a16:creationId xmlns:a16="http://schemas.microsoft.com/office/drawing/2014/main" id="{A8A0C88F-F32C-4932-B455-5BADF4403821}"/>
                </a:ext>
              </a:extLst>
            </p:cNvPr>
            <p:cNvSpPr txBox="1"/>
            <p:nvPr/>
          </p:nvSpPr>
          <p:spPr>
            <a:xfrm>
              <a:off x="1703977" y="5672369"/>
              <a:ext cx="508906" cy="947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US" altLang="zh-CN" sz="900">
                  <a:solidFill>
                    <a:srgbClr val="544F40"/>
                  </a:solidFill>
                  <a:latin typeface="Arial" panose="020B0604020202020204"/>
                  <a:ea typeface="黑体"/>
                </a:rPr>
                <a:t>Time (months)</a:t>
              </a: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492" name="组合 79">
              <a:extLst>
                <a:ext uri="{FF2B5EF4-FFF2-40B4-BE49-F238E27FC236}">
                  <a16:creationId xmlns:a16="http://schemas.microsoft.com/office/drawing/2014/main" id="{D2B8846B-4CE8-4A27-B41C-9AAE1F6A6A07}"/>
                </a:ext>
              </a:extLst>
            </p:cNvPr>
            <p:cNvGrpSpPr/>
            <p:nvPr/>
          </p:nvGrpSpPr>
          <p:grpSpPr>
            <a:xfrm>
              <a:off x="670022" y="5158508"/>
              <a:ext cx="909046" cy="284286"/>
              <a:chOff x="1182717" y="2259907"/>
              <a:chExt cx="909046" cy="284286"/>
            </a:xfrm>
          </p:grpSpPr>
          <p:sp>
            <p:nvSpPr>
              <p:cNvPr id="493" name="文本框 80">
                <a:extLst>
                  <a:ext uri="{FF2B5EF4-FFF2-40B4-BE49-F238E27FC236}">
                    <a16:creationId xmlns:a16="http://schemas.microsoft.com/office/drawing/2014/main" id="{B2E490BA-407C-4EB5-8B52-905D21892F2E}"/>
                  </a:ext>
                </a:extLst>
              </p:cNvPr>
              <p:cNvSpPr txBox="1"/>
              <p:nvPr/>
            </p:nvSpPr>
            <p:spPr>
              <a:xfrm>
                <a:off x="1319630" y="2259907"/>
                <a:ext cx="772133" cy="284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Niraparib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Placebo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Censored observation</a:t>
                </a: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cxnSp>
            <p:nvCxnSpPr>
              <p:cNvPr id="494" name="直接连接符 81">
                <a:extLst>
                  <a:ext uri="{FF2B5EF4-FFF2-40B4-BE49-F238E27FC236}">
                    <a16:creationId xmlns:a16="http://schemas.microsoft.com/office/drawing/2014/main" id="{63FEB21E-FACA-4414-929B-246E5EB914B2}"/>
                  </a:ext>
                </a:extLst>
              </p:cNvPr>
              <p:cNvCxnSpPr/>
              <p:nvPr/>
            </p:nvCxnSpPr>
            <p:spPr bwMode="auto">
              <a:xfrm>
                <a:off x="1188096" y="2317447"/>
                <a:ext cx="102542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5" name="直接连接符 82">
                <a:extLst>
                  <a:ext uri="{FF2B5EF4-FFF2-40B4-BE49-F238E27FC236}">
                    <a16:creationId xmlns:a16="http://schemas.microsoft.com/office/drawing/2014/main" id="{1F03481E-833F-4911-887D-64778337BD85}"/>
                  </a:ext>
                </a:extLst>
              </p:cNvPr>
              <p:cNvCxnSpPr/>
              <p:nvPr/>
            </p:nvCxnSpPr>
            <p:spPr bwMode="auto">
              <a:xfrm>
                <a:off x="1188096" y="2402539"/>
                <a:ext cx="102542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96" name="组合 83">
                <a:extLst>
                  <a:ext uri="{FF2B5EF4-FFF2-40B4-BE49-F238E27FC236}">
                    <a16:creationId xmlns:a16="http://schemas.microsoft.com/office/drawing/2014/main" id="{744B97E0-3F2C-4DC8-B46D-7F9644B402D9}"/>
                  </a:ext>
                </a:extLst>
              </p:cNvPr>
              <p:cNvGrpSpPr/>
              <p:nvPr/>
            </p:nvGrpSpPr>
            <p:grpSpPr>
              <a:xfrm>
                <a:off x="1182717" y="2450862"/>
                <a:ext cx="113300" cy="59062"/>
                <a:chOff x="-202554" y="2515883"/>
                <a:chExt cx="113300" cy="59062"/>
              </a:xfrm>
            </p:grpSpPr>
            <p:grpSp>
              <p:nvGrpSpPr>
                <p:cNvPr id="497" name="组合 84">
                  <a:extLst>
                    <a:ext uri="{FF2B5EF4-FFF2-40B4-BE49-F238E27FC236}">
                      <a16:creationId xmlns:a16="http://schemas.microsoft.com/office/drawing/2014/main" id="{DDFDD1A6-48E4-4815-BA1D-0CE9C4AB6E6F}"/>
                    </a:ext>
                  </a:extLst>
                </p:cNvPr>
                <p:cNvGrpSpPr/>
                <p:nvPr/>
              </p:nvGrpSpPr>
              <p:grpSpPr>
                <a:xfrm>
                  <a:off x="-202554" y="2515883"/>
                  <a:ext cx="51271" cy="59062"/>
                  <a:chOff x="-202554" y="2515883"/>
                  <a:chExt cx="51271" cy="59062"/>
                </a:xfrm>
              </p:grpSpPr>
              <p:cxnSp>
                <p:nvCxnSpPr>
                  <p:cNvPr id="501" name="直接连接符 88">
                    <a:extLst>
                      <a:ext uri="{FF2B5EF4-FFF2-40B4-BE49-F238E27FC236}">
                        <a16:creationId xmlns:a16="http://schemas.microsoft.com/office/drawing/2014/main" id="{13C704DC-BD39-49F8-A624-E197FF60A8C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202554" y="2545414"/>
                    <a:ext cx="51271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2" name="直接连接符 89">
                    <a:extLst>
                      <a:ext uri="{FF2B5EF4-FFF2-40B4-BE49-F238E27FC236}">
                        <a16:creationId xmlns:a16="http://schemas.microsoft.com/office/drawing/2014/main" id="{D3F99657-ABFA-43E3-9866-94A77651E50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76359" y="2515883"/>
                    <a:ext cx="0" cy="59062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98" name="组合 85">
                  <a:extLst>
                    <a:ext uri="{FF2B5EF4-FFF2-40B4-BE49-F238E27FC236}">
                      <a16:creationId xmlns:a16="http://schemas.microsoft.com/office/drawing/2014/main" id="{80A2F669-54BA-4FF5-BA65-8EED1A7D1A92}"/>
                    </a:ext>
                  </a:extLst>
                </p:cNvPr>
                <p:cNvGrpSpPr/>
                <p:nvPr/>
              </p:nvGrpSpPr>
              <p:grpSpPr>
                <a:xfrm>
                  <a:off x="-140525" y="2515883"/>
                  <a:ext cx="51271" cy="59062"/>
                  <a:chOff x="-202554" y="2515883"/>
                  <a:chExt cx="51271" cy="59062"/>
                </a:xfrm>
              </p:grpSpPr>
              <p:cxnSp>
                <p:nvCxnSpPr>
                  <p:cNvPr id="499" name="直接连接符 86">
                    <a:extLst>
                      <a:ext uri="{FF2B5EF4-FFF2-40B4-BE49-F238E27FC236}">
                        <a16:creationId xmlns:a16="http://schemas.microsoft.com/office/drawing/2014/main" id="{86659A4D-0148-4431-92EB-D07F6E0DE20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202554" y="2545414"/>
                    <a:ext cx="51271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0" name="直接连接符 87">
                    <a:extLst>
                      <a:ext uri="{FF2B5EF4-FFF2-40B4-BE49-F238E27FC236}">
                        <a16:creationId xmlns:a16="http://schemas.microsoft.com/office/drawing/2014/main" id="{295C2219-1807-4292-ABBF-6C22A632E41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76359" y="2515883"/>
                    <a:ext cx="0" cy="59062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552" name="组合 139">
            <a:extLst>
              <a:ext uri="{FF2B5EF4-FFF2-40B4-BE49-F238E27FC236}">
                <a16:creationId xmlns:a16="http://schemas.microsoft.com/office/drawing/2014/main" id="{949D4DA2-1920-4EF2-BA21-4CDCCBFDB0E2}"/>
              </a:ext>
            </a:extLst>
          </p:cNvPr>
          <p:cNvGrpSpPr>
            <a:grpSpLocks noChangeAspect="1"/>
          </p:cNvGrpSpPr>
          <p:nvPr/>
        </p:nvGrpSpPr>
        <p:grpSpPr>
          <a:xfrm>
            <a:off x="6275387" y="5209207"/>
            <a:ext cx="4675182" cy="307786"/>
            <a:chOff x="3502498" y="3293256"/>
            <a:chExt cx="3198778" cy="210592"/>
          </a:xfrm>
        </p:grpSpPr>
        <p:sp>
          <p:nvSpPr>
            <p:cNvPr id="553" name="文本框 140">
              <a:extLst>
                <a:ext uri="{FF2B5EF4-FFF2-40B4-BE49-F238E27FC236}">
                  <a16:creationId xmlns:a16="http://schemas.microsoft.com/office/drawing/2014/main" id="{D20B76D9-A2B5-408C-870C-342D8B735824}"/>
                </a:ext>
              </a:extLst>
            </p:cNvPr>
            <p:cNvSpPr txBox="1"/>
            <p:nvPr/>
          </p:nvSpPr>
          <p:spPr>
            <a:xfrm>
              <a:off x="3502498" y="3293256"/>
              <a:ext cx="355358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Niraparib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Placebo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4" name="文本框 141">
              <a:extLst>
                <a:ext uri="{FF2B5EF4-FFF2-40B4-BE49-F238E27FC236}">
                  <a16:creationId xmlns:a16="http://schemas.microsoft.com/office/drawing/2014/main" id="{F63297C5-65E1-4594-8DC6-BD6F0CBB9C4F}"/>
                </a:ext>
              </a:extLst>
            </p:cNvPr>
            <p:cNvSpPr txBox="1"/>
            <p:nvPr/>
          </p:nvSpPr>
          <p:spPr>
            <a:xfrm>
              <a:off x="3908222" y="3293259"/>
              <a:ext cx="144775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112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53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5" name="文本框 142">
              <a:extLst>
                <a:ext uri="{FF2B5EF4-FFF2-40B4-BE49-F238E27FC236}">
                  <a16:creationId xmlns:a16="http://schemas.microsoft.com/office/drawing/2014/main" id="{0A382DC2-9F6B-4A7A-8E8E-62B790E33F48}"/>
                </a:ext>
              </a:extLst>
            </p:cNvPr>
            <p:cNvSpPr txBox="1"/>
            <p:nvPr/>
          </p:nvSpPr>
          <p:spPr>
            <a:xfrm>
              <a:off x="4258010" y="3293264"/>
              <a:ext cx="96517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99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36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6" name="文本框 143">
              <a:extLst>
                <a:ext uri="{FF2B5EF4-FFF2-40B4-BE49-F238E27FC236}">
                  <a16:creationId xmlns:a16="http://schemas.microsoft.com/office/drawing/2014/main" id="{5013D473-9E6E-45BC-A6E3-4A8C797A9076}"/>
                </a:ext>
              </a:extLst>
            </p:cNvPr>
            <p:cNvSpPr txBox="1"/>
            <p:nvPr/>
          </p:nvSpPr>
          <p:spPr>
            <a:xfrm>
              <a:off x="4597379" y="3293262"/>
              <a:ext cx="96517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65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17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7" name="文本框 144">
              <a:extLst>
                <a:ext uri="{FF2B5EF4-FFF2-40B4-BE49-F238E27FC236}">
                  <a16:creationId xmlns:a16="http://schemas.microsoft.com/office/drawing/2014/main" id="{08DAEB5E-2F59-4207-9754-E2E407DF66C6}"/>
                </a:ext>
              </a:extLst>
            </p:cNvPr>
            <p:cNvSpPr txBox="1"/>
            <p:nvPr/>
          </p:nvSpPr>
          <p:spPr>
            <a:xfrm>
              <a:off x="4931606" y="3293262"/>
              <a:ext cx="96517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13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8" name="文本框 145">
              <a:extLst>
                <a:ext uri="{FF2B5EF4-FFF2-40B4-BE49-F238E27FC236}">
                  <a16:creationId xmlns:a16="http://schemas.microsoft.com/office/drawing/2014/main" id="{BF5A1DE8-CADA-4570-B25F-CDE76DCEEB83}"/>
                </a:ext>
              </a:extLst>
            </p:cNvPr>
            <p:cNvSpPr txBox="1"/>
            <p:nvPr/>
          </p:nvSpPr>
          <p:spPr>
            <a:xfrm>
              <a:off x="5270107" y="3293262"/>
              <a:ext cx="96517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41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9" name="文本框 146">
              <a:extLst>
                <a:ext uri="{FF2B5EF4-FFF2-40B4-BE49-F238E27FC236}">
                  <a16:creationId xmlns:a16="http://schemas.microsoft.com/office/drawing/2014/main" id="{49D7BE3B-6198-4698-83CF-1EAE67F34A51}"/>
                </a:ext>
              </a:extLst>
            </p:cNvPr>
            <p:cNvSpPr txBox="1"/>
            <p:nvPr/>
          </p:nvSpPr>
          <p:spPr>
            <a:xfrm>
              <a:off x="5624263" y="3293262"/>
              <a:ext cx="96517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6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0" name="文本框 147">
              <a:extLst>
                <a:ext uri="{FF2B5EF4-FFF2-40B4-BE49-F238E27FC236}">
                  <a16:creationId xmlns:a16="http://schemas.microsoft.com/office/drawing/2014/main" id="{AA91B3E6-4F55-40D5-9C03-9B01F8FA966E}"/>
                </a:ext>
              </a:extLst>
            </p:cNvPr>
            <p:cNvSpPr txBox="1"/>
            <p:nvPr/>
          </p:nvSpPr>
          <p:spPr>
            <a:xfrm>
              <a:off x="5964996" y="3293262"/>
              <a:ext cx="96517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6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1" name="文本框 148">
              <a:extLst>
                <a:ext uri="{FF2B5EF4-FFF2-40B4-BE49-F238E27FC236}">
                  <a16:creationId xmlns:a16="http://schemas.microsoft.com/office/drawing/2014/main" id="{B05D92CC-20C4-48CE-8E36-89B438C6DF8C}"/>
                </a:ext>
              </a:extLst>
            </p:cNvPr>
            <p:cNvSpPr txBox="1"/>
            <p:nvPr/>
          </p:nvSpPr>
          <p:spPr>
            <a:xfrm>
              <a:off x="6321071" y="3293262"/>
              <a:ext cx="48258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2" name="文本框 149">
              <a:extLst>
                <a:ext uri="{FF2B5EF4-FFF2-40B4-BE49-F238E27FC236}">
                  <a16:creationId xmlns:a16="http://schemas.microsoft.com/office/drawing/2014/main" id="{078FDB3D-0039-4C86-8146-377C0177318E}"/>
                </a:ext>
              </a:extLst>
            </p:cNvPr>
            <p:cNvSpPr txBox="1"/>
            <p:nvPr/>
          </p:nvSpPr>
          <p:spPr>
            <a:xfrm>
              <a:off x="6653018" y="3293262"/>
              <a:ext cx="48258" cy="210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564" name="组合 260">
            <a:extLst>
              <a:ext uri="{FF2B5EF4-FFF2-40B4-BE49-F238E27FC236}">
                <a16:creationId xmlns:a16="http://schemas.microsoft.com/office/drawing/2014/main" id="{94F68717-F2F3-43BE-B61F-B7810BCA83CF}"/>
              </a:ext>
            </a:extLst>
          </p:cNvPr>
          <p:cNvGrpSpPr>
            <a:grpSpLocks noChangeAspect="1"/>
          </p:cNvGrpSpPr>
          <p:nvPr/>
        </p:nvGrpSpPr>
        <p:grpSpPr>
          <a:xfrm>
            <a:off x="6925563" y="2579638"/>
            <a:ext cx="3531076" cy="1248568"/>
            <a:chOff x="7080938" y="1323975"/>
            <a:chExt cx="2716213" cy="960438"/>
          </a:xfrm>
        </p:grpSpPr>
        <p:sp>
          <p:nvSpPr>
            <p:cNvPr id="565" name="Freeform 111">
              <a:extLst>
                <a:ext uri="{FF2B5EF4-FFF2-40B4-BE49-F238E27FC236}">
                  <a16:creationId xmlns:a16="http://schemas.microsoft.com/office/drawing/2014/main" id="{84A72FD5-A2CE-4EB1-8DCC-F908E6BA4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938" y="1343025"/>
              <a:ext cx="2706688" cy="923925"/>
            </a:xfrm>
            <a:custGeom>
              <a:avLst/>
              <a:gdLst>
                <a:gd name="T0" fmla="*/ 0 w 1705"/>
                <a:gd name="T1" fmla="*/ 0 h 582"/>
                <a:gd name="T2" fmla="*/ 129 w 1705"/>
                <a:gd name="T3" fmla="*/ 0 h 582"/>
                <a:gd name="T4" fmla="*/ 129 w 1705"/>
                <a:gd name="T5" fmla="*/ 16 h 582"/>
                <a:gd name="T6" fmla="*/ 136 w 1705"/>
                <a:gd name="T7" fmla="*/ 16 h 582"/>
                <a:gd name="T8" fmla="*/ 136 w 1705"/>
                <a:gd name="T9" fmla="*/ 60 h 582"/>
                <a:gd name="T10" fmla="*/ 149 w 1705"/>
                <a:gd name="T11" fmla="*/ 60 h 582"/>
                <a:gd name="T12" fmla="*/ 149 w 1705"/>
                <a:gd name="T13" fmla="*/ 68 h 582"/>
                <a:gd name="T14" fmla="*/ 228 w 1705"/>
                <a:gd name="T15" fmla="*/ 68 h 582"/>
                <a:gd name="T16" fmla="*/ 228 w 1705"/>
                <a:gd name="T17" fmla="*/ 75 h 582"/>
                <a:gd name="T18" fmla="*/ 237 w 1705"/>
                <a:gd name="T19" fmla="*/ 75 h 582"/>
                <a:gd name="T20" fmla="*/ 237 w 1705"/>
                <a:gd name="T21" fmla="*/ 95 h 582"/>
                <a:gd name="T22" fmla="*/ 264 w 1705"/>
                <a:gd name="T23" fmla="*/ 95 h 582"/>
                <a:gd name="T24" fmla="*/ 264 w 1705"/>
                <a:gd name="T25" fmla="*/ 142 h 582"/>
                <a:gd name="T26" fmla="*/ 270 w 1705"/>
                <a:gd name="T27" fmla="*/ 142 h 582"/>
                <a:gd name="T28" fmla="*/ 270 w 1705"/>
                <a:gd name="T29" fmla="*/ 170 h 582"/>
                <a:gd name="T30" fmla="*/ 282 w 1705"/>
                <a:gd name="T31" fmla="*/ 170 h 582"/>
                <a:gd name="T32" fmla="*/ 282 w 1705"/>
                <a:gd name="T33" fmla="*/ 177 h 582"/>
                <a:gd name="T34" fmla="*/ 393 w 1705"/>
                <a:gd name="T35" fmla="*/ 177 h 582"/>
                <a:gd name="T36" fmla="*/ 393 w 1705"/>
                <a:gd name="T37" fmla="*/ 203 h 582"/>
                <a:gd name="T38" fmla="*/ 396 w 1705"/>
                <a:gd name="T39" fmla="*/ 203 h 582"/>
                <a:gd name="T40" fmla="*/ 396 w 1705"/>
                <a:gd name="T41" fmla="*/ 293 h 582"/>
                <a:gd name="T42" fmla="*/ 407 w 1705"/>
                <a:gd name="T43" fmla="*/ 293 h 582"/>
                <a:gd name="T44" fmla="*/ 407 w 1705"/>
                <a:gd name="T45" fmla="*/ 306 h 582"/>
                <a:gd name="T46" fmla="*/ 412 w 1705"/>
                <a:gd name="T47" fmla="*/ 306 h 582"/>
                <a:gd name="T48" fmla="*/ 412 w 1705"/>
                <a:gd name="T49" fmla="*/ 328 h 582"/>
                <a:gd name="T50" fmla="*/ 523 w 1705"/>
                <a:gd name="T51" fmla="*/ 328 h 582"/>
                <a:gd name="T52" fmla="*/ 523 w 1705"/>
                <a:gd name="T53" fmla="*/ 336 h 582"/>
                <a:gd name="T54" fmla="*/ 530 w 1705"/>
                <a:gd name="T55" fmla="*/ 336 h 582"/>
                <a:gd name="T56" fmla="*/ 530 w 1705"/>
                <a:gd name="T57" fmla="*/ 346 h 582"/>
                <a:gd name="T58" fmla="*/ 532 w 1705"/>
                <a:gd name="T59" fmla="*/ 346 h 582"/>
                <a:gd name="T60" fmla="*/ 532 w 1705"/>
                <a:gd name="T61" fmla="*/ 358 h 582"/>
                <a:gd name="T62" fmla="*/ 537 w 1705"/>
                <a:gd name="T63" fmla="*/ 358 h 582"/>
                <a:gd name="T64" fmla="*/ 537 w 1705"/>
                <a:gd name="T65" fmla="*/ 379 h 582"/>
                <a:gd name="T66" fmla="*/ 541 w 1705"/>
                <a:gd name="T67" fmla="*/ 379 h 582"/>
                <a:gd name="T68" fmla="*/ 541 w 1705"/>
                <a:gd name="T69" fmla="*/ 404 h 582"/>
                <a:gd name="T70" fmla="*/ 656 w 1705"/>
                <a:gd name="T71" fmla="*/ 404 h 582"/>
                <a:gd name="T72" fmla="*/ 656 w 1705"/>
                <a:gd name="T73" fmla="*/ 419 h 582"/>
                <a:gd name="T74" fmla="*/ 662 w 1705"/>
                <a:gd name="T75" fmla="*/ 419 h 582"/>
                <a:gd name="T76" fmla="*/ 662 w 1705"/>
                <a:gd name="T77" fmla="*/ 441 h 582"/>
                <a:gd name="T78" fmla="*/ 671 w 1705"/>
                <a:gd name="T79" fmla="*/ 441 h 582"/>
                <a:gd name="T80" fmla="*/ 671 w 1705"/>
                <a:gd name="T81" fmla="*/ 451 h 582"/>
                <a:gd name="T82" fmla="*/ 745 w 1705"/>
                <a:gd name="T83" fmla="*/ 451 h 582"/>
                <a:gd name="T84" fmla="*/ 745 w 1705"/>
                <a:gd name="T85" fmla="*/ 460 h 582"/>
                <a:gd name="T86" fmla="*/ 781 w 1705"/>
                <a:gd name="T87" fmla="*/ 460 h 582"/>
                <a:gd name="T88" fmla="*/ 781 w 1705"/>
                <a:gd name="T89" fmla="*/ 467 h 582"/>
                <a:gd name="T90" fmla="*/ 786 w 1705"/>
                <a:gd name="T91" fmla="*/ 467 h 582"/>
                <a:gd name="T92" fmla="*/ 786 w 1705"/>
                <a:gd name="T93" fmla="*/ 481 h 582"/>
                <a:gd name="T94" fmla="*/ 800 w 1705"/>
                <a:gd name="T95" fmla="*/ 481 h 582"/>
                <a:gd name="T96" fmla="*/ 800 w 1705"/>
                <a:gd name="T97" fmla="*/ 494 h 582"/>
                <a:gd name="T98" fmla="*/ 991 w 1705"/>
                <a:gd name="T99" fmla="*/ 494 h 582"/>
                <a:gd name="T100" fmla="*/ 991 w 1705"/>
                <a:gd name="T101" fmla="*/ 510 h 582"/>
                <a:gd name="T102" fmla="*/ 1304 w 1705"/>
                <a:gd name="T103" fmla="*/ 510 h 582"/>
                <a:gd name="T104" fmla="*/ 1304 w 1705"/>
                <a:gd name="T105" fmla="*/ 521 h 582"/>
                <a:gd name="T106" fmla="*/ 1310 w 1705"/>
                <a:gd name="T107" fmla="*/ 521 h 582"/>
                <a:gd name="T108" fmla="*/ 1310 w 1705"/>
                <a:gd name="T109" fmla="*/ 545 h 582"/>
                <a:gd name="T110" fmla="*/ 1314 w 1705"/>
                <a:gd name="T111" fmla="*/ 545 h 582"/>
                <a:gd name="T112" fmla="*/ 1314 w 1705"/>
                <a:gd name="T113" fmla="*/ 582 h 582"/>
                <a:gd name="T114" fmla="*/ 1705 w 1705"/>
                <a:gd name="T115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05" h="582">
                  <a:moveTo>
                    <a:pt x="0" y="0"/>
                  </a:moveTo>
                  <a:lnTo>
                    <a:pt x="129" y="0"/>
                  </a:lnTo>
                  <a:lnTo>
                    <a:pt x="129" y="16"/>
                  </a:lnTo>
                  <a:lnTo>
                    <a:pt x="136" y="16"/>
                  </a:lnTo>
                  <a:lnTo>
                    <a:pt x="136" y="60"/>
                  </a:lnTo>
                  <a:lnTo>
                    <a:pt x="149" y="60"/>
                  </a:lnTo>
                  <a:lnTo>
                    <a:pt x="149" y="68"/>
                  </a:lnTo>
                  <a:lnTo>
                    <a:pt x="228" y="68"/>
                  </a:lnTo>
                  <a:lnTo>
                    <a:pt x="228" y="75"/>
                  </a:lnTo>
                  <a:lnTo>
                    <a:pt x="237" y="75"/>
                  </a:lnTo>
                  <a:lnTo>
                    <a:pt x="237" y="95"/>
                  </a:lnTo>
                  <a:lnTo>
                    <a:pt x="264" y="95"/>
                  </a:lnTo>
                  <a:lnTo>
                    <a:pt x="264" y="142"/>
                  </a:lnTo>
                  <a:lnTo>
                    <a:pt x="270" y="142"/>
                  </a:lnTo>
                  <a:lnTo>
                    <a:pt x="270" y="170"/>
                  </a:lnTo>
                  <a:lnTo>
                    <a:pt x="282" y="170"/>
                  </a:lnTo>
                  <a:lnTo>
                    <a:pt x="282" y="177"/>
                  </a:lnTo>
                  <a:lnTo>
                    <a:pt x="393" y="177"/>
                  </a:lnTo>
                  <a:lnTo>
                    <a:pt x="393" y="203"/>
                  </a:lnTo>
                  <a:lnTo>
                    <a:pt x="396" y="203"/>
                  </a:lnTo>
                  <a:lnTo>
                    <a:pt x="396" y="293"/>
                  </a:lnTo>
                  <a:lnTo>
                    <a:pt x="407" y="293"/>
                  </a:lnTo>
                  <a:lnTo>
                    <a:pt x="407" y="306"/>
                  </a:lnTo>
                  <a:lnTo>
                    <a:pt x="412" y="306"/>
                  </a:lnTo>
                  <a:lnTo>
                    <a:pt x="412" y="328"/>
                  </a:lnTo>
                  <a:lnTo>
                    <a:pt x="523" y="328"/>
                  </a:lnTo>
                  <a:lnTo>
                    <a:pt x="523" y="336"/>
                  </a:lnTo>
                  <a:lnTo>
                    <a:pt x="530" y="336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2" y="358"/>
                  </a:lnTo>
                  <a:lnTo>
                    <a:pt x="537" y="358"/>
                  </a:lnTo>
                  <a:lnTo>
                    <a:pt x="537" y="379"/>
                  </a:lnTo>
                  <a:lnTo>
                    <a:pt x="541" y="379"/>
                  </a:lnTo>
                  <a:lnTo>
                    <a:pt x="541" y="404"/>
                  </a:lnTo>
                  <a:lnTo>
                    <a:pt x="656" y="404"/>
                  </a:lnTo>
                  <a:lnTo>
                    <a:pt x="656" y="419"/>
                  </a:lnTo>
                  <a:lnTo>
                    <a:pt x="662" y="419"/>
                  </a:lnTo>
                  <a:lnTo>
                    <a:pt x="662" y="441"/>
                  </a:lnTo>
                  <a:lnTo>
                    <a:pt x="671" y="441"/>
                  </a:lnTo>
                  <a:lnTo>
                    <a:pt x="671" y="451"/>
                  </a:lnTo>
                  <a:lnTo>
                    <a:pt x="745" y="451"/>
                  </a:lnTo>
                  <a:lnTo>
                    <a:pt x="745" y="460"/>
                  </a:lnTo>
                  <a:lnTo>
                    <a:pt x="781" y="460"/>
                  </a:lnTo>
                  <a:lnTo>
                    <a:pt x="781" y="467"/>
                  </a:lnTo>
                  <a:lnTo>
                    <a:pt x="786" y="467"/>
                  </a:lnTo>
                  <a:lnTo>
                    <a:pt x="786" y="481"/>
                  </a:lnTo>
                  <a:lnTo>
                    <a:pt x="800" y="481"/>
                  </a:lnTo>
                  <a:lnTo>
                    <a:pt x="800" y="494"/>
                  </a:lnTo>
                  <a:lnTo>
                    <a:pt x="991" y="494"/>
                  </a:lnTo>
                  <a:lnTo>
                    <a:pt x="991" y="510"/>
                  </a:lnTo>
                  <a:lnTo>
                    <a:pt x="1304" y="510"/>
                  </a:lnTo>
                  <a:lnTo>
                    <a:pt x="1304" y="521"/>
                  </a:lnTo>
                  <a:lnTo>
                    <a:pt x="1310" y="521"/>
                  </a:lnTo>
                  <a:lnTo>
                    <a:pt x="1310" y="545"/>
                  </a:lnTo>
                  <a:lnTo>
                    <a:pt x="1314" y="545"/>
                  </a:lnTo>
                  <a:lnTo>
                    <a:pt x="1314" y="582"/>
                  </a:lnTo>
                  <a:lnTo>
                    <a:pt x="1705" y="582"/>
                  </a:lnTo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6" name="Line 112">
              <a:extLst>
                <a:ext uri="{FF2B5EF4-FFF2-40B4-BE49-F238E27FC236}">
                  <a16:creationId xmlns:a16="http://schemas.microsoft.com/office/drawing/2014/main" id="{0360AA08-420B-4604-9DDE-11CDB650E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3638" y="13239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7" name="Line 113">
              <a:extLst>
                <a:ext uri="{FF2B5EF4-FFF2-40B4-BE49-F238E27FC236}">
                  <a16:creationId xmlns:a16="http://schemas.microsoft.com/office/drawing/2014/main" id="{C25C23F1-36F0-44B7-B64B-54A3EEED0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726" y="1346200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8" name="Line 114">
              <a:extLst>
                <a:ext uri="{FF2B5EF4-FFF2-40B4-BE49-F238E27FC236}">
                  <a16:creationId xmlns:a16="http://schemas.microsoft.com/office/drawing/2014/main" id="{08C47825-4840-441A-8B6B-A7BF78AB4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8263" y="1363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9" name="Line 115">
              <a:extLst>
                <a:ext uri="{FF2B5EF4-FFF2-40B4-BE49-F238E27FC236}">
                  <a16:creationId xmlns:a16="http://schemas.microsoft.com/office/drawing/2014/main" id="{A377976E-1653-43B4-B0A6-65B87C667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5251" y="1365250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0" name="Line 116">
              <a:extLst>
                <a:ext uri="{FF2B5EF4-FFF2-40B4-BE49-F238E27FC236}">
                  <a16:creationId xmlns:a16="http://schemas.microsoft.com/office/drawing/2014/main" id="{6DA42D3E-48C4-469A-9FF8-1E8655796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79376" y="138271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1" name="Line 117">
              <a:extLst>
                <a:ext uri="{FF2B5EF4-FFF2-40B4-BE49-F238E27FC236}">
                  <a16:creationId xmlns:a16="http://schemas.microsoft.com/office/drawing/2014/main" id="{711EE716-575B-429A-8491-0E4E128AB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1601" y="1422400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2" name="Line 118">
              <a:extLst>
                <a:ext uri="{FF2B5EF4-FFF2-40B4-BE49-F238E27FC236}">
                  <a16:creationId xmlns:a16="http://schemas.microsoft.com/office/drawing/2014/main" id="{63E8D8C4-EDC8-4DBB-98DF-FEDCC0E0E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5726" y="1438275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3" name="Line 119">
              <a:extLst>
                <a:ext uri="{FF2B5EF4-FFF2-40B4-BE49-F238E27FC236}">
                  <a16:creationId xmlns:a16="http://schemas.microsoft.com/office/drawing/2014/main" id="{0B190859-4021-4D4B-8F33-1A2A1EEAA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8451" y="150653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4" name="Line 120">
              <a:extLst>
                <a:ext uri="{FF2B5EF4-FFF2-40B4-BE49-F238E27FC236}">
                  <a16:creationId xmlns:a16="http://schemas.microsoft.com/office/drawing/2014/main" id="{C75A9E3B-EFCA-42BB-9D6D-DC75715F7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2576" y="152241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5" name="Line 121">
              <a:extLst>
                <a:ext uri="{FF2B5EF4-FFF2-40B4-BE49-F238E27FC236}">
                  <a16:creationId xmlns:a16="http://schemas.microsoft.com/office/drawing/2014/main" id="{9D7F7E6E-ABA8-4112-9B87-B272C558B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9563" y="1573213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6" name="Line 122">
              <a:extLst>
                <a:ext uri="{FF2B5EF4-FFF2-40B4-BE49-F238E27FC236}">
                  <a16:creationId xmlns:a16="http://schemas.microsoft.com/office/drawing/2014/main" id="{C392C2E6-05AB-4C43-A5B9-B9B884B48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3688" y="1590675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7" name="Line 123">
              <a:extLst>
                <a:ext uri="{FF2B5EF4-FFF2-40B4-BE49-F238E27FC236}">
                  <a16:creationId xmlns:a16="http://schemas.microsoft.com/office/drawing/2014/main" id="{5F28B20B-A7E3-4DC6-A475-0E39821BA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9588" y="1736725"/>
              <a:ext cx="0" cy="3175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8" name="Line 124">
              <a:extLst>
                <a:ext uri="{FF2B5EF4-FFF2-40B4-BE49-F238E27FC236}">
                  <a16:creationId xmlns:a16="http://schemas.microsoft.com/office/drawing/2014/main" id="{D9D0F92D-2556-4C1B-AAE8-DE658D1B2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3713" y="175260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9" name="Line 125">
              <a:extLst>
                <a:ext uri="{FF2B5EF4-FFF2-40B4-BE49-F238E27FC236}">
                  <a16:creationId xmlns:a16="http://schemas.microsoft.com/office/drawing/2014/main" id="{5B1408F7-7DA5-4E1B-8EF3-D52425B51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9588" y="17795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0" name="Line 126">
              <a:extLst>
                <a:ext uri="{FF2B5EF4-FFF2-40B4-BE49-F238E27FC236}">
                  <a16:creationId xmlns:a16="http://schemas.microsoft.com/office/drawing/2014/main" id="{120427EC-58ED-4E35-ADA8-4FB60979E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3713" y="17970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1" name="Line 127">
              <a:extLst>
                <a:ext uri="{FF2B5EF4-FFF2-40B4-BE49-F238E27FC236}">
                  <a16:creationId xmlns:a16="http://schemas.microsoft.com/office/drawing/2014/main" id="{12A1DCA1-619B-46B6-BC71-BF455C4AF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2338" y="1979613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2" name="Line 128">
              <a:extLst>
                <a:ext uri="{FF2B5EF4-FFF2-40B4-BE49-F238E27FC236}">
                  <a16:creationId xmlns:a16="http://schemas.microsoft.com/office/drawing/2014/main" id="{794DE788-425F-4567-933C-F9561F8C9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6463" y="1995488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3" name="Line 129">
              <a:extLst>
                <a:ext uri="{FF2B5EF4-FFF2-40B4-BE49-F238E27FC236}">
                  <a16:creationId xmlns:a16="http://schemas.microsoft.com/office/drawing/2014/main" id="{3FA0409C-7C93-42E1-87DC-9A21E61F3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1863" y="19954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4" name="Line 130">
              <a:extLst>
                <a:ext uri="{FF2B5EF4-FFF2-40B4-BE49-F238E27FC236}">
                  <a16:creationId xmlns:a16="http://schemas.microsoft.com/office/drawing/2014/main" id="{5A017964-1B75-4236-A111-65C36374C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15988" y="2012950"/>
              <a:ext cx="31750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5" name="Line 131">
              <a:extLst>
                <a:ext uri="{FF2B5EF4-FFF2-40B4-BE49-F238E27FC236}">
                  <a16:creationId xmlns:a16="http://schemas.microsoft.com/office/drawing/2014/main" id="{998A22DA-3B87-40A1-8E5A-6FF6418BC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688" y="2043113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6" name="Line 132">
              <a:extLst>
                <a:ext uri="{FF2B5EF4-FFF2-40B4-BE49-F238E27FC236}">
                  <a16:creationId xmlns:a16="http://schemas.microsoft.com/office/drawing/2014/main" id="{E455A8FA-1CDF-4B53-B36F-9F3A29B95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8226" y="2058988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7" name="Line 133">
              <a:extLst>
                <a:ext uri="{FF2B5EF4-FFF2-40B4-BE49-F238E27FC236}">
                  <a16:creationId xmlns:a16="http://schemas.microsoft.com/office/drawing/2014/main" id="{FCEB61D1-18B9-47EE-916A-BD232307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2363" y="205422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8" name="Line 134">
              <a:extLst>
                <a:ext uri="{FF2B5EF4-FFF2-40B4-BE49-F238E27FC236}">
                  <a16:creationId xmlns:a16="http://schemas.microsoft.com/office/drawing/2014/main" id="{A8AB5890-AFDF-4B7E-BEEC-CD114020A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4901" y="2071688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9" name="Line 135">
              <a:extLst>
                <a:ext uri="{FF2B5EF4-FFF2-40B4-BE49-F238E27FC236}">
                  <a16:creationId xmlns:a16="http://schemas.microsoft.com/office/drawing/2014/main" id="{4A2F2C89-F89C-4EE5-BBB8-D95FF9056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651" y="2089150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0" name="Line 136">
              <a:extLst>
                <a:ext uri="{FF2B5EF4-FFF2-40B4-BE49-F238E27FC236}">
                  <a16:creationId xmlns:a16="http://schemas.microsoft.com/office/drawing/2014/main" id="{9AF8CC08-1C18-40A6-8F82-967EBE1B7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20776" y="2105025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1" name="Line 137">
              <a:extLst>
                <a:ext uri="{FF2B5EF4-FFF2-40B4-BE49-F238E27FC236}">
                  <a16:creationId xmlns:a16="http://schemas.microsoft.com/office/drawing/2014/main" id="{D42CA808-EE9E-4125-AD4F-98BBC8933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4113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2" name="Line 138">
              <a:extLst>
                <a:ext uri="{FF2B5EF4-FFF2-40B4-BE49-F238E27FC236}">
                  <a16:creationId xmlns:a16="http://schemas.microsoft.com/office/drawing/2014/main" id="{CF5BD1E8-EDFE-4490-9832-7B225D805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38238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3" name="Line 139">
              <a:extLst>
                <a:ext uri="{FF2B5EF4-FFF2-40B4-BE49-F238E27FC236}">
                  <a16:creationId xmlns:a16="http://schemas.microsoft.com/office/drawing/2014/main" id="{35EE4249-B1A5-4691-AA31-1ED4A6E5D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9526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4" name="Line 140">
              <a:extLst>
                <a:ext uri="{FF2B5EF4-FFF2-40B4-BE49-F238E27FC236}">
                  <a16:creationId xmlns:a16="http://schemas.microsoft.com/office/drawing/2014/main" id="{9D54F63B-A8C8-4241-A659-C87B349E5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2063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5" name="Line 141">
              <a:extLst>
                <a:ext uri="{FF2B5EF4-FFF2-40B4-BE49-F238E27FC236}">
                  <a16:creationId xmlns:a16="http://schemas.microsoft.com/office/drawing/2014/main" id="{6CE09A54-2260-49E7-B8F9-900A5E346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2388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6" name="Line 142">
              <a:extLst>
                <a:ext uri="{FF2B5EF4-FFF2-40B4-BE49-F238E27FC236}">
                  <a16:creationId xmlns:a16="http://schemas.microsoft.com/office/drawing/2014/main" id="{10B985D9-46EE-4765-8EAF-8A62637AE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4926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7" name="Line 143">
              <a:extLst>
                <a:ext uri="{FF2B5EF4-FFF2-40B4-BE49-F238E27FC236}">
                  <a16:creationId xmlns:a16="http://schemas.microsoft.com/office/drawing/2014/main" id="{723A944D-3369-404C-A9FD-E4EA6111C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7151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8" name="Line 144">
              <a:extLst>
                <a:ext uri="{FF2B5EF4-FFF2-40B4-BE49-F238E27FC236}">
                  <a16:creationId xmlns:a16="http://schemas.microsoft.com/office/drawing/2014/main" id="{510F80F9-21FC-434B-B513-043D7F4AC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1276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9" name="Line 145">
              <a:extLst>
                <a:ext uri="{FF2B5EF4-FFF2-40B4-BE49-F238E27FC236}">
                  <a16:creationId xmlns:a16="http://schemas.microsoft.com/office/drawing/2014/main" id="{F23A58D0-E5CB-4601-8373-94435976E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1913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0" name="Line 146">
              <a:extLst>
                <a:ext uri="{FF2B5EF4-FFF2-40B4-BE49-F238E27FC236}">
                  <a16:creationId xmlns:a16="http://schemas.microsoft.com/office/drawing/2014/main" id="{51BEF5B2-73C6-4B0E-B1A6-A80934572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6038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1" name="Line 147">
              <a:extLst>
                <a:ext uri="{FF2B5EF4-FFF2-40B4-BE49-F238E27FC236}">
                  <a16:creationId xmlns:a16="http://schemas.microsoft.com/office/drawing/2014/main" id="{ADBEE2A3-7D8E-47B9-99F4-2302233D5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8263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2" name="Line 148">
              <a:extLst>
                <a:ext uri="{FF2B5EF4-FFF2-40B4-BE49-F238E27FC236}">
                  <a16:creationId xmlns:a16="http://schemas.microsoft.com/office/drawing/2014/main" id="{9C72DFA9-42BD-438D-A89A-B8CCC715D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0801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3" name="Line 149">
              <a:extLst>
                <a:ext uri="{FF2B5EF4-FFF2-40B4-BE49-F238E27FC236}">
                  <a16:creationId xmlns:a16="http://schemas.microsoft.com/office/drawing/2014/main" id="{E2826A8F-020B-4076-B45D-21E2AF912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1438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4" name="Line 150">
              <a:extLst>
                <a:ext uri="{FF2B5EF4-FFF2-40B4-BE49-F238E27FC236}">
                  <a16:creationId xmlns:a16="http://schemas.microsoft.com/office/drawing/2014/main" id="{B9FB91D4-78D8-4AC7-99D8-BFD0BD81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5563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5" name="Line 151">
              <a:extLst>
                <a:ext uri="{FF2B5EF4-FFF2-40B4-BE49-F238E27FC236}">
                  <a16:creationId xmlns:a16="http://schemas.microsoft.com/office/drawing/2014/main" id="{BA97D396-F2C2-4AE3-AF1B-9485A3917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7788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6" name="Line 152">
              <a:extLst>
                <a:ext uri="{FF2B5EF4-FFF2-40B4-BE49-F238E27FC236}">
                  <a16:creationId xmlns:a16="http://schemas.microsoft.com/office/drawing/2014/main" id="{CBD9A823-F5D3-430F-A7A7-D22FAF6D1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1913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7" name="Line 153">
              <a:extLst>
                <a:ext uri="{FF2B5EF4-FFF2-40B4-BE49-F238E27FC236}">
                  <a16:creationId xmlns:a16="http://schemas.microsoft.com/office/drawing/2014/main" id="{2CD296B0-EF17-40DA-AC23-CF2729774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551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8" name="Line 154">
              <a:extLst>
                <a:ext uri="{FF2B5EF4-FFF2-40B4-BE49-F238E27FC236}">
                  <a16:creationId xmlns:a16="http://schemas.microsoft.com/office/drawing/2014/main" id="{1C71E19F-BECF-44FB-B411-F5815A4CB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5088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9" name="Line 155">
              <a:extLst>
                <a:ext uri="{FF2B5EF4-FFF2-40B4-BE49-F238E27FC236}">
                  <a16:creationId xmlns:a16="http://schemas.microsoft.com/office/drawing/2014/main" id="{78E1414F-A87B-4A77-B31C-E6D0022A8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7313" y="2109788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0" name="Line 156">
              <a:extLst>
                <a:ext uri="{FF2B5EF4-FFF2-40B4-BE49-F238E27FC236}">
                  <a16:creationId xmlns:a16="http://schemas.microsoft.com/office/drawing/2014/main" id="{A0FE998F-164C-4CF1-B5CE-01C887E98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1438" y="2125663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1" name="Line 157">
              <a:extLst>
                <a:ext uri="{FF2B5EF4-FFF2-40B4-BE49-F238E27FC236}">
                  <a16:creationId xmlns:a16="http://schemas.microsoft.com/office/drawing/2014/main" id="{18A96E64-7378-4734-BC79-F955DAE5E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3538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2" name="Line 158">
              <a:extLst>
                <a:ext uri="{FF2B5EF4-FFF2-40B4-BE49-F238E27FC236}">
                  <a16:creationId xmlns:a16="http://schemas.microsoft.com/office/drawing/2014/main" id="{AC6831A9-34DF-4842-B56A-284DC42CC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63" y="21526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3" name="Line 159">
              <a:extLst>
                <a:ext uri="{FF2B5EF4-FFF2-40B4-BE49-F238E27FC236}">
                  <a16:creationId xmlns:a16="http://schemas.microsoft.com/office/drawing/2014/main" id="{F392FDDF-0D9F-4E05-961C-3D0E7552D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3063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4" name="Line 160">
              <a:extLst>
                <a:ext uri="{FF2B5EF4-FFF2-40B4-BE49-F238E27FC236}">
                  <a16:creationId xmlns:a16="http://schemas.microsoft.com/office/drawing/2014/main" id="{DB672460-24B3-4F67-8F8E-DDD4F4112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7188" y="2152650"/>
              <a:ext cx="31750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5" name="Line 161">
              <a:extLst>
                <a:ext uri="{FF2B5EF4-FFF2-40B4-BE49-F238E27FC236}">
                  <a16:creationId xmlns:a16="http://schemas.microsoft.com/office/drawing/2014/main" id="{8D6FFE95-A3BC-4048-953D-93EE1933A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7826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6" name="Line 162">
              <a:extLst>
                <a:ext uri="{FF2B5EF4-FFF2-40B4-BE49-F238E27FC236}">
                  <a16:creationId xmlns:a16="http://schemas.microsoft.com/office/drawing/2014/main" id="{D536A301-45D2-4889-ADFA-DB6F0B2C6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0363" y="21526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7" name="Line 163">
              <a:extLst>
                <a:ext uri="{FF2B5EF4-FFF2-40B4-BE49-F238E27FC236}">
                  <a16:creationId xmlns:a16="http://schemas.microsoft.com/office/drawing/2014/main" id="{B523BB4E-F62A-4B01-9414-B909FD4FC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2588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8" name="Line 164">
              <a:extLst>
                <a:ext uri="{FF2B5EF4-FFF2-40B4-BE49-F238E27FC236}">
                  <a16:creationId xmlns:a16="http://schemas.microsoft.com/office/drawing/2014/main" id="{00079CAD-CCF5-4993-BA43-C10164339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6713" y="21526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9" name="Line 165">
              <a:extLst>
                <a:ext uri="{FF2B5EF4-FFF2-40B4-BE49-F238E27FC236}">
                  <a16:creationId xmlns:a16="http://schemas.microsoft.com/office/drawing/2014/main" id="{D3B14E8A-D1AB-44C2-AB40-1F5860B28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8938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0" name="Line 166">
              <a:extLst>
                <a:ext uri="{FF2B5EF4-FFF2-40B4-BE49-F238E27FC236}">
                  <a16:creationId xmlns:a16="http://schemas.microsoft.com/office/drawing/2014/main" id="{D9BB2270-7405-4A8F-851F-C0E057954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3063" y="21526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1" name="Line 167">
              <a:extLst>
                <a:ext uri="{FF2B5EF4-FFF2-40B4-BE49-F238E27FC236}">
                  <a16:creationId xmlns:a16="http://schemas.microsoft.com/office/drawing/2014/main" id="{1621F18A-6B5C-4AF9-A8A7-53D768A76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3226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2" name="Line 168">
              <a:extLst>
                <a:ext uri="{FF2B5EF4-FFF2-40B4-BE49-F238E27FC236}">
                  <a16:creationId xmlns:a16="http://schemas.microsoft.com/office/drawing/2014/main" id="{30A9CC3C-FCE3-4996-96F2-324519383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5763" y="21526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3" name="Line 169">
              <a:extLst>
                <a:ext uri="{FF2B5EF4-FFF2-40B4-BE49-F238E27FC236}">
                  <a16:creationId xmlns:a16="http://schemas.microsoft.com/office/drawing/2014/main" id="{03C020CB-339C-4BC0-9C2C-BEAE7F943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9451" y="21367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4" name="Line 170">
              <a:extLst>
                <a:ext uri="{FF2B5EF4-FFF2-40B4-BE49-F238E27FC236}">
                  <a16:creationId xmlns:a16="http://schemas.microsoft.com/office/drawing/2014/main" id="{00368563-86FF-4B22-A56F-0396CFB61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3576" y="21526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5" name="Line 171">
              <a:extLst>
                <a:ext uri="{FF2B5EF4-FFF2-40B4-BE49-F238E27FC236}">
                  <a16:creationId xmlns:a16="http://schemas.microsoft.com/office/drawing/2014/main" id="{9EC6267C-732D-4C54-902A-16B2E691B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2151" y="2189163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6" name="Line 172">
              <a:extLst>
                <a:ext uri="{FF2B5EF4-FFF2-40B4-BE49-F238E27FC236}">
                  <a16:creationId xmlns:a16="http://schemas.microsoft.com/office/drawing/2014/main" id="{7DBD9882-CF2A-4807-B414-4124781CB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6276" y="2205038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7" name="Line 173">
              <a:extLst>
                <a:ext uri="{FF2B5EF4-FFF2-40B4-BE49-F238E27FC236}">
                  <a16:creationId xmlns:a16="http://schemas.microsoft.com/office/drawing/2014/main" id="{D5B8774A-868E-47A0-950C-19094E352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1676" y="22510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8" name="Line 174">
              <a:extLst>
                <a:ext uri="{FF2B5EF4-FFF2-40B4-BE49-F238E27FC236}">
                  <a16:creationId xmlns:a16="http://schemas.microsoft.com/office/drawing/2014/main" id="{731F96E0-746A-4571-99CB-0C7A26C25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54213" y="22669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9" name="Line 175">
              <a:extLst>
                <a:ext uri="{FF2B5EF4-FFF2-40B4-BE49-F238E27FC236}">
                  <a16:creationId xmlns:a16="http://schemas.microsoft.com/office/drawing/2014/main" id="{054858F0-A739-448B-86D7-DF6A80AB5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8063" y="22510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0" name="Line 176">
              <a:extLst>
                <a:ext uri="{FF2B5EF4-FFF2-40B4-BE49-F238E27FC236}">
                  <a16:creationId xmlns:a16="http://schemas.microsoft.com/office/drawing/2014/main" id="{5D932E70-0DE7-4537-A026-F677AF9A6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60601" y="22669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1" name="Line 177">
              <a:extLst>
                <a:ext uri="{FF2B5EF4-FFF2-40B4-BE49-F238E27FC236}">
                  <a16:creationId xmlns:a16="http://schemas.microsoft.com/office/drawing/2014/main" id="{FFD3F421-7A9F-4E46-A586-13C9F9CC9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226" y="22510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2" name="Line 178">
              <a:extLst>
                <a:ext uri="{FF2B5EF4-FFF2-40B4-BE49-F238E27FC236}">
                  <a16:creationId xmlns:a16="http://schemas.microsoft.com/office/drawing/2014/main" id="{CD7606D6-1352-440C-8C7C-B8E56DF7C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46351" y="22669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3" name="Line 179">
              <a:extLst>
                <a:ext uri="{FF2B5EF4-FFF2-40B4-BE49-F238E27FC236}">
                  <a16:creationId xmlns:a16="http://schemas.microsoft.com/office/drawing/2014/main" id="{3AD6D4B8-7363-44ED-AAEC-3313F4BCB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1276" y="2251075"/>
              <a:ext cx="0" cy="333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4" name="Line 180">
              <a:extLst>
                <a:ext uri="{FF2B5EF4-FFF2-40B4-BE49-F238E27FC236}">
                  <a16:creationId xmlns:a16="http://schemas.microsoft.com/office/drawing/2014/main" id="{11AB39CA-4BF4-4622-BC6B-E9076771C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3813" y="2266950"/>
              <a:ext cx="33338" cy="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36" name="Gruppieren 635">
            <a:extLst>
              <a:ext uri="{FF2B5EF4-FFF2-40B4-BE49-F238E27FC236}">
                <a16:creationId xmlns:a16="http://schemas.microsoft.com/office/drawing/2014/main" id="{5B96A401-5E6C-4613-B56F-B3D5C62DEBE6}"/>
              </a:ext>
            </a:extLst>
          </p:cNvPr>
          <p:cNvGrpSpPr>
            <a:grpSpLocks noChangeAspect="1"/>
          </p:cNvGrpSpPr>
          <p:nvPr/>
        </p:nvGrpSpPr>
        <p:grpSpPr>
          <a:xfrm>
            <a:off x="6941636" y="2596464"/>
            <a:ext cx="3515001" cy="1833861"/>
            <a:chOff x="3959226" y="1341438"/>
            <a:chExt cx="2408238" cy="1214438"/>
          </a:xfrm>
        </p:grpSpPr>
        <p:grpSp>
          <p:nvGrpSpPr>
            <p:cNvPr id="637" name="Gruppieren 636">
              <a:extLst>
                <a:ext uri="{FF2B5EF4-FFF2-40B4-BE49-F238E27FC236}">
                  <a16:creationId xmlns:a16="http://schemas.microsoft.com/office/drawing/2014/main" id="{9E4F2F7B-9C7A-4D15-941D-E6591CFE5810}"/>
                </a:ext>
              </a:extLst>
            </p:cNvPr>
            <p:cNvGrpSpPr/>
            <p:nvPr/>
          </p:nvGrpSpPr>
          <p:grpSpPr>
            <a:xfrm>
              <a:off x="4162426" y="1549400"/>
              <a:ext cx="2205038" cy="1006476"/>
              <a:chOff x="4162426" y="1549400"/>
              <a:chExt cx="2205038" cy="1006476"/>
            </a:xfrm>
          </p:grpSpPr>
          <p:sp>
            <p:nvSpPr>
              <p:cNvPr id="639" name="Line 86">
                <a:extLst>
                  <a:ext uri="{FF2B5EF4-FFF2-40B4-BE49-F238E27FC236}">
                    <a16:creationId xmlns:a16="http://schemas.microsoft.com/office/drawing/2014/main" id="{EEF0E7B4-4D7E-4F73-8BBB-EC4682D6E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301" y="1549400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0" name="Line 87">
                <a:extLst>
                  <a:ext uri="{FF2B5EF4-FFF2-40B4-BE49-F238E27FC236}">
                    <a16:creationId xmlns:a16="http://schemas.microsoft.com/office/drawing/2014/main" id="{01B3750A-CF11-4A63-B51C-34C6A4D47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2426" y="1566863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1" name="Line 88">
                <a:extLst>
                  <a:ext uri="{FF2B5EF4-FFF2-40B4-BE49-F238E27FC236}">
                    <a16:creationId xmlns:a16="http://schemas.microsoft.com/office/drawing/2014/main" id="{3C9D98E3-3816-4B2B-A6DA-776BFAD24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76" y="1635125"/>
                <a:ext cx="0" cy="3175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2" name="Line 89">
                <a:extLst>
                  <a:ext uri="{FF2B5EF4-FFF2-40B4-BE49-F238E27FC236}">
                    <a16:creationId xmlns:a16="http://schemas.microsoft.com/office/drawing/2014/main" id="{9F14AA57-FC27-48DB-8C92-BD792770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5601" y="1651000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3" name="Line 90">
                <a:extLst>
                  <a:ext uri="{FF2B5EF4-FFF2-40B4-BE49-F238E27FC236}">
                    <a16:creationId xmlns:a16="http://schemas.microsoft.com/office/drawing/2014/main" id="{21A2F206-D8B7-49FA-914E-BAE5566FF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4663" y="1697038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4" name="Line 91">
                <a:extLst>
                  <a:ext uri="{FF2B5EF4-FFF2-40B4-BE49-F238E27FC236}">
                    <a16:creationId xmlns:a16="http://schemas.microsoft.com/office/drawing/2014/main" id="{94E218E0-2957-4C48-B7B0-B4F156F47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7201" y="1712913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5" name="Line 92">
                <a:extLst>
                  <a:ext uri="{FF2B5EF4-FFF2-40B4-BE49-F238E27FC236}">
                    <a16:creationId xmlns:a16="http://schemas.microsoft.com/office/drawing/2014/main" id="{8FEF2548-A01E-41C5-A592-9CDFC5692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7876" y="2163763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6" name="Line 93">
                <a:extLst>
                  <a:ext uri="{FF2B5EF4-FFF2-40B4-BE49-F238E27FC236}">
                    <a16:creationId xmlns:a16="http://schemas.microsoft.com/office/drawing/2014/main" id="{0C2AD193-7B3B-49D2-9D66-C9D46FD19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2001" y="2181225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7" name="Line 94">
                <a:extLst>
                  <a:ext uri="{FF2B5EF4-FFF2-40B4-BE49-F238E27FC236}">
                    <a16:creationId xmlns:a16="http://schemas.microsoft.com/office/drawing/2014/main" id="{115377AB-A1B3-4A19-A7AF-A7B50DE5D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513" y="2203450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8" name="Line 95">
                <a:extLst>
                  <a:ext uri="{FF2B5EF4-FFF2-40B4-BE49-F238E27FC236}">
                    <a16:creationId xmlns:a16="http://schemas.microsoft.com/office/drawing/2014/main" id="{7BEF1997-A6EA-4479-B14C-1A1C0F920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2638" y="2220913"/>
                <a:ext cx="31750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9" name="Line 96">
                <a:extLst>
                  <a:ext uri="{FF2B5EF4-FFF2-40B4-BE49-F238E27FC236}">
                    <a16:creationId xmlns:a16="http://schemas.microsoft.com/office/drawing/2014/main" id="{4CB65A6B-07CE-448D-ADDB-0E30BF3E1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3" y="2411413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0" name="Line 97">
                <a:extLst>
                  <a:ext uri="{FF2B5EF4-FFF2-40B4-BE49-F238E27FC236}">
                    <a16:creationId xmlns:a16="http://schemas.microsoft.com/office/drawing/2014/main" id="{B41E82D8-72F0-4B19-A9BC-CA95D71D5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7451" y="2427288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1" name="Line 98">
                <a:extLst>
                  <a:ext uri="{FF2B5EF4-FFF2-40B4-BE49-F238E27FC236}">
                    <a16:creationId xmlns:a16="http://schemas.microsoft.com/office/drawing/2014/main" id="{1E18AD63-2FB3-47C3-A103-6C912606D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438" y="2522538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2" name="Line 99">
                <a:extLst>
                  <a:ext uri="{FF2B5EF4-FFF2-40B4-BE49-F238E27FC236}">
                    <a16:creationId xmlns:a16="http://schemas.microsoft.com/office/drawing/2014/main" id="{8F0ED75A-5176-4CC6-88CA-0971FAE9A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89563" y="2540000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3" name="Line 100">
                <a:extLst>
                  <a:ext uri="{FF2B5EF4-FFF2-40B4-BE49-F238E27FC236}">
                    <a16:creationId xmlns:a16="http://schemas.microsoft.com/office/drawing/2014/main" id="{0EACC2A2-A64E-4E03-8256-2E5A73D30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4088" y="2522538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4" name="Line 101">
                <a:extLst>
                  <a:ext uri="{FF2B5EF4-FFF2-40B4-BE49-F238E27FC236}">
                    <a16:creationId xmlns:a16="http://schemas.microsoft.com/office/drawing/2014/main" id="{C6F4D67A-1D3B-4FB6-99A6-973204C17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18213" y="2540000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5" name="Line 102">
                <a:extLst>
                  <a:ext uri="{FF2B5EF4-FFF2-40B4-BE49-F238E27FC236}">
                    <a16:creationId xmlns:a16="http://schemas.microsoft.com/office/drawing/2014/main" id="{B410D971-85E7-427C-8AB3-4C82B43EF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46788" y="2522538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6" name="Line 103">
                <a:extLst>
                  <a:ext uri="{FF2B5EF4-FFF2-40B4-BE49-F238E27FC236}">
                    <a16:creationId xmlns:a16="http://schemas.microsoft.com/office/drawing/2014/main" id="{6F02061A-9599-4202-93C8-CFC2CD46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30913" y="2540000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7" name="Line 104">
                <a:extLst>
                  <a:ext uri="{FF2B5EF4-FFF2-40B4-BE49-F238E27FC236}">
                    <a16:creationId xmlns:a16="http://schemas.microsoft.com/office/drawing/2014/main" id="{96DA8EA0-0FF2-4B05-8991-F4C4C028F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2522538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8" name="Line 105">
                <a:extLst>
                  <a:ext uri="{FF2B5EF4-FFF2-40B4-BE49-F238E27FC236}">
                    <a16:creationId xmlns:a16="http://schemas.microsoft.com/office/drawing/2014/main" id="{89FF6667-ED40-449E-860B-0D67CB58E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3613" y="2540000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9" name="Line 106">
                <a:extLst>
                  <a:ext uri="{FF2B5EF4-FFF2-40B4-BE49-F238E27FC236}">
                    <a16:creationId xmlns:a16="http://schemas.microsoft.com/office/drawing/2014/main" id="{BF5D538F-9EDD-4DA1-8560-2338B265E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0001" y="2522538"/>
                <a:ext cx="0" cy="33338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0" name="Line 107">
                <a:extLst>
                  <a:ext uri="{FF2B5EF4-FFF2-40B4-BE49-F238E27FC236}">
                    <a16:creationId xmlns:a16="http://schemas.microsoft.com/office/drawing/2014/main" id="{6AB61698-3E02-473D-A5A0-F5F2AF017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4126" y="2540000"/>
                <a:ext cx="33338" cy="0"/>
              </a:xfrm>
              <a:prstGeom prst="line">
                <a:avLst/>
              </a:prstGeom>
              <a:noFill/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638" name="Freeform 85">
              <a:extLst>
                <a:ext uri="{FF2B5EF4-FFF2-40B4-BE49-F238E27FC236}">
                  <a16:creationId xmlns:a16="http://schemas.microsoft.com/office/drawing/2014/main" id="{E4EB5AD1-7656-46D1-87B8-25DB5461A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1341438"/>
              <a:ext cx="2390775" cy="1198563"/>
            </a:xfrm>
            <a:custGeom>
              <a:avLst/>
              <a:gdLst>
                <a:gd name="T0" fmla="*/ 0 w 1506"/>
                <a:gd name="T1" fmla="*/ 0 h 755"/>
                <a:gd name="T2" fmla="*/ 110 w 1506"/>
                <a:gd name="T3" fmla="*/ 0 h 755"/>
                <a:gd name="T4" fmla="*/ 110 w 1506"/>
                <a:gd name="T5" fmla="*/ 18 h 755"/>
                <a:gd name="T6" fmla="*/ 122 w 1506"/>
                <a:gd name="T7" fmla="*/ 18 h 755"/>
                <a:gd name="T8" fmla="*/ 122 w 1506"/>
                <a:gd name="T9" fmla="*/ 26 h 755"/>
                <a:gd name="T10" fmla="*/ 125 w 1506"/>
                <a:gd name="T11" fmla="*/ 26 h 755"/>
                <a:gd name="T12" fmla="*/ 125 w 1506"/>
                <a:gd name="T13" fmla="*/ 54 h 755"/>
                <a:gd name="T14" fmla="*/ 127 w 1506"/>
                <a:gd name="T15" fmla="*/ 54 h 755"/>
                <a:gd name="T16" fmla="*/ 127 w 1506"/>
                <a:gd name="T17" fmla="*/ 89 h 755"/>
                <a:gd name="T18" fmla="*/ 131 w 1506"/>
                <a:gd name="T19" fmla="*/ 89 h 755"/>
                <a:gd name="T20" fmla="*/ 131 w 1506"/>
                <a:gd name="T21" fmla="*/ 108 h 755"/>
                <a:gd name="T22" fmla="*/ 139 w 1506"/>
                <a:gd name="T23" fmla="*/ 108 h 755"/>
                <a:gd name="T24" fmla="*/ 139 w 1506"/>
                <a:gd name="T25" fmla="*/ 198 h 755"/>
                <a:gd name="T26" fmla="*/ 147 w 1506"/>
                <a:gd name="T27" fmla="*/ 198 h 755"/>
                <a:gd name="T28" fmla="*/ 147 w 1506"/>
                <a:gd name="T29" fmla="*/ 218 h 755"/>
                <a:gd name="T30" fmla="*/ 197 w 1506"/>
                <a:gd name="T31" fmla="*/ 218 h 755"/>
                <a:gd name="T32" fmla="*/ 197 w 1506"/>
                <a:gd name="T33" fmla="*/ 233 h 755"/>
                <a:gd name="T34" fmla="*/ 258 w 1506"/>
                <a:gd name="T35" fmla="*/ 233 h 755"/>
                <a:gd name="T36" fmla="*/ 258 w 1506"/>
                <a:gd name="T37" fmla="*/ 275 h 755"/>
                <a:gd name="T38" fmla="*/ 265 w 1506"/>
                <a:gd name="T39" fmla="*/ 275 h 755"/>
                <a:gd name="T40" fmla="*/ 265 w 1506"/>
                <a:gd name="T41" fmla="*/ 355 h 755"/>
                <a:gd name="T42" fmla="*/ 269 w 1506"/>
                <a:gd name="T43" fmla="*/ 355 h 755"/>
                <a:gd name="T44" fmla="*/ 269 w 1506"/>
                <a:gd name="T45" fmla="*/ 411 h 755"/>
                <a:gd name="T46" fmla="*/ 273 w 1506"/>
                <a:gd name="T47" fmla="*/ 411 h 755"/>
                <a:gd name="T48" fmla="*/ 273 w 1506"/>
                <a:gd name="T49" fmla="*/ 438 h 755"/>
                <a:gd name="T50" fmla="*/ 276 w 1506"/>
                <a:gd name="T51" fmla="*/ 438 h 755"/>
                <a:gd name="T52" fmla="*/ 276 w 1506"/>
                <a:gd name="T53" fmla="*/ 458 h 755"/>
                <a:gd name="T54" fmla="*/ 279 w 1506"/>
                <a:gd name="T55" fmla="*/ 458 h 755"/>
                <a:gd name="T56" fmla="*/ 279 w 1506"/>
                <a:gd name="T57" fmla="*/ 472 h 755"/>
                <a:gd name="T58" fmla="*/ 283 w 1506"/>
                <a:gd name="T59" fmla="*/ 472 h 755"/>
                <a:gd name="T60" fmla="*/ 283 w 1506"/>
                <a:gd name="T61" fmla="*/ 491 h 755"/>
                <a:gd name="T62" fmla="*/ 395 w 1506"/>
                <a:gd name="T63" fmla="*/ 491 h 755"/>
                <a:gd name="T64" fmla="*/ 395 w 1506"/>
                <a:gd name="T65" fmla="*/ 527 h 755"/>
                <a:gd name="T66" fmla="*/ 403 w 1506"/>
                <a:gd name="T67" fmla="*/ 527 h 755"/>
                <a:gd name="T68" fmla="*/ 403 w 1506"/>
                <a:gd name="T69" fmla="*/ 554 h 755"/>
                <a:gd name="T70" fmla="*/ 415 w 1506"/>
                <a:gd name="T71" fmla="*/ 554 h 755"/>
                <a:gd name="T72" fmla="*/ 415 w 1506"/>
                <a:gd name="T73" fmla="*/ 576 h 755"/>
                <a:gd name="T74" fmla="*/ 531 w 1506"/>
                <a:gd name="T75" fmla="*/ 576 h 755"/>
                <a:gd name="T76" fmla="*/ 531 w 1506"/>
                <a:gd name="T77" fmla="*/ 599 h 755"/>
                <a:gd name="T78" fmla="*/ 535 w 1506"/>
                <a:gd name="T79" fmla="*/ 599 h 755"/>
                <a:gd name="T80" fmla="*/ 535 w 1506"/>
                <a:gd name="T81" fmla="*/ 621 h 755"/>
                <a:gd name="T82" fmla="*/ 538 w 1506"/>
                <a:gd name="T83" fmla="*/ 621 h 755"/>
                <a:gd name="T84" fmla="*/ 538 w 1506"/>
                <a:gd name="T85" fmla="*/ 642 h 755"/>
                <a:gd name="T86" fmla="*/ 543 w 1506"/>
                <a:gd name="T87" fmla="*/ 642 h 755"/>
                <a:gd name="T88" fmla="*/ 543 w 1506"/>
                <a:gd name="T89" fmla="*/ 664 h 755"/>
                <a:gd name="T90" fmla="*/ 661 w 1506"/>
                <a:gd name="T91" fmla="*/ 664 h 755"/>
                <a:gd name="T92" fmla="*/ 661 w 1506"/>
                <a:gd name="T93" fmla="*/ 684 h 755"/>
                <a:gd name="T94" fmla="*/ 665 w 1506"/>
                <a:gd name="T95" fmla="*/ 684 h 755"/>
                <a:gd name="T96" fmla="*/ 665 w 1506"/>
                <a:gd name="T97" fmla="*/ 732 h 755"/>
                <a:gd name="T98" fmla="*/ 670 w 1506"/>
                <a:gd name="T99" fmla="*/ 732 h 755"/>
                <a:gd name="T100" fmla="*/ 670 w 1506"/>
                <a:gd name="T101" fmla="*/ 755 h 755"/>
                <a:gd name="T102" fmla="*/ 1506 w 1506"/>
                <a:gd name="T10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6" h="755">
                  <a:moveTo>
                    <a:pt x="0" y="0"/>
                  </a:moveTo>
                  <a:lnTo>
                    <a:pt x="110" y="0"/>
                  </a:lnTo>
                  <a:lnTo>
                    <a:pt x="110" y="18"/>
                  </a:lnTo>
                  <a:lnTo>
                    <a:pt x="122" y="18"/>
                  </a:lnTo>
                  <a:lnTo>
                    <a:pt x="122" y="26"/>
                  </a:lnTo>
                  <a:lnTo>
                    <a:pt x="125" y="26"/>
                  </a:lnTo>
                  <a:lnTo>
                    <a:pt x="125" y="54"/>
                  </a:lnTo>
                  <a:lnTo>
                    <a:pt x="127" y="54"/>
                  </a:lnTo>
                  <a:lnTo>
                    <a:pt x="127" y="89"/>
                  </a:lnTo>
                  <a:lnTo>
                    <a:pt x="131" y="8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198"/>
                  </a:lnTo>
                  <a:lnTo>
                    <a:pt x="147" y="198"/>
                  </a:lnTo>
                  <a:lnTo>
                    <a:pt x="147" y="218"/>
                  </a:lnTo>
                  <a:lnTo>
                    <a:pt x="197" y="218"/>
                  </a:lnTo>
                  <a:lnTo>
                    <a:pt x="197" y="233"/>
                  </a:lnTo>
                  <a:lnTo>
                    <a:pt x="258" y="233"/>
                  </a:lnTo>
                  <a:lnTo>
                    <a:pt x="258" y="275"/>
                  </a:lnTo>
                  <a:lnTo>
                    <a:pt x="265" y="275"/>
                  </a:lnTo>
                  <a:lnTo>
                    <a:pt x="265" y="355"/>
                  </a:lnTo>
                  <a:lnTo>
                    <a:pt x="269" y="355"/>
                  </a:lnTo>
                  <a:lnTo>
                    <a:pt x="269" y="411"/>
                  </a:lnTo>
                  <a:lnTo>
                    <a:pt x="273" y="411"/>
                  </a:lnTo>
                  <a:lnTo>
                    <a:pt x="273" y="438"/>
                  </a:lnTo>
                  <a:lnTo>
                    <a:pt x="276" y="438"/>
                  </a:lnTo>
                  <a:lnTo>
                    <a:pt x="276" y="458"/>
                  </a:lnTo>
                  <a:lnTo>
                    <a:pt x="279" y="458"/>
                  </a:lnTo>
                  <a:lnTo>
                    <a:pt x="279" y="472"/>
                  </a:lnTo>
                  <a:lnTo>
                    <a:pt x="283" y="472"/>
                  </a:lnTo>
                  <a:lnTo>
                    <a:pt x="283" y="491"/>
                  </a:lnTo>
                  <a:lnTo>
                    <a:pt x="395" y="491"/>
                  </a:lnTo>
                  <a:lnTo>
                    <a:pt x="395" y="527"/>
                  </a:lnTo>
                  <a:lnTo>
                    <a:pt x="403" y="527"/>
                  </a:lnTo>
                  <a:lnTo>
                    <a:pt x="403" y="554"/>
                  </a:lnTo>
                  <a:lnTo>
                    <a:pt x="415" y="554"/>
                  </a:lnTo>
                  <a:lnTo>
                    <a:pt x="415" y="576"/>
                  </a:lnTo>
                  <a:lnTo>
                    <a:pt x="531" y="576"/>
                  </a:lnTo>
                  <a:lnTo>
                    <a:pt x="531" y="599"/>
                  </a:lnTo>
                  <a:lnTo>
                    <a:pt x="535" y="599"/>
                  </a:lnTo>
                  <a:lnTo>
                    <a:pt x="535" y="621"/>
                  </a:lnTo>
                  <a:lnTo>
                    <a:pt x="538" y="621"/>
                  </a:lnTo>
                  <a:lnTo>
                    <a:pt x="538" y="642"/>
                  </a:lnTo>
                  <a:lnTo>
                    <a:pt x="543" y="642"/>
                  </a:lnTo>
                  <a:lnTo>
                    <a:pt x="543" y="664"/>
                  </a:lnTo>
                  <a:lnTo>
                    <a:pt x="661" y="664"/>
                  </a:lnTo>
                  <a:lnTo>
                    <a:pt x="661" y="684"/>
                  </a:lnTo>
                  <a:lnTo>
                    <a:pt x="665" y="684"/>
                  </a:lnTo>
                  <a:lnTo>
                    <a:pt x="665" y="732"/>
                  </a:lnTo>
                  <a:lnTo>
                    <a:pt x="670" y="732"/>
                  </a:lnTo>
                  <a:lnTo>
                    <a:pt x="670" y="755"/>
                  </a:lnTo>
                  <a:lnTo>
                    <a:pt x="1506" y="755"/>
                  </a:lnTo>
                </a:path>
              </a:pathLst>
            </a:custGeom>
            <a:noFill/>
            <a:ln w="9525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661" name="矩形 332">
            <a:extLst>
              <a:ext uri="{FF2B5EF4-FFF2-40B4-BE49-F238E27FC236}">
                <a16:creationId xmlns:a16="http://schemas.microsoft.com/office/drawing/2014/main" id="{43B75A56-00D4-470F-B2EC-2B8D0E2B89C2}"/>
              </a:ext>
            </a:extLst>
          </p:cNvPr>
          <p:cNvSpPr/>
          <p:nvPr/>
        </p:nvSpPr>
        <p:spPr>
          <a:xfrm>
            <a:off x="8222980" y="5835491"/>
            <a:ext cx="3077194" cy="219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rtlCol="0" anchor="b" anchorCtr="0">
            <a:spAutoFit/>
          </a:bodyPr>
          <a:lstStyle/>
          <a:p>
            <a:pPr marL="36000" marR="0" lvl="0" indent="0" algn="l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44F40"/>
              </a:buClr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kumimoji="0" lang="en-US" altLang="zh-CN" sz="900" b="0" i="0" u="none" strike="noStrike" kern="1200" cap="none" spc="0" normalizeH="0" baseline="3000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p-value is from stratified log-rank test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, descriptive only</a:t>
            </a:r>
          </a:p>
        </p:txBody>
      </p:sp>
      <p:sp>
        <p:nvSpPr>
          <p:cNvPr id="563" name="Textplatzhalter 2">
            <a:extLst>
              <a:ext uri="{FF2B5EF4-FFF2-40B4-BE49-F238E27FC236}">
                <a16:creationId xmlns:a16="http://schemas.microsoft.com/office/drawing/2014/main" id="{6DE69930-DA11-7043-9EBC-1389371866DB}"/>
              </a:ext>
            </a:extLst>
          </p:cNvPr>
          <p:cNvSpPr txBox="1">
            <a:spLocks/>
          </p:cNvSpPr>
          <p:nvPr/>
        </p:nvSpPr>
        <p:spPr>
          <a:xfrm>
            <a:off x="412635" y="1319906"/>
            <a:ext cx="3992856" cy="4856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en-US" altLang="zh-CN" sz="2000" b="1" err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g</a:t>
            </a:r>
            <a:r>
              <a:rPr lang="en-US" sz="2000" b="1" i="1" err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BRCA</a:t>
            </a:r>
            <a:r>
              <a:rPr lang="en-US" sz="2000" b="1" err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mut</a:t>
            </a:r>
            <a:r>
              <a:rPr lang="en-US" sz="2000" b="1" i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 </a:t>
            </a:r>
            <a:r>
              <a:rPr lang="en-US" sz="2000" b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subgroups</a:t>
            </a:r>
          </a:p>
        </p:txBody>
      </p:sp>
      <p:sp>
        <p:nvSpPr>
          <p:cNvPr id="635" name="Textplatzhalter 2">
            <a:extLst>
              <a:ext uri="{FF2B5EF4-FFF2-40B4-BE49-F238E27FC236}">
                <a16:creationId xmlns:a16="http://schemas.microsoft.com/office/drawing/2014/main" id="{EE448DFE-1A92-AE42-BCC2-C342386738DF}"/>
              </a:ext>
            </a:extLst>
          </p:cNvPr>
          <p:cNvSpPr txBox="1">
            <a:spLocks/>
          </p:cNvSpPr>
          <p:nvPr/>
        </p:nvSpPr>
        <p:spPr>
          <a:xfrm>
            <a:off x="6256222" y="1319906"/>
            <a:ext cx="3992856" cy="4856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en-US" altLang="zh-CN" sz="2000" b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Non-</a:t>
            </a:r>
            <a:r>
              <a:rPr lang="en-US" altLang="zh-CN" sz="2000" b="1" err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g</a:t>
            </a:r>
            <a:r>
              <a:rPr lang="en-US" altLang="zh-CN" sz="2000" b="1" i="1" err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BRCA</a:t>
            </a:r>
            <a:r>
              <a:rPr lang="en-US" altLang="zh-CN" sz="2000" b="1" err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mut</a:t>
            </a:r>
            <a:r>
              <a:rPr lang="en-US" sz="2000" b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 subgroups</a:t>
            </a:r>
          </a:p>
        </p:txBody>
      </p:sp>
      <p:sp>
        <p:nvSpPr>
          <p:cNvPr id="334" name="Footer Placeholder 5">
            <a:extLst>
              <a:ext uri="{FF2B5EF4-FFF2-40B4-BE49-F238E27FC236}">
                <a16:creationId xmlns:a16="http://schemas.microsoft.com/office/drawing/2014/main" id="{082B313F-F8EA-491A-AA6E-D1372813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</a:t>
            </a:r>
            <a:r>
              <a:rPr lang="de-DE" err="1"/>
              <a:t>mPFS</a:t>
            </a:r>
            <a:r>
              <a:rPr lang="de-DE"/>
              <a:t>: </a:t>
            </a:r>
            <a:r>
              <a:rPr lang="de-DE" err="1"/>
              <a:t>medianPFS</a:t>
            </a:r>
            <a:r>
              <a:rPr lang="de-DE"/>
              <a:t>. NR: Not </a:t>
            </a:r>
            <a:r>
              <a:rPr lang="de-DE" err="1"/>
              <a:t>reached</a:t>
            </a:r>
            <a:r>
              <a:rPr lang="de-DE"/>
              <a:t>. HR: Hazard </a:t>
            </a:r>
            <a:r>
              <a:rPr lang="de-DE" err="1"/>
              <a:t>ratio</a:t>
            </a:r>
            <a:r>
              <a:rPr lang="de-DE"/>
              <a:t>. CI: Confidence </a:t>
            </a:r>
            <a:r>
              <a:rPr lang="de-DE" err="1"/>
              <a:t>interval</a:t>
            </a:r>
            <a:endParaRPr lang="de-DE"/>
          </a:p>
          <a:p>
            <a:r>
              <a:rPr lang="de-DE"/>
              <a:t>Wu, X. et al, 2020. LBA29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</p:spTree>
    <p:extLst>
      <p:ext uri="{BB962C8B-B14F-4D97-AF65-F5344CB8AC3E}">
        <p14:creationId xmlns:p14="http://schemas.microsoft.com/office/powerpoint/2010/main" val="3826593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33" y="347707"/>
            <a:ext cx="11367479" cy="1325563"/>
          </a:xfrm>
        </p:spPr>
        <p:txBody>
          <a:bodyPr/>
          <a:lstStyle/>
          <a:p>
            <a:r>
              <a:rPr lang="de-DE" err="1"/>
              <a:t>Secondary</a:t>
            </a:r>
            <a:r>
              <a:rPr lang="de-DE"/>
              <a:t> </a:t>
            </a:r>
            <a:r>
              <a:rPr lang="de-DE" err="1"/>
              <a:t>efficacy</a:t>
            </a:r>
            <a:r>
              <a:rPr lang="de-DE"/>
              <a:t> </a:t>
            </a:r>
            <a:r>
              <a:rPr lang="de-DE" err="1"/>
              <a:t>endpoints</a:t>
            </a:r>
            <a:r>
              <a:rPr lang="de-DE"/>
              <a:t>: CFI and TFST</a:t>
            </a:r>
            <a:endParaRPr lang="en-GB"/>
          </a:p>
        </p:txBody>
      </p:sp>
      <p:graphicFrame>
        <p:nvGraphicFramePr>
          <p:cNvPr id="335" name="表格 9">
            <a:extLst>
              <a:ext uri="{FF2B5EF4-FFF2-40B4-BE49-F238E27FC236}">
                <a16:creationId xmlns:a16="http://schemas.microsoft.com/office/drawing/2014/main" id="{525C31B2-6563-4BE8-B35A-5325B5DC6BA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13346282"/>
              </p:ext>
            </p:extLst>
          </p:nvPr>
        </p:nvGraphicFramePr>
        <p:xfrm>
          <a:off x="3140355" y="1826836"/>
          <a:ext cx="2808000" cy="134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7736638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284569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87036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zh-CN" altLang="en-US" sz="1000" b="1"/>
                    </a:p>
                  </a:txBody>
                  <a:tcPr marL="73186" marR="73186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Niraparib</a:t>
                      </a:r>
                    </a:p>
                    <a:p>
                      <a:pPr algn="ctr"/>
                      <a:r>
                        <a:rPr lang="en-US" altLang="zh-CN" sz="1000" b="1"/>
                        <a:t>(N=177)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Placebo</a:t>
                      </a:r>
                    </a:p>
                    <a:p>
                      <a:pPr algn="ctr"/>
                      <a:r>
                        <a:rPr lang="en-US" altLang="zh-CN" sz="1000" b="1"/>
                        <a:t>(N=88)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60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mPFS, mo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18.5</a:t>
                      </a:r>
                    </a:p>
                    <a:p>
                      <a:pPr algn="ctr"/>
                      <a:r>
                        <a:rPr lang="en-US" altLang="zh-CN" sz="1000" b="1"/>
                        <a:t>(15.3-NE)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9.7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(7.9-10.8)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3186" marR="73186" marT="36000" marB="36000" anchor="ctr"/>
                </a:tc>
                <a:extLst>
                  <a:ext uri="{0D108BD9-81ED-4DB2-BD59-A6C34878D82A}">
                    <a16:rowId xmlns:a16="http://schemas.microsoft.com/office/drawing/2014/main" val="35478405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HR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0.34 (0.24-0.48)</a:t>
                      </a:r>
                      <a:endParaRPr kumimoji="0" lang="en-US" altLang="zh-CN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37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p-value*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p&lt;0.0001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93094"/>
                  </a:ext>
                </a:extLst>
              </a:tr>
            </a:tbl>
          </a:graphicData>
        </a:graphic>
      </p:graphicFrame>
      <p:graphicFrame>
        <p:nvGraphicFramePr>
          <p:cNvPr id="336" name="表格 10">
            <a:extLst>
              <a:ext uri="{FF2B5EF4-FFF2-40B4-BE49-F238E27FC236}">
                <a16:creationId xmlns:a16="http://schemas.microsoft.com/office/drawing/2014/main" id="{8621A939-8889-462B-B032-9C31A05BE19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4573682"/>
              </p:ext>
            </p:extLst>
          </p:nvPr>
        </p:nvGraphicFramePr>
        <p:xfrm>
          <a:off x="8905910" y="1826836"/>
          <a:ext cx="2880000" cy="13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7736638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9284569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870366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zh-CN" altLang="en-US" sz="1000" b="1"/>
                    </a:p>
                  </a:txBody>
                  <a:tcPr marL="73186" marR="73186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Niraparib</a:t>
                      </a:r>
                    </a:p>
                    <a:p>
                      <a:pPr algn="ctr"/>
                      <a:r>
                        <a:rPr lang="en-US" altLang="zh-CN" sz="1000" b="1"/>
                        <a:t>(N=117)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Placebo</a:t>
                      </a:r>
                    </a:p>
                    <a:p>
                      <a:pPr algn="ctr"/>
                      <a:r>
                        <a:rPr lang="en-US" altLang="zh-CN" sz="1000" b="1"/>
                        <a:t>(N=88)</a:t>
                      </a:r>
                      <a:endParaRPr lang="zh-CN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60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mPFS, mo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/>
                        <a:t>16.7</a:t>
                      </a:r>
                    </a:p>
                    <a:p>
                      <a:pPr algn="ctr"/>
                      <a:r>
                        <a:rPr lang="en-US" altLang="zh-CN" sz="1000" b="1"/>
                        <a:t>(12.7-NE)</a:t>
                      </a:r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(6.6-9.0)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3186" marR="73186" marT="36000" marB="36000" anchor="ctr"/>
                </a:tc>
                <a:extLst>
                  <a:ext uri="{0D108BD9-81ED-4DB2-BD59-A6C34878D82A}">
                    <a16:rowId xmlns:a16="http://schemas.microsoft.com/office/drawing/2014/main" val="35478405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HR (95% CI)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0.35 (0.25-0.50)</a:t>
                      </a:r>
                      <a:endParaRPr kumimoji="0" lang="en-US" altLang="zh-CN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37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altLang="zh-CN" sz="1000" b="1"/>
                        <a:t>p-value*</a:t>
                      </a:r>
                      <a:endParaRPr lang="zh-CN" altLang="en-US" sz="1000" b="1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p&lt;0.0001</a:t>
                      </a:r>
                      <a:endParaRPr kumimoji="0" lang="zh-CN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87001"/>
                  </a:ext>
                </a:extLst>
              </a:tr>
            </a:tbl>
          </a:graphicData>
        </a:graphic>
      </p:graphicFrame>
      <p:sp>
        <p:nvSpPr>
          <p:cNvPr id="663" name="文本框 396">
            <a:extLst>
              <a:ext uri="{FF2B5EF4-FFF2-40B4-BE49-F238E27FC236}">
                <a16:creationId xmlns:a16="http://schemas.microsoft.com/office/drawing/2014/main" id="{BDB7704B-43AA-49BF-8E1E-9C7A0D612D17}"/>
              </a:ext>
            </a:extLst>
          </p:cNvPr>
          <p:cNvSpPr txBox="1"/>
          <p:nvPr/>
        </p:nvSpPr>
        <p:spPr>
          <a:xfrm>
            <a:off x="423449" y="5122778"/>
            <a:ext cx="5193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Niraparib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Placebo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4" name="文本框 397">
            <a:extLst>
              <a:ext uri="{FF2B5EF4-FFF2-40B4-BE49-F238E27FC236}">
                <a16:creationId xmlns:a16="http://schemas.microsoft.com/office/drawing/2014/main" id="{7D67F84C-6913-4FB9-A81F-B9F863376AD9}"/>
              </a:ext>
            </a:extLst>
          </p:cNvPr>
          <p:cNvSpPr txBox="1"/>
          <p:nvPr/>
        </p:nvSpPr>
        <p:spPr>
          <a:xfrm>
            <a:off x="999194" y="5122778"/>
            <a:ext cx="2115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177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88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5" name="文本框 398">
            <a:extLst>
              <a:ext uri="{FF2B5EF4-FFF2-40B4-BE49-F238E27FC236}">
                <a16:creationId xmlns:a16="http://schemas.microsoft.com/office/drawing/2014/main" id="{BE6CA7D1-243C-419A-8A97-CDBC55D6B039}"/>
              </a:ext>
            </a:extLst>
          </p:cNvPr>
          <p:cNvSpPr txBox="1"/>
          <p:nvPr/>
        </p:nvSpPr>
        <p:spPr>
          <a:xfrm>
            <a:off x="1444532" y="5122778"/>
            <a:ext cx="2115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177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87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6" name="文本框 399">
            <a:extLst>
              <a:ext uri="{FF2B5EF4-FFF2-40B4-BE49-F238E27FC236}">
                <a16:creationId xmlns:a16="http://schemas.microsoft.com/office/drawing/2014/main" id="{C95245CC-3748-40FB-8E15-258494064F70}"/>
              </a:ext>
            </a:extLst>
          </p:cNvPr>
          <p:cNvSpPr txBox="1"/>
          <p:nvPr/>
        </p:nvSpPr>
        <p:spPr>
          <a:xfrm>
            <a:off x="1914788" y="5122778"/>
            <a:ext cx="2115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65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7" name="文本框 400">
            <a:extLst>
              <a:ext uri="{FF2B5EF4-FFF2-40B4-BE49-F238E27FC236}">
                <a16:creationId xmlns:a16="http://schemas.microsoft.com/office/drawing/2014/main" id="{51F71CB2-0C80-4F82-9F77-C6E9B794AFD1}"/>
              </a:ext>
            </a:extLst>
          </p:cNvPr>
          <p:cNvSpPr txBox="1"/>
          <p:nvPr/>
        </p:nvSpPr>
        <p:spPr>
          <a:xfrm>
            <a:off x="2353106" y="5122778"/>
            <a:ext cx="2115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40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8" name="文本框 401">
            <a:extLst>
              <a:ext uri="{FF2B5EF4-FFF2-40B4-BE49-F238E27FC236}">
                <a16:creationId xmlns:a16="http://schemas.microsoft.com/office/drawing/2014/main" id="{062262AF-705A-4438-97B7-B705869A9147}"/>
              </a:ext>
            </a:extLst>
          </p:cNvPr>
          <p:cNvSpPr txBox="1"/>
          <p:nvPr/>
        </p:nvSpPr>
        <p:spPr>
          <a:xfrm>
            <a:off x="2825459" y="5122778"/>
            <a:ext cx="2115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69" name="文本框 402">
            <a:extLst>
              <a:ext uri="{FF2B5EF4-FFF2-40B4-BE49-F238E27FC236}">
                <a16:creationId xmlns:a16="http://schemas.microsoft.com/office/drawing/2014/main" id="{54DA0F40-7190-467C-B70F-1933E41CEC0B}"/>
              </a:ext>
            </a:extLst>
          </p:cNvPr>
          <p:cNvSpPr txBox="1"/>
          <p:nvPr/>
        </p:nvSpPr>
        <p:spPr>
          <a:xfrm>
            <a:off x="3308800" y="5122778"/>
            <a:ext cx="1410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12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0" name="文本框 403">
            <a:extLst>
              <a:ext uri="{FF2B5EF4-FFF2-40B4-BE49-F238E27FC236}">
                <a16:creationId xmlns:a16="http://schemas.microsoft.com/office/drawing/2014/main" id="{F87FC58B-5415-4CBC-B03E-CCA6CBCB61AA}"/>
              </a:ext>
            </a:extLst>
          </p:cNvPr>
          <p:cNvSpPr txBox="1"/>
          <p:nvPr/>
        </p:nvSpPr>
        <p:spPr>
          <a:xfrm>
            <a:off x="3757862" y="5122778"/>
            <a:ext cx="1410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1" name="文本框 404">
            <a:extLst>
              <a:ext uri="{FF2B5EF4-FFF2-40B4-BE49-F238E27FC236}">
                <a16:creationId xmlns:a16="http://schemas.microsoft.com/office/drawing/2014/main" id="{775B3F3B-0FE3-4FBB-84B5-FA2614434A56}"/>
              </a:ext>
            </a:extLst>
          </p:cNvPr>
          <p:cNvSpPr txBox="1"/>
          <p:nvPr/>
        </p:nvSpPr>
        <p:spPr>
          <a:xfrm>
            <a:off x="4206922" y="5122778"/>
            <a:ext cx="1410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2" name="文本框 405">
            <a:extLst>
              <a:ext uri="{FF2B5EF4-FFF2-40B4-BE49-F238E27FC236}">
                <a16:creationId xmlns:a16="http://schemas.microsoft.com/office/drawing/2014/main" id="{2369BA2F-D9BF-4CFD-B931-55DB2435CBF8}"/>
              </a:ext>
            </a:extLst>
          </p:cNvPr>
          <p:cNvSpPr txBox="1"/>
          <p:nvPr/>
        </p:nvSpPr>
        <p:spPr>
          <a:xfrm>
            <a:off x="4699946" y="5122778"/>
            <a:ext cx="705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4" name="文本框 407">
            <a:extLst>
              <a:ext uri="{FF2B5EF4-FFF2-40B4-BE49-F238E27FC236}">
                <a16:creationId xmlns:a16="http://schemas.microsoft.com/office/drawing/2014/main" id="{88A79C74-A49D-428B-84B4-EE7D5798EEF9}"/>
              </a:ext>
            </a:extLst>
          </p:cNvPr>
          <p:cNvSpPr txBox="1"/>
          <p:nvPr/>
        </p:nvSpPr>
        <p:spPr>
          <a:xfrm>
            <a:off x="5158447" y="5122778"/>
            <a:ext cx="705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5" name="文本框 408">
            <a:extLst>
              <a:ext uri="{FF2B5EF4-FFF2-40B4-BE49-F238E27FC236}">
                <a16:creationId xmlns:a16="http://schemas.microsoft.com/office/drawing/2014/main" id="{8431AA80-F86F-48C9-8928-9C04B1821258}"/>
              </a:ext>
            </a:extLst>
          </p:cNvPr>
          <p:cNvSpPr txBox="1"/>
          <p:nvPr/>
        </p:nvSpPr>
        <p:spPr>
          <a:xfrm>
            <a:off x="5616943" y="5122778"/>
            <a:ext cx="705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544F4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637A8-D5C6-46FB-AB4B-0798AE99700C}"/>
              </a:ext>
            </a:extLst>
          </p:cNvPr>
          <p:cNvGrpSpPr/>
          <p:nvPr/>
        </p:nvGrpSpPr>
        <p:grpSpPr>
          <a:xfrm>
            <a:off x="423449" y="2447845"/>
            <a:ext cx="5261685" cy="2630684"/>
            <a:chOff x="423449" y="2447845"/>
            <a:chExt cx="5261685" cy="2676354"/>
          </a:xfrm>
        </p:grpSpPr>
        <p:sp>
          <p:nvSpPr>
            <p:cNvPr id="635" name="文本框 394">
              <a:extLst>
                <a:ext uri="{FF2B5EF4-FFF2-40B4-BE49-F238E27FC236}">
                  <a16:creationId xmlns:a16="http://schemas.microsoft.com/office/drawing/2014/main" id="{43F7BC7B-D02B-4DD9-B93F-33BC0A538DCF}"/>
                </a:ext>
              </a:extLst>
            </p:cNvPr>
            <p:cNvSpPr txBox="1"/>
            <p:nvPr/>
          </p:nvSpPr>
          <p:spPr>
            <a:xfrm rot="16200000">
              <a:off x="-716286" y="3587580"/>
              <a:ext cx="258724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Cumulative probability of being chemotherapy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free,%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62" name="文本框 395">
              <a:extLst>
                <a:ext uri="{FF2B5EF4-FFF2-40B4-BE49-F238E27FC236}">
                  <a16:creationId xmlns:a16="http://schemas.microsoft.com/office/drawing/2014/main" id="{A5E85714-540D-4A3F-B4E0-C15167E07D6D}"/>
                </a:ext>
              </a:extLst>
            </p:cNvPr>
            <p:cNvSpPr txBox="1"/>
            <p:nvPr/>
          </p:nvSpPr>
          <p:spPr>
            <a:xfrm>
              <a:off x="2983182" y="4985700"/>
              <a:ext cx="743793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US" altLang="zh-CN" sz="900">
                  <a:solidFill>
                    <a:srgbClr val="544F40"/>
                  </a:solidFill>
                  <a:latin typeface="Arial" panose="020B0604020202020204"/>
                  <a:ea typeface="黑体"/>
                </a:rPr>
                <a:t>Time (months)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673" name="组合 406">
              <a:extLst>
                <a:ext uri="{FF2B5EF4-FFF2-40B4-BE49-F238E27FC236}">
                  <a16:creationId xmlns:a16="http://schemas.microsoft.com/office/drawing/2014/main" id="{8AAD928D-C18D-4E89-87AD-A2D7ECA9295B}"/>
                </a:ext>
              </a:extLst>
            </p:cNvPr>
            <p:cNvGrpSpPr/>
            <p:nvPr/>
          </p:nvGrpSpPr>
          <p:grpSpPr>
            <a:xfrm>
              <a:off x="1198718" y="4276157"/>
              <a:ext cx="1347365" cy="415499"/>
              <a:chOff x="1182717" y="2259275"/>
              <a:chExt cx="842909" cy="259935"/>
            </a:xfrm>
          </p:grpSpPr>
          <p:sp>
            <p:nvSpPr>
              <p:cNvPr id="803" name="文本框 828">
                <a:extLst>
                  <a:ext uri="{FF2B5EF4-FFF2-40B4-BE49-F238E27FC236}">
                    <a16:creationId xmlns:a16="http://schemas.microsoft.com/office/drawing/2014/main" id="{32FC5122-4C80-4382-AE64-15F6509C9145}"/>
                  </a:ext>
                </a:extLst>
              </p:cNvPr>
              <p:cNvSpPr txBox="1"/>
              <p:nvPr/>
            </p:nvSpPr>
            <p:spPr>
              <a:xfrm>
                <a:off x="1319630" y="2259275"/>
                <a:ext cx="705996" cy="259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Niraparib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Placebo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Censored observation</a:t>
                </a: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cxnSp>
            <p:nvCxnSpPr>
              <p:cNvPr id="804" name="直接连接符 829">
                <a:extLst>
                  <a:ext uri="{FF2B5EF4-FFF2-40B4-BE49-F238E27FC236}">
                    <a16:creationId xmlns:a16="http://schemas.microsoft.com/office/drawing/2014/main" id="{60020D42-E438-42E9-8BF5-A72B7239C91C}"/>
                  </a:ext>
                </a:extLst>
              </p:cNvPr>
              <p:cNvCxnSpPr/>
              <p:nvPr/>
            </p:nvCxnSpPr>
            <p:spPr bwMode="auto">
              <a:xfrm>
                <a:off x="1188096" y="2293833"/>
                <a:ext cx="102542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5" name="直接连接符 830">
                <a:extLst>
                  <a:ext uri="{FF2B5EF4-FFF2-40B4-BE49-F238E27FC236}">
                    <a16:creationId xmlns:a16="http://schemas.microsoft.com/office/drawing/2014/main" id="{EAAE37B1-0DB2-4D1B-AA5E-62D7ED027CD4}"/>
                  </a:ext>
                </a:extLst>
              </p:cNvPr>
              <p:cNvCxnSpPr/>
              <p:nvPr/>
            </p:nvCxnSpPr>
            <p:spPr bwMode="auto">
              <a:xfrm>
                <a:off x="1188096" y="2383684"/>
                <a:ext cx="102542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06" name="组合 831">
                <a:extLst>
                  <a:ext uri="{FF2B5EF4-FFF2-40B4-BE49-F238E27FC236}">
                    <a16:creationId xmlns:a16="http://schemas.microsoft.com/office/drawing/2014/main" id="{011E33A6-391C-4535-B6B1-4074DC931A41}"/>
                  </a:ext>
                </a:extLst>
              </p:cNvPr>
              <p:cNvGrpSpPr/>
              <p:nvPr/>
            </p:nvGrpSpPr>
            <p:grpSpPr>
              <a:xfrm>
                <a:off x="1182717" y="2450862"/>
                <a:ext cx="113300" cy="59062"/>
                <a:chOff x="-202554" y="2515883"/>
                <a:chExt cx="113300" cy="59062"/>
              </a:xfrm>
            </p:grpSpPr>
            <p:grpSp>
              <p:nvGrpSpPr>
                <p:cNvPr id="807" name="组合 832">
                  <a:extLst>
                    <a:ext uri="{FF2B5EF4-FFF2-40B4-BE49-F238E27FC236}">
                      <a16:creationId xmlns:a16="http://schemas.microsoft.com/office/drawing/2014/main" id="{DACDCDBA-4CC7-4F46-A3AF-29227389B07F}"/>
                    </a:ext>
                  </a:extLst>
                </p:cNvPr>
                <p:cNvGrpSpPr/>
                <p:nvPr/>
              </p:nvGrpSpPr>
              <p:grpSpPr>
                <a:xfrm>
                  <a:off x="-202554" y="2515883"/>
                  <a:ext cx="51271" cy="59062"/>
                  <a:chOff x="-202554" y="2515883"/>
                  <a:chExt cx="51271" cy="59062"/>
                </a:xfrm>
              </p:grpSpPr>
              <p:cxnSp>
                <p:nvCxnSpPr>
                  <p:cNvPr id="811" name="直接连接符 836">
                    <a:extLst>
                      <a:ext uri="{FF2B5EF4-FFF2-40B4-BE49-F238E27FC236}">
                        <a16:creationId xmlns:a16="http://schemas.microsoft.com/office/drawing/2014/main" id="{5A7BD4A3-DCAD-446F-AA21-5DF8514793D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202554" y="2545414"/>
                    <a:ext cx="51271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12" name="直接连接符 837">
                    <a:extLst>
                      <a:ext uri="{FF2B5EF4-FFF2-40B4-BE49-F238E27FC236}">
                        <a16:creationId xmlns:a16="http://schemas.microsoft.com/office/drawing/2014/main" id="{BF3F1E78-CD1C-40B2-9E1F-7DC6270BD6D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76359" y="2515883"/>
                    <a:ext cx="0" cy="59062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08" name="组合 833">
                  <a:extLst>
                    <a:ext uri="{FF2B5EF4-FFF2-40B4-BE49-F238E27FC236}">
                      <a16:creationId xmlns:a16="http://schemas.microsoft.com/office/drawing/2014/main" id="{1C44F5DB-F3E0-4FCC-B4DC-7F2ABA1E23D7}"/>
                    </a:ext>
                  </a:extLst>
                </p:cNvPr>
                <p:cNvGrpSpPr/>
                <p:nvPr/>
              </p:nvGrpSpPr>
              <p:grpSpPr>
                <a:xfrm>
                  <a:off x="-140525" y="2515883"/>
                  <a:ext cx="51271" cy="59062"/>
                  <a:chOff x="-202554" y="2515883"/>
                  <a:chExt cx="51271" cy="59062"/>
                </a:xfrm>
              </p:grpSpPr>
              <p:cxnSp>
                <p:nvCxnSpPr>
                  <p:cNvPr id="809" name="直接连接符 834">
                    <a:extLst>
                      <a:ext uri="{FF2B5EF4-FFF2-40B4-BE49-F238E27FC236}">
                        <a16:creationId xmlns:a16="http://schemas.microsoft.com/office/drawing/2014/main" id="{B594FB7A-F0D7-4F18-BD12-4C43F2E2F13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202554" y="2545414"/>
                    <a:ext cx="51271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10" name="直接连接符 835">
                    <a:extLst>
                      <a:ext uri="{FF2B5EF4-FFF2-40B4-BE49-F238E27FC236}">
                        <a16:creationId xmlns:a16="http://schemas.microsoft.com/office/drawing/2014/main" id="{A8DA0C30-695F-4AB8-AD54-3A8187B180F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76359" y="2515883"/>
                    <a:ext cx="0" cy="59062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05CB19-A652-40A1-ABED-3060BB261197}"/>
                </a:ext>
              </a:extLst>
            </p:cNvPr>
            <p:cNvGrpSpPr/>
            <p:nvPr/>
          </p:nvGrpSpPr>
          <p:grpSpPr>
            <a:xfrm>
              <a:off x="823463" y="2531007"/>
              <a:ext cx="4861671" cy="2450663"/>
              <a:chOff x="823463" y="2531007"/>
              <a:chExt cx="4861671" cy="2450663"/>
            </a:xfrm>
          </p:grpSpPr>
          <p:grpSp>
            <p:nvGrpSpPr>
              <p:cNvPr id="563" name="组合 393">
                <a:extLst>
                  <a:ext uri="{FF2B5EF4-FFF2-40B4-BE49-F238E27FC236}">
                    <a16:creationId xmlns:a16="http://schemas.microsoft.com/office/drawing/2014/main" id="{118FAECC-67E4-4C79-99D2-370737B9C772}"/>
                  </a:ext>
                </a:extLst>
              </p:cNvPr>
              <p:cNvGrpSpPr/>
              <p:nvPr/>
            </p:nvGrpSpPr>
            <p:grpSpPr>
              <a:xfrm>
                <a:off x="823463" y="2531007"/>
                <a:ext cx="4861671" cy="2450663"/>
                <a:chOff x="372455" y="1230109"/>
                <a:chExt cx="3041452" cy="1533128"/>
              </a:xfrm>
            </p:grpSpPr>
            <p:grpSp>
              <p:nvGrpSpPr>
                <p:cNvPr id="813" name="组合 838">
                  <a:extLst>
                    <a:ext uri="{FF2B5EF4-FFF2-40B4-BE49-F238E27FC236}">
                      <a16:creationId xmlns:a16="http://schemas.microsoft.com/office/drawing/2014/main" id="{DEB962C9-03F4-4C26-9DE3-989156823014}"/>
                    </a:ext>
                  </a:extLst>
                </p:cNvPr>
                <p:cNvGrpSpPr/>
                <p:nvPr/>
              </p:nvGrpSpPr>
              <p:grpSpPr>
                <a:xfrm>
                  <a:off x="372455" y="1230109"/>
                  <a:ext cx="159779" cy="1426569"/>
                  <a:chOff x="372455" y="1230109"/>
                  <a:chExt cx="159779" cy="1426569"/>
                </a:xfrm>
              </p:grpSpPr>
              <p:cxnSp>
                <p:nvCxnSpPr>
                  <p:cNvPr id="847" name="直接连接符 875">
                    <a:extLst>
                      <a:ext uri="{FF2B5EF4-FFF2-40B4-BE49-F238E27FC236}">
                        <a16:creationId xmlns:a16="http://schemas.microsoft.com/office/drawing/2014/main" id="{EB0F5254-7986-43C0-A33C-D7D94DE645C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32234" y="1270828"/>
                    <a:ext cx="0" cy="1345372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848" name="组合 876">
                    <a:extLst>
                      <a:ext uri="{FF2B5EF4-FFF2-40B4-BE49-F238E27FC236}">
                        <a16:creationId xmlns:a16="http://schemas.microsoft.com/office/drawing/2014/main" id="{7D3B8BB3-D7DE-4BB5-A0EF-DFF81FF44243}"/>
                      </a:ext>
                    </a:extLst>
                  </p:cNvPr>
                  <p:cNvGrpSpPr/>
                  <p:nvPr/>
                </p:nvGrpSpPr>
                <p:grpSpPr>
                  <a:xfrm>
                    <a:off x="377903" y="1230109"/>
                    <a:ext cx="154331" cy="86645"/>
                    <a:chOff x="377903" y="1230109"/>
                    <a:chExt cx="154331" cy="86645"/>
                  </a:xfrm>
                </p:grpSpPr>
                <p:cxnSp>
                  <p:nvCxnSpPr>
                    <p:cNvPr id="864" name="直接连接符 892">
                      <a:extLst>
                        <a:ext uri="{FF2B5EF4-FFF2-40B4-BE49-F238E27FC236}">
                          <a16:creationId xmlns:a16="http://schemas.microsoft.com/office/drawing/2014/main" id="{27113C03-030C-4E4F-8ECC-3088A5E47BEF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270828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65" name="文本框 893">
                      <a:extLst>
                        <a:ext uri="{FF2B5EF4-FFF2-40B4-BE49-F238E27FC236}">
                          <a16:creationId xmlns:a16="http://schemas.microsoft.com/office/drawing/2014/main" id="{C2C10FCA-7FA7-44AF-97EC-3A3D6267B1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903" y="1230109"/>
                      <a:ext cx="100283" cy="866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1.0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49" name="组合 877">
                    <a:extLst>
                      <a:ext uri="{FF2B5EF4-FFF2-40B4-BE49-F238E27FC236}">
                        <a16:creationId xmlns:a16="http://schemas.microsoft.com/office/drawing/2014/main" id="{2FADDEEC-7D51-4D20-A0A8-B5CDD16BB430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1492070"/>
                    <a:ext cx="159779" cy="86645"/>
                    <a:chOff x="372455" y="1180126"/>
                    <a:chExt cx="159779" cy="86645"/>
                  </a:xfrm>
                </p:grpSpPr>
                <p:cxnSp>
                  <p:nvCxnSpPr>
                    <p:cNvPr id="862" name="直接连接符 890">
                      <a:extLst>
                        <a:ext uri="{FF2B5EF4-FFF2-40B4-BE49-F238E27FC236}">
                          <a16:creationId xmlns:a16="http://schemas.microsoft.com/office/drawing/2014/main" id="{CDB102C5-FDBE-422E-BA55-72A7F037CDC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226293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63" name="文本框 891">
                      <a:extLst>
                        <a:ext uri="{FF2B5EF4-FFF2-40B4-BE49-F238E27FC236}">
                          <a16:creationId xmlns:a16="http://schemas.microsoft.com/office/drawing/2014/main" id="{64215BDC-0C2E-4C59-8ACC-9A7C7A6DE5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180126"/>
                      <a:ext cx="100283" cy="866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0.8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0" name="组合 878">
                    <a:extLst>
                      <a:ext uri="{FF2B5EF4-FFF2-40B4-BE49-F238E27FC236}">
                        <a16:creationId xmlns:a16="http://schemas.microsoft.com/office/drawing/2014/main" id="{667D9D33-1454-4C5E-BC7D-8F7FD54C38EB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1747465"/>
                    <a:ext cx="159779" cy="86645"/>
                    <a:chOff x="372455" y="1123577"/>
                    <a:chExt cx="159779" cy="86645"/>
                  </a:xfrm>
                </p:grpSpPr>
                <p:cxnSp>
                  <p:nvCxnSpPr>
                    <p:cNvPr id="860" name="直接连接符 888">
                      <a:extLst>
                        <a:ext uri="{FF2B5EF4-FFF2-40B4-BE49-F238E27FC236}">
                          <a16:creationId xmlns:a16="http://schemas.microsoft.com/office/drawing/2014/main" id="{DFBA1BF2-EECA-4FB5-8674-687CC54C32C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169744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61" name="文本框 889">
                      <a:extLst>
                        <a:ext uri="{FF2B5EF4-FFF2-40B4-BE49-F238E27FC236}">
                          <a16:creationId xmlns:a16="http://schemas.microsoft.com/office/drawing/2014/main" id="{17FDB114-8718-4504-9404-7D97D7B558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123577"/>
                      <a:ext cx="100283" cy="866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0.6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1" name="组合 879">
                    <a:extLst>
                      <a:ext uri="{FF2B5EF4-FFF2-40B4-BE49-F238E27FC236}">
                        <a16:creationId xmlns:a16="http://schemas.microsoft.com/office/drawing/2014/main" id="{201A1280-AF70-4C37-BFBB-1D1AC07A31C3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2028419"/>
                    <a:ext cx="159779" cy="86645"/>
                    <a:chOff x="372455" y="1092587"/>
                    <a:chExt cx="159779" cy="86645"/>
                  </a:xfrm>
                </p:grpSpPr>
                <p:cxnSp>
                  <p:nvCxnSpPr>
                    <p:cNvPr id="858" name="直接连接符 886">
                      <a:extLst>
                        <a:ext uri="{FF2B5EF4-FFF2-40B4-BE49-F238E27FC236}">
                          <a16:creationId xmlns:a16="http://schemas.microsoft.com/office/drawing/2014/main" id="{C2FA26A1-D0FB-43B6-9CB4-29B003DCDB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492919" y="1136792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59" name="文本框 887">
                      <a:extLst>
                        <a:ext uri="{FF2B5EF4-FFF2-40B4-BE49-F238E27FC236}">
                          <a16:creationId xmlns:a16="http://schemas.microsoft.com/office/drawing/2014/main" id="{3EEF91F9-AAE3-4E5E-B740-168AC71F9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92587"/>
                      <a:ext cx="119762" cy="8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0.4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2" name="组合 880">
                    <a:extLst>
                      <a:ext uri="{FF2B5EF4-FFF2-40B4-BE49-F238E27FC236}">
                        <a16:creationId xmlns:a16="http://schemas.microsoft.com/office/drawing/2014/main" id="{84AEAD49-789A-4327-97C5-2C0ED5862440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2291041"/>
                    <a:ext cx="159779" cy="86645"/>
                    <a:chOff x="372455" y="1043265"/>
                    <a:chExt cx="159779" cy="86645"/>
                  </a:xfrm>
                </p:grpSpPr>
                <p:cxnSp>
                  <p:nvCxnSpPr>
                    <p:cNvPr id="856" name="直接连接符 884">
                      <a:extLst>
                        <a:ext uri="{FF2B5EF4-FFF2-40B4-BE49-F238E27FC236}">
                          <a16:creationId xmlns:a16="http://schemas.microsoft.com/office/drawing/2014/main" id="{AA4A1B7C-9D38-452B-BB29-92DE1BD25EE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089432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57" name="文本框 885">
                      <a:extLst>
                        <a:ext uri="{FF2B5EF4-FFF2-40B4-BE49-F238E27FC236}">
                          <a16:creationId xmlns:a16="http://schemas.microsoft.com/office/drawing/2014/main" id="{971F2D40-D6AF-48AD-AFDA-732018EC90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43265"/>
                      <a:ext cx="100283" cy="866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0.2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3" name="组合 881">
                    <a:extLst>
                      <a:ext uri="{FF2B5EF4-FFF2-40B4-BE49-F238E27FC236}">
                        <a16:creationId xmlns:a16="http://schemas.microsoft.com/office/drawing/2014/main" id="{0698FCD8-CF60-4A51-879A-95A7B8820C32}"/>
                      </a:ext>
                    </a:extLst>
                  </p:cNvPr>
                  <p:cNvGrpSpPr/>
                  <p:nvPr/>
                </p:nvGrpSpPr>
                <p:grpSpPr>
                  <a:xfrm>
                    <a:off x="372455" y="2570033"/>
                    <a:ext cx="159779" cy="86645"/>
                    <a:chOff x="372455" y="1010313"/>
                    <a:chExt cx="159779" cy="86645"/>
                  </a:xfrm>
                </p:grpSpPr>
                <p:cxnSp>
                  <p:nvCxnSpPr>
                    <p:cNvPr id="854" name="直接连接符 882">
                      <a:extLst>
                        <a:ext uri="{FF2B5EF4-FFF2-40B4-BE49-F238E27FC236}">
                          <a16:creationId xmlns:a16="http://schemas.microsoft.com/office/drawing/2014/main" id="{F90744FE-D953-48B7-B585-18AACEA70F6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492919" y="1056480"/>
                      <a:ext cx="39315" cy="0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55" name="文本框 883">
                      <a:extLst>
                        <a:ext uri="{FF2B5EF4-FFF2-40B4-BE49-F238E27FC236}">
                          <a16:creationId xmlns:a16="http://schemas.microsoft.com/office/drawing/2014/main" id="{F8DA08B0-3B70-495E-8FAF-2494FACF21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455" y="1010313"/>
                      <a:ext cx="100283" cy="866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0.0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14" name="组合 839">
                  <a:extLst>
                    <a:ext uri="{FF2B5EF4-FFF2-40B4-BE49-F238E27FC236}">
                      <a16:creationId xmlns:a16="http://schemas.microsoft.com/office/drawing/2014/main" id="{F7DA6E89-1179-4DB5-BE05-23FE10B0CDC6}"/>
                    </a:ext>
                  </a:extLst>
                </p:cNvPr>
                <p:cNvGrpSpPr/>
                <p:nvPr/>
              </p:nvGrpSpPr>
              <p:grpSpPr>
                <a:xfrm>
                  <a:off x="510592" y="2616058"/>
                  <a:ext cx="2903315" cy="147179"/>
                  <a:chOff x="510592" y="2616058"/>
                  <a:chExt cx="2903315" cy="147179"/>
                </a:xfrm>
              </p:grpSpPr>
              <p:cxnSp>
                <p:nvCxnSpPr>
                  <p:cNvPr id="815" name="直接连接符 840">
                    <a:extLst>
                      <a:ext uri="{FF2B5EF4-FFF2-40B4-BE49-F238E27FC236}">
                        <a16:creationId xmlns:a16="http://schemas.microsoft.com/office/drawing/2014/main" id="{A1D39B6D-88CB-4E49-9DD9-924D0EC85937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532237" y="2616200"/>
                    <a:ext cx="2844724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816" name="组合 841">
                    <a:extLst>
                      <a:ext uri="{FF2B5EF4-FFF2-40B4-BE49-F238E27FC236}">
                        <a16:creationId xmlns:a16="http://schemas.microsoft.com/office/drawing/2014/main" id="{598CC0D5-0A4B-4C65-87FB-0D2016AB4A76}"/>
                      </a:ext>
                    </a:extLst>
                  </p:cNvPr>
                  <p:cNvGrpSpPr/>
                  <p:nvPr/>
                </p:nvGrpSpPr>
                <p:grpSpPr>
                  <a:xfrm>
                    <a:off x="510592" y="2616058"/>
                    <a:ext cx="40113" cy="147179"/>
                    <a:chOff x="510592" y="2616058"/>
                    <a:chExt cx="40113" cy="147179"/>
                  </a:xfrm>
                </p:grpSpPr>
                <p:cxnSp>
                  <p:nvCxnSpPr>
                    <p:cNvPr id="845" name="直接连接符 873">
                      <a:extLst>
                        <a:ext uri="{FF2B5EF4-FFF2-40B4-BE49-F238E27FC236}">
                          <a16:creationId xmlns:a16="http://schemas.microsoft.com/office/drawing/2014/main" id="{4E822AC6-613B-4730-8FAF-A4BCA9EB59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532233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46" name="文本框 874">
                      <a:extLst>
                        <a:ext uri="{FF2B5EF4-FFF2-40B4-BE49-F238E27FC236}">
                          <a16:creationId xmlns:a16="http://schemas.microsoft.com/office/drawing/2014/main" id="{FDF824C1-FF56-4050-8236-EDA197BAEE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92" y="2676593"/>
                      <a:ext cx="40113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7" name="组合 842">
                    <a:extLst>
                      <a:ext uri="{FF2B5EF4-FFF2-40B4-BE49-F238E27FC236}">
                        <a16:creationId xmlns:a16="http://schemas.microsoft.com/office/drawing/2014/main" id="{3259A26D-0F2B-496B-8DAC-238B97A9D3BB}"/>
                      </a:ext>
                    </a:extLst>
                  </p:cNvPr>
                  <p:cNvGrpSpPr/>
                  <p:nvPr/>
                </p:nvGrpSpPr>
                <p:grpSpPr>
                  <a:xfrm>
                    <a:off x="789193" y="2616058"/>
                    <a:ext cx="40113" cy="147179"/>
                    <a:chOff x="408193" y="2616058"/>
                    <a:chExt cx="40113" cy="147179"/>
                  </a:xfrm>
                </p:grpSpPr>
                <p:cxnSp>
                  <p:nvCxnSpPr>
                    <p:cNvPr id="843" name="直接连接符 871">
                      <a:extLst>
                        <a:ext uri="{FF2B5EF4-FFF2-40B4-BE49-F238E27FC236}">
                          <a16:creationId xmlns:a16="http://schemas.microsoft.com/office/drawing/2014/main" id="{C99AEEE3-2944-4622-B9E2-6D867C20A7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29834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44" name="文本框 872">
                      <a:extLst>
                        <a:ext uri="{FF2B5EF4-FFF2-40B4-BE49-F238E27FC236}">
                          <a16:creationId xmlns:a16="http://schemas.microsoft.com/office/drawing/2014/main" id="{5ECDBAE9-EC9B-4847-9F6F-A04B2FFF2D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8193" y="2676593"/>
                      <a:ext cx="40113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3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8" name="组合 843">
                    <a:extLst>
                      <a:ext uri="{FF2B5EF4-FFF2-40B4-BE49-F238E27FC236}">
                        <a16:creationId xmlns:a16="http://schemas.microsoft.com/office/drawing/2014/main" id="{9724D6FE-BE51-4455-BCFE-675E7EA3B8C3}"/>
                      </a:ext>
                    </a:extLst>
                  </p:cNvPr>
                  <p:cNvGrpSpPr/>
                  <p:nvPr/>
                </p:nvGrpSpPr>
                <p:grpSpPr>
                  <a:xfrm>
                    <a:off x="1083385" y="2616058"/>
                    <a:ext cx="40113" cy="147179"/>
                    <a:chOff x="300495" y="2616058"/>
                    <a:chExt cx="40113" cy="147179"/>
                  </a:xfrm>
                </p:grpSpPr>
                <p:cxnSp>
                  <p:nvCxnSpPr>
                    <p:cNvPr id="841" name="直接连接符 869">
                      <a:extLst>
                        <a:ext uri="{FF2B5EF4-FFF2-40B4-BE49-F238E27FC236}">
                          <a16:creationId xmlns:a16="http://schemas.microsoft.com/office/drawing/2014/main" id="{513D3C90-AAE9-4F96-9500-EDD46F2E58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322136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42" name="文本框 870">
                      <a:extLst>
                        <a:ext uri="{FF2B5EF4-FFF2-40B4-BE49-F238E27FC236}">
                          <a16:creationId xmlns:a16="http://schemas.microsoft.com/office/drawing/2014/main" id="{24D01112-2AD7-436D-98EF-65DE52B63C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495" y="2676593"/>
                      <a:ext cx="40113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6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9" name="组合 844">
                    <a:extLst>
                      <a:ext uri="{FF2B5EF4-FFF2-40B4-BE49-F238E27FC236}">
                        <a16:creationId xmlns:a16="http://schemas.microsoft.com/office/drawing/2014/main" id="{875B4CBE-FA9A-4DB7-BC00-1FF7A3A2F960}"/>
                      </a:ext>
                    </a:extLst>
                  </p:cNvPr>
                  <p:cNvGrpSpPr/>
                  <p:nvPr/>
                </p:nvGrpSpPr>
                <p:grpSpPr>
                  <a:xfrm>
                    <a:off x="1362004" y="2616058"/>
                    <a:ext cx="40113" cy="147179"/>
                    <a:chOff x="201995" y="2616058"/>
                    <a:chExt cx="40113" cy="147179"/>
                  </a:xfrm>
                </p:grpSpPr>
                <p:cxnSp>
                  <p:nvCxnSpPr>
                    <p:cNvPr id="839" name="直接连接符 867">
                      <a:extLst>
                        <a:ext uri="{FF2B5EF4-FFF2-40B4-BE49-F238E27FC236}">
                          <a16:creationId xmlns:a16="http://schemas.microsoft.com/office/drawing/2014/main" id="{9C467545-874C-4072-B696-D8441E2D4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23636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40" name="文本框 868">
                      <a:extLst>
                        <a:ext uri="{FF2B5EF4-FFF2-40B4-BE49-F238E27FC236}">
                          <a16:creationId xmlns:a16="http://schemas.microsoft.com/office/drawing/2014/main" id="{CAD69E0C-CC33-4C02-8DF2-E944B631BB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1995" y="2676593"/>
                      <a:ext cx="40113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9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0" name="组合 845">
                    <a:extLst>
                      <a:ext uri="{FF2B5EF4-FFF2-40B4-BE49-F238E27FC236}">
                        <a16:creationId xmlns:a16="http://schemas.microsoft.com/office/drawing/2014/main" id="{09B86483-A686-4DC5-BF0D-EA0FA463FF23}"/>
                      </a:ext>
                    </a:extLst>
                  </p:cNvPr>
                  <p:cNvGrpSpPr/>
                  <p:nvPr/>
                </p:nvGrpSpPr>
                <p:grpSpPr>
                  <a:xfrm>
                    <a:off x="1634265" y="2616058"/>
                    <a:ext cx="80227" cy="147179"/>
                    <a:chOff x="84744" y="2616058"/>
                    <a:chExt cx="80227" cy="147179"/>
                  </a:xfrm>
                </p:grpSpPr>
                <p:cxnSp>
                  <p:nvCxnSpPr>
                    <p:cNvPr id="837" name="直接连接符 865">
                      <a:extLst>
                        <a:ext uri="{FF2B5EF4-FFF2-40B4-BE49-F238E27FC236}">
                          <a16:creationId xmlns:a16="http://schemas.microsoft.com/office/drawing/2014/main" id="{CC73518F-426D-4F0B-A640-655B51D6A6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124857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38" name="文本框 866">
                      <a:extLst>
                        <a:ext uri="{FF2B5EF4-FFF2-40B4-BE49-F238E27FC236}">
                          <a16:creationId xmlns:a16="http://schemas.microsoft.com/office/drawing/2014/main" id="{6091EF62-8767-43AA-BA7E-15CB1F01D2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744" y="2676593"/>
                      <a:ext cx="80227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12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1" name="组合 849">
                    <a:extLst>
                      <a:ext uri="{FF2B5EF4-FFF2-40B4-BE49-F238E27FC236}">
                        <a16:creationId xmlns:a16="http://schemas.microsoft.com/office/drawing/2014/main" id="{60AA9843-4DE1-4F26-BD88-9A13844CA9E8}"/>
                      </a:ext>
                    </a:extLst>
                  </p:cNvPr>
                  <p:cNvGrpSpPr/>
                  <p:nvPr/>
                </p:nvGrpSpPr>
                <p:grpSpPr>
                  <a:xfrm>
                    <a:off x="1903630" y="2616058"/>
                    <a:ext cx="111826" cy="147179"/>
                    <a:chOff x="-36139" y="2616058"/>
                    <a:chExt cx="111826" cy="147179"/>
                  </a:xfrm>
                </p:grpSpPr>
                <p:cxnSp>
                  <p:nvCxnSpPr>
                    <p:cNvPr id="835" name="直接连接符 863">
                      <a:extLst>
                        <a:ext uri="{FF2B5EF4-FFF2-40B4-BE49-F238E27FC236}">
                          <a16:creationId xmlns:a16="http://schemas.microsoft.com/office/drawing/2014/main" id="{4776F59A-374C-4F76-B118-AECB0EAA0D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15285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36" name="文本框 864">
                      <a:extLst>
                        <a:ext uri="{FF2B5EF4-FFF2-40B4-BE49-F238E27FC236}">
                          <a16:creationId xmlns:a16="http://schemas.microsoft.com/office/drawing/2014/main" id="{26F723F5-260D-4CBC-8CC3-5F8BAFA7A3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6139" y="2676593"/>
                      <a:ext cx="111826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15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2" name="组合 850">
                    <a:extLst>
                      <a:ext uri="{FF2B5EF4-FFF2-40B4-BE49-F238E27FC236}">
                        <a16:creationId xmlns:a16="http://schemas.microsoft.com/office/drawing/2014/main" id="{E1D0B3F5-BF6A-41D1-996D-1DD0A0D60245}"/>
                      </a:ext>
                    </a:extLst>
                  </p:cNvPr>
                  <p:cNvGrpSpPr/>
                  <p:nvPr/>
                </p:nvGrpSpPr>
                <p:grpSpPr>
                  <a:xfrm>
                    <a:off x="2192706" y="2616058"/>
                    <a:ext cx="80227" cy="147179"/>
                    <a:chOff x="-136575" y="2616058"/>
                    <a:chExt cx="80227" cy="147179"/>
                  </a:xfrm>
                </p:grpSpPr>
                <p:cxnSp>
                  <p:nvCxnSpPr>
                    <p:cNvPr id="833" name="直接连接符 861">
                      <a:extLst>
                        <a:ext uri="{FF2B5EF4-FFF2-40B4-BE49-F238E27FC236}">
                          <a16:creationId xmlns:a16="http://schemas.microsoft.com/office/drawing/2014/main" id="{F2E97C36-A7CF-494C-A33D-40554FBAFA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93294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34" name="文本框 862">
                      <a:extLst>
                        <a:ext uri="{FF2B5EF4-FFF2-40B4-BE49-F238E27FC236}">
                          <a16:creationId xmlns:a16="http://schemas.microsoft.com/office/drawing/2014/main" id="{321A3863-AF41-4BCB-8866-4199864103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36575" y="2676593"/>
                      <a:ext cx="80227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18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3" name="组合 851">
                    <a:extLst>
                      <a:ext uri="{FF2B5EF4-FFF2-40B4-BE49-F238E27FC236}">
                        <a16:creationId xmlns:a16="http://schemas.microsoft.com/office/drawing/2014/main" id="{475ADE3E-2317-4F0E-864E-F1A2643B5B01}"/>
                      </a:ext>
                    </a:extLst>
                  </p:cNvPr>
                  <p:cNvGrpSpPr/>
                  <p:nvPr/>
                </p:nvGrpSpPr>
                <p:grpSpPr>
                  <a:xfrm>
                    <a:off x="2473639" y="2616058"/>
                    <a:ext cx="80227" cy="147179"/>
                    <a:chOff x="-245153" y="2616058"/>
                    <a:chExt cx="80227" cy="147179"/>
                  </a:xfrm>
                </p:grpSpPr>
                <p:cxnSp>
                  <p:nvCxnSpPr>
                    <p:cNvPr id="831" name="直接连接符 859">
                      <a:extLst>
                        <a:ext uri="{FF2B5EF4-FFF2-40B4-BE49-F238E27FC236}">
                          <a16:creationId xmlns:a16="http://schemas.microsoft.com/office/drawing/2014/main" id="{8C90F956-072A-4B8C-B4E7-FCFCC58093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201872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32" name="文本框 860">
                      <a:extLst>
                        <a:ext uri="{FF2B5EF4-FFF2-40B4-BE49-F238E27FC236}">
                          <a16:creationId xmlns:a16="http://schemas.microsoft.com/office/drawing/2014/main" id="{2D71C8C4-ACBC-4A8E-97CA-9BD82C43A2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45153" y="2676593"/>
                      <a:ext cx="80227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21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4" name="组合 852">
                    <a:extLst>
                      <a:ext uri="{FF2B5EF4-FFF2-40B4-BE49-F238E27FC236}">
                        <a16:creationId xmlns:a16="http://schemas.microsoft.com/office/drawing/2014/main" id="{7A102AE6-3B72-4680-BA5C-3A6EED09EC78}"/>
                      </a:ext>
                    </a:extLst>
                  </p:cNvPr>
                  <p:cNvGrpSpPr/>
                  <p:nvPr/>
                </p:nvGrpSpPr>
                <p:grpSpPr>
                  <a:xfrm>
                    <a:off x="2760010" y="2616058"/>
                    <a:ext cx="653897" cy="147179"/>
                    <a:chOff x="-348292" y="2616058"/>
                    <a:chExt cx="653897" cy="147179"/>
                  </a:xfrm>
                </p:grpSpPr>
                <p:cxnSp>
                  <p:nvCxnSpPr>
                    <p:cNvPr id="825" name="直接连接符 853">
                      <a:extLst>
                        <a:ext uri="{FF2B5EF4-FFF2-40B4-BE49-F238E27FC236}">
                          <a16:creationId xmlns:a16="http://schemas.microsoft.com/office/drawing/2014/main" id="{93B2AA51-745E-41ED-82D3-1023463550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305011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26" name="文本框 854">
                      <a:extLst>
                        <a:ext uri="{FF2B5EF4-FFF2-40B4-BE49-F238E27FC236}">
                          <a16:creationId xmlns:a16="http://schemas.microsoft.com/office/drawing/2014/main" id="{28CBE69A-A3C5-476D-A321-26451D9BFA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48292" y="2676593"/>
                      <a:ext cx="80227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24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  <p:cxnSp>
                  <p:nvCxnSpPr>
                    <p:cNvPr id="827" name="直接连接符 855">
                      <a:extLst>
                        <a:ext uri="{FF2B5EF4-FFF2-40B4-BE49-F238E27FC236}">
                          <a16:creationId xmlns:a16="http://schemas.microsoft.com/office/drawing/2014/main" id="{5012DC80-B41E-42D7-9637-D8EBB0F08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18176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28" name="文本框 856">
                      <a:extLst>
                        <a:ext uri="{FF2B5EF4-FFF2-40B4-BE49-F238E27FC236}">
                          <a16:creationId xmlns:a16="http://schemas.microsoft.com/office/drawing/2014/main" id="{C8B291C5-F495-4434-9E03-84A9B070A3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61457" y="2676593"/>
                      <a:ext cx="80227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27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  <p:cxnSp>
                  <p:nvCxnSpPr>
                    <p:cNvPr id="829" name="直接连接符 857">
                      <a:extLst>
                        <a:ext uri="{FF2B5EF4-FFF2-40B4-BE49-F238E27FC236}">
                          <a16:creationId xmlns:a16="http://schemas.microsoft.com/office/drawing/2014/main" id="{609A62CA-54A9-4204-B3CD-3DA8309626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68659" y="2616058"/>
                      <a:ext cx="1" cy="46308"/>
                    </a:xfrm>
                    <a:prstGeom prst="line">
                      <a:avLst/>
                    </a:prstGeom>
                    <a:solidFill>
                      <a:srgbClr val="00B8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30" name="文本框 858">
                      <a:extLst>
                        <a:ext uri="{FF2B5EF4-FFF2-40B4-BE49-F238E27FC236}">
                          <a16:creationId xmlns:a16="http://schemas.microsoft.com/office/drawing/2014/main" id="{4040B727-1201-48DA-BE4D-8DDD6C81FA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378" y="2676593"/>
                      <a:ext cx="80227" cy="866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30</a:t>
                      </a:r>
                      <a:endParaRPr kumimoji="0" lang="zh-CN" altLang="en-US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76" name="Group 204">
                <a:extLst>
                  <a:ext uri="{FF2B5EF4-FFF2-40B4-BE49-F238E27FC236}">
                    <a16:creationId xmlns:a16="http://schemas.microsoft.com/office/drawing/2014/main" id="{CAE55A36-9CDD-4CA4-B865-30E654A6681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03580" y="2593149"/>
                <a:ext cx="3938317" cy="1791528"/>
                <a:chOff x="290" y="2723"/>
                <a:chExt cx="1552" cy="706"/>
              </a:xfrm>
            </p:grpSpPr>
            <p:sp>
              <p:nvSpPr>
                <p:cNvPr id="779" name="Freeform 205">
                  <a:extLst>
                    <a:ext uri="{FF2B5EF4-FFF2-40B4-BE49-F238E27FC236}">
                      <a16:creationId xmlns:a16="http://schemas.microsoft.com/office/drawing/2014/main" id="{D0750FDC-2604-4303-8DE1-DD1220D77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2723"/>
                  <a:ext cx="1552" cy="693"/>
                </a:xfrm>
                <a:custGeom>
                  <a:avLst/>
                  <a:gdLst>
                    <a:gd name="T0" fmla="*/ 214 w 1894"/>
                    <a:gd name="T1" fmla="*/ 0 h 843"/>
                    <a:gd name="T2" fmla="*/ 223 w 1894"/>
                    <a:gd name="T3" fmla="*/ 12 h 843"/>
                    <a:gd name="T4" fmla="*/ 266 w 1894"/>
                    <a:gd name="T5" fmla="*/ 25 h 843"/>
                    <a:gd name="T6" fmla="*/ 286 w 1894"/>
                    <a:gd name="T7" fmla="*/ 44 h 843"/>
                    <a:gd name="T8" fmla="*/ 304 w 1894"/>
                    <a:gd name="T9" fmla="*/ 69 h 843"/>
                    <a:gd name="T10" fmla="*/ 328 w 1894"/>
                    <a:gd name="T11" fmla="*/ 85 h 843"/>
                    <a:gd name="T12" fmla="*/ 340 w 1894"/>
                    <a:gd name="T13" fmla="*/ 105 h 843"/>
                    <a:gd name="T14" fmla="*/ 352 w 1894"/>
                    <a:gd name="T15" fmla="*/ 118 h 843"/>
                    <a:gd name="T16" fmla="*/ 371 w 1894"/>
                    <a:gd name="T17" fmla="*/ 133 h 843"/>
                    <a:gd name="T18" fmla="*/ 393 w 1894"/>
                    <a:gd name="T19" fmla="*/ 141 h 843"/>
                    <a:gd name="T20" fmla="*/ 400 w 1894"/>
                    <a:gd name="T21" fmla="*/ 157 h 843"/>
                    <a:gd name="T22" fmla="*/ 419 w 1894"/>
                    <a:gd name="T23" fmla="*/ 168 h 843"/>
                    <a:gd name="T24" fmla="*/ 427 w 1894"/>
                    <a:gd name="T25" fmla="*/ 182 h 843"/>
                    <a:gd name="T26" fmla="*/ 436 w 1894"/>
                    <a:gd name="T27" fmla="*/ 192 h 843"/>
                    <a:gd name="T28" fmla="*/ 444 w 1894"/>
                    <a:gd name="T29" fmla="*/ 205 h 843"/>
                    <a:gd name="T30" fmla="*/ 450 w 1894"/>
                    <a:gd name="T31" fmla="*/ 243 h 843"/>
                    <a:gd name="T32" fmla="*/ 467 w 1894"/>
                    <a:gd name="T33" fmla="*/ 257 h 843"/>
                    <a:gd name="T34" fmla="*/ 478 w 1894"/>
                    <a:gd name="T35" fmla="*/ 270 h 843"/>
                    <a:gd name="T36" fmla="*/ 489 w 1894"/>
                    <a:gd name="T37" fmla="*/ 282 h 843"/>
                    <a:gd name="T38" fmla="*/ 503 w 1894"/>
                    <a:gd name="T39" fmla="*/ 296 h 843"/>
                    <a:gd name="T40" fmla="*/ 551 w 1894"/>
                    <a:gd name="T41" fmla="*/ 336 h 843"/>
                    <a:gd name="T42" fmla="*/ 564 w 1894"/>
                    <a:gd name="T43" fmla="*/ 346 h 843"/>
                    <a:gd name="T44" fmla="*/ 574 w 1894"/>
                    <a:gd name="T45" fmla="*/ 373 h 843"/>
                    <a:gd name="T46" fmla="*/ 587 w 1894"/>
                    <a:gd name="T47" fmla="*/ 398 h 843"/>
                    <a:gd name="T48" fmla="*/ 609 w 1894"/>
                    <a:gd name="T49" fmla="*/ 416 h 843"/>
                    <a:gd name="T50" fmla="*/ 646 w 1894"/>
                    <a:gd name="T51" fmla="*/ 429 h 843"/>
                    <a:gd name="T52" fmla="*/ 654 w 1894"/>
                    <a:gd name="T53" fmla="*/ 456 h 843"/>
                    <a:gd name="T54" fmla="*/ 665 w 1894"/>
                    <a:gd name="T55" fmla="*/ 469 h 843"/>
                    <a:gd name="T56" fmla="*/ 704 w 1894"/>
                    <a:gd name="T57" fmla="*/ 486 h 843"/>
                    <a:gd name="T58" fmla="*/ 714 w 1894"/>
                    <a:gd name="T59" fmla="*/ 513 h 843"/>
                    <a:gd name="T60" fmla="*/ 725 w 1894"/>
                    <a:gd name="T61" fmla="*/ 530 h 843"/>
                    <a:gd name="T62" fmla="*/ 738 w 1894"/>
                    <a:gd name="T63" fmla="*/ 542 h 843"/>
                    <a:gd name="T64" fmla="*/ 761 w 1894"/>
                    <a:gd name="T65" fmla="*/ 561 h 843"/>
                    <a:gd name="T66" fmla="*/ 768 w 1894"/>
                    <a:gd name="T67" fmla="*/ 573 h 843"/>
                    <a:gd name="T68" fmla="*/ 773 w 1894"/>
                    <a:gd name="T69" fmla="*/ 588 h 843"/>
                    <a:gd name="T70" fmla="*/ 792 w 1894"/>
                    <a:gd name="T71" fmla="*/ 596 h 843"/>
                    <a:gd name="T72" fmla="*/ 796 w 1894"/>
                    <a:gd name="T73" fmla="*/ 620 h 843"/>
                    <a:gd name="T74" fmla="*/ 824 w 1894"/>
                    <a:gd name="T75" fmla="*/ 630 h 843"/>
                    <a:gd name="T76" fmla="*/ 831 w 1894"/>
                    <a:gd name="T77" fmla="*/ 644 h 843"/>
                    <a:gd name="T78" fmla="*/ 865 w 1894"/>
                    <a:gd name="T79" fmla="*/ 676 h 843"/>
                    <a:gd name="T80" fmla="*/ 901 w 1894"/>
                    <a:gd name="T81" fmla="*/ 688 h 843"/>
                    <a:gd name="T82" fmla="*/ 904 w 1894"/>
                    <a:gd name="T83" fmla="*/ 711 h 843"/>
                    <a:gd name="T84" fmla="*/ 908 w 1894"/>
                    <a:gd name="T85" fmla="*/ 725 h 843"/>
                    <a:gd name="T86" fmla="*/ 923 w 1894"/>
                    <a:gd name="T87" fmla="*/ 741 h 843"/>
                    <a:gd name="T88" fmla="*/ 934 w 1894"/>
                    <a:gd name="T89" fmla="*/ 755 h 843"/>
                    <a:gd name="T90" fmla="*/ 972 w 1894"/>
                    <a:gd name="T91" fmla="*/ 769 h 843"/>
                    <a:gd name="T92" fmla="*/ 1008 w 1894"/>
                    <a:gd name="T93" fmla="*/ 788 h 843"/>
                    <a:gd name="T94" fmla="*/ 1024 w 1894"/>
                    <a:gd name="T95" fmla="*/ 801 h 843"/>
                    <a:gd name="T96" fmla="*/ 1301 w 1894"/>
                    <a:gd name="T97" fmla="*/ 819 h 843"/>
                    <a:gd name="T98" fmla="*/ 1894 w 1894"/>
                    <a:gd name="T99" fmla="*/ 843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94" h="843">
                      <a:moveTo>
                        <a:pt x="0" y="0"/>
                      </a:move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4" y="12"/>
                        <a:pt x="214" y="12"/>
                        <a:pt x="214" y="12"/>
                      </a:cubicBezTo>
                      <a:cubicBezTo>
                        <a:pt x="223" y="12"/>
                        <a:pt x="223" y="12"/>
                        <a:pt x="223" y="12"/>
                      </a:cubicBezTo>
                      <a:cubicBezTo>
                        <a:pt x="223" y="25"/>
                        <a:pt x="223" y="25"/>
                        <a:pt x="223" y="25"/>
                      </a:cubicBezTo>
                      <a:cubicBezTo>
                        <a:pt x="266" y="25"/>
                        <a:pt x="266" y="25"/>
                        <a:pt x="266" y="25"/>
                      </a:cubicBezTo>
                      <a:cubicBezTo>
                        <a:pt x="266" y="44"/>
                        <a:pt x="266" y="44"/>
                        <a:pt x="266" y="44"/>
                      </a:cubicBezTo>
                      <a:cubicBezTo>
                        <a:pt x="286" y="44"/>
                        <a:pt x="286" y="44"/>
                        <a:pt x="286" y="44"/>
                      </a:cubicBezTo>
                      <a:cubicBezTo>
                        <a:pt x="286" y="69"/>
                        <a:pt x="286" y="69"/>
                        <a:pt x="286" y="69"/>
                      </a:cubicBezTo>
                      <a:cubicBezTo>
                        <a:pt x="304" y="69"/>
                        <a:pt x="304" y="69"/>
                        <a:pt x="304" y="69"/>
                      </a:cubicBezTo>
                      <a:cubicBezTo>
                        <a:pt x="304" y="85"/>
                        <a:pt x="304" y="85"/>
                        <a:pt x="304" y="85"/>
                      </a:cubicBezTo>
                      <a:cubicBezTo>
                        <a:pt x="328" y="85"/>
                        <a:pt x="328" y="85"/>
                        <a:pt x="328" y="85"/>
                      </a:cubicBezTo>
                      <a:cubicBezTo>
                        <a:pt x="328" y="85"/>
                        <a:pt x="325" y="105"/>
                        <a:pt x="328" y="105"/>
                      </a:cubicBezTo>
                      <a:cubicBezTo>
                        <a:pt x="331" y="105"/>
                        <a:pt x="340" y="105"/>
                        <a:pt x="340" y="105"/>
                      </a:cubicBezTo>
                      <a:cubicBezTo>
                        <a:pt x="340" y="118"/>
                        <a:pt x="340" y="118"/>
                        <a:pt x="340" y="118"/>
                      </a:cubicBezTo>
                      <a:cubicBezTo>
                        <a:pt x="352" y="118"/>
                        <a:pt x="352" y="118"/>
                        <a:pt x="352" y="118"/>
                      </a:cubicBezTo>
                      <a:cubicBezTo>
                        <a:pt x="352" y="133"/>
                        <a:pt x="352" y="133"/>
                        <a:pt x="352" y="133"/>
                      </a:cubicBezTo>
                      <a:cubicBezTo>
                        <a:pt x="371" y="133"/>
                        <a:pt x="371" y="133"/>
                        <a:pt x="371" y="133"/>
                      </a:cubicBezTo>
                      <a:cubicBezTo>
                        <a:pt x="371" y="141"/>
                        <a:pt x="371" y="141"/>
                        <a:pt x="371" y="141"/>
                      </a:cubicBezTo>
                      <a:cubicBezTo>
                        <a:pt x="393" y="141"/>
                        <a:pt x="393" y="141"/>
                        <a:pt x="393" y="141"/>
                      </a:cubicBezTo>
                      <a:cubicBezTo>
                        <a:pt x="393" y="157"/>
                        <a:pt x="393" y="157"/>
                        <a:pt x="393" y="157"/>
                      </a:cubicBezTo>
                      <a:cubicBezTo>
                        <a:pt x="400" y="157"/>
                        <a:pt x="400" y="157"/>
                        <a:pt x="400" y="157"/>
                      </a:cubicBezTo>
                      <a:cubicBezTo>
                        <a:pt x="400" y="168"/>
                        <a:pt x="400" y="168"/>
                        <a:pt x="400" y="168"/>
                      </a:cubicBezTo>
                      <a:cubicBezTo>
                        <a:pt x="419" y="168"/>
                        <a:pt x="419" y="168"/>
                        <a:pt x="419" y="168"/>
                      </a:cubicBezTo>
                      <a:cubicBezTo>
                        <a:pt x="419" y="182"/>
                        <a:pt x="419" y="182"/>
                        <a:pt x="419" y="182"/>
                      </a:cubicBezTo>
                      <a:cubicBezTo>
                        <a:pt x="427" y="182"/>
                        <a:pt x="427" y="182"/>
                        <a:pt x="427" y="182"/>
                      </a:cubicBezTo>
                      <a:cubicBezTo>
                        <a:pt x="427" y="192"/>
                        <a:pt x="427" y="192"/>
                        <a:pt x="427" y="192"/>
                      </a:cubicBezTo>
                      <a:cubicBezTo>
                        <a:pt x="436" y="192"/>
                        <a:pt x="436" y="192"/>
                        <a:pt x="436" y="192"/>
                      </a:cubicBezTo>
                      <a:cubicBezTo>
                        <a:pt x="436" y="205"/>
                        <a:pt x="436" y="205"/>
                        <a:pt x="436" y="205"/>
                      </a:cubicBezTo>
                      <a:cubicBezTo>
                        <a:pt x="444" y="205"/>
                        <a:pt x="444" y="205"/>
                        <a:pt x="444" y="205"/>
                      </a:cubicBezTo>
                      <a:cubicBezTo>
                        <a:pt x="444" y="243"/>
                        <a:pt x="444" y="243"/>
                        <a:pt x="444" y="243"/>
                      </a:cubicBezTo>
                      <a:cubicBezTo>
                        <a:pt x="450" y="243"/>
                        <a:pt x="450" y="243"/>
                        <a:pt x="450" y="243"/>
                      </a:cubicBezTo>
                      <a:cubicBezTo>
                        <a:pt x="450" y="257"/>
                        <a:pt x="450" y="257"/>
                        <a:pt x="450" y="257"/>
                      </a:cubicBezTo>
                      <a:cubicBezTo>
                        <a:pt x="467" y="257"/>
                        <a:pt x="467" y="257"/>
                        <a:pt x="467" y="257"/>
                      </a:cubicBezTo>
                      <a:cubicBezTo>
                        <a:pt x="467" y="270"/>
                        <a:pt x="467" y="270"/>
                        <a:pt x="467" y="270"/>
                      </a:cubicBezTo>
                      <a:cubicBezTo>
                        <a:pt x="478" y="270"/>
                        <a:pt x="478" y="270"/>
                        <a:pt x="478" y="270"/>
                      </a:cubicBezTo>
                      <a:cubicBezTo>
                        <a:pt x="478" y="282"/>
                        <a:pt x="478" y="282"/>
                        <a:pt x="478" y="282"/>
                      </a:cubicBezTo>
                      <a:cubicBezTo>
                        <a:pt x="489" y="282"/>
                        <a:pt x="489" y="282"/>
                        <a:pt x="489" y="282"/>
                      </a:cubicBezTo>
                      <a:cubicBezTo>
                        <a:pt x="489" y="296"/>
                        <a:pt x="489" y="296"/>
                        <a:pt x="489" y="296"/>
                      </a:cubicBezTo>
                      <a:cubicBezTo>
                        <a:pt x="503" y="296"/>
                        <a:pt x="503" y="296"/>
                        <a:pt x="503" y="296"/>
                      </a:cubicBezTo>
                      <a:cubicBezTo>
                        <a:pt x="503" y="336"/>
                        <a:pt x="503" y="336"/>
                        <a:pt x="503" y="336"/>
                      </a:cubicBezTo>
                      <a:cubicBezTo>
                        <a:pt x="551" y="336"/>
                        <a:pt x="551" y="336"/>
                        <a:pt x="551" y="336"/>
                      </a:cubicBezTo>
                      <a:cubicBezTo>
                        <a:pt x="551" y="346"/>
                        <a:pt x="551" y="346"/>
                        <a:pt x="551" y="346"/>
                      </a:cubicBezTo>
                      <a:cubicBezTo>
                        <a:pt x="564" y="346"/>
                        <a:pt x="564" y="346"/>
                        <a:pt x="564" y="346"/>
                      </a:cubicBezTo>
                      <a:cubicBezTo>
                        <a:pt x="564" y="373"/>
                        <a:pt x="564" y="373"/>
                        <a:pt x="564" y="373"/>
                      </a:cubicBezTo>
                      <a:cubicBezTo>
                        <a:pt x="574" y="373"/>
                        <a:pt x="574" y="373"/>
                        <a:pt x="574" y="373"/>
                      </a:cubicBezTo>
                      <a:cubicBezTo>
                        <a:pt x="574" y="398"/>
                        <a:pt x="574" y="398"/>
                        <a:pt x="574" y="398"/>
                      </a:cubicBezTo>
                      <a:cubicBezTo>
                        <a:pt x="587" y="398"/>
                        <a:pt x="587" y="398"/>
                        <a:pt x="587" y="398"/>
                      </a:cubicBezTo>
                      <a:cubicBezTo>
                        <a:pt x="587" y="416"/>
                        <a:pt x="587" y="416"/>
                        <a:pt x="587" y="416"/>
                      </a:cubicBezTo>
                      <a:cubicBezTo>
                        <a:pt x="609" y="416"/>
                        <a:pt x="609" y="416"/>
                        <a:pt x="609" y="416"/>
                      </a:cubicBezTo>
                      <a:cubicBezTo>
                        <a:pt x="609" y="429"/>
                        <a:pt x="609" y="429"/>
                        <a:pt x="609" y="429"/>
                      </a:cubicBezTo>
                      <a:cubicBezTo>
                        <a:pt x="646" y="429"/>
                        <a:pt x="646" y="429"/>
                        <a:pt x="646" y="429"/>
                      </a:cubicBezTo>
                      <a:cubicBezTo>
                        <a:pt x="646" y="456"/>
                        <a:pt x="646" y="456"/>
                        <a:pt x="646" y="456"/>
                      </a:cubicBezTo>
                      <a:cubicBezTo>
                        <a:pt x="654" y="456"/>
                        <a:pt x="654" y="456"/>
                        <a:pt x="654" y="456"/>
                      </a:cubicBezTo>
                      <a:cubicBezTo>
                        <a:pt x="654" y="469"/>
                        <a:pt x="654" y="469"/>
                        <a:pt x="654" y="469"/>
                      </a:cubicBezTo>
                      <a:cubicBezTo>
                        <a:pt x="665" y="469"/>
                        <a:pt x="665" y="469"/>
                        <a:pt x="665" y="469"/>
                      </a:cubicBezTo>
                      <a:cubicBezTo>
                        <a:pt x="665" y="486"/>
                        <a:pt x="665" y="486"/>
                        <a:pt x="665" y="486"/>
                      </a:cubicBezTo>
                      <a:cubicBezTo>
                        <a:pt x="704" y="486"/>
                        <a:pt x="704" y="486"/>
                        <a:pt x="704" y="486"/>
                      </a:cubicBezTo>
                      <a:cubicBezTo>
                        <a:pt x="704" y="513"/>
                        <a:pt x="704" y="513"/>
                        <a:pt x="704" y="513"/>
                      </a:cubicBezTo>
                      <a:cubicBezTo>
                        <a:pt x="714" y="513"/>
                        <a:pt x="714" y="513"/>
                        <a:pt x="714" y="513"/>
                      </a:cubicBezTo>
                      <a:cubicBezTo>
                        <a:pt x="714" y="530"/>
                        <a:pt x="714" y="530"/>
                        <a:pt x="714" y="530"/>
                      </a:cubicBezTo>
                      <a:cubicBezTo>
                        <a:pt x="725" y="530"/>
                        <a:pt x="725" y="530"/>
                        <a:pt x="725" y="530"/>
                      </a:cubicBezTo>
                      <a:cubicBezTo>
                        <a:pt x="725" y="542"/>
                        <a:pt x="725" y="542"/>
                        <a:pt x="725" y="542"/>
                      </a:cubicBezTo>
                      <a:cubicBezTo>
                        <a:pt x="738" y="542"/>
                        <a:pt x="738" y="542"/>
                        <a:pt x="738" y="542"/>
                      </a:cubicBezTo>
                      <a:cubicBezTo>
                        <a:pt x="738" y="561"/>
                        <a:pt x="738" y="561"/>
                        <a:pt x="738" y="561"/>
                      </a:cubicBezTo>
                      <a:cubicBezTo>
                        <a:pt x="761" y="561"/>
                        <a:pt x="761" y="561"/>
                        <a:pt x="761" y="561"/>
                      </a:cubicBezTo>
                      <a:cubicBezTo>
                        <a:pt x="761" y="573"/>
                        <a:pt x="761" y="573"/>
                        <a:pt x="761" y="573"/>
                      </a:cubicBezTo>
                      <a:cubicBezTo>
                        <a:pt x="768" y="573"/>
                        <a:pt x="768" y="573"/>
                        <a:pt x="768" y="573"/>
                      </a:cubicBezTo>
                      <a:cubicBezTo>
                        <a:pt x="768" y="588"/>
                        <a:pt x="768" y="588"/>
                        <a:pt x="768" y="588"/>
                      </a:cubicBezTo>
                      <a:cubicBezTo>
                        <a:pt x="773" y="588"/>
                        <a:pt x="773" y="588"/>
                        <a:pt x="773" y="588"/>
                      </a:cubicBezTo>
                      <a:cubicBezTo>
                        <a:pt x="773" y="596"/>
                        <a:pt x="773" y="596"/>
                        <a:pt x="773" y="596"/>
                      </a:cubicBezTo>
                      <a:cubicBezTo>
                        <a:pt x="792" y="596"/>
                        <a:pt x="792" y="596"/>
                        <a:pt x="792" y="596"/>
                      </a:cubicBezTo>
                      <a:cubicBezTo>
                        <a:pt x="792" y="620"/>
                        <a:pt x="792" y="620"/>
                        <a:pt x="792" y="620"/>
                      </a:cubicBezTo>
                      <a:cubicBezTo>
                        <a:pt x="796" y="620"/>
                        <a:pt x="796" y="620"/>
                        <a:pt x="796" y="620"/>
                      </a:cubicBezTo>
                      <a:cubicBezTo>
                        <a:pt x="796" y="630"/>
                        <a:pt x="796" y="630"/>
                        <a:pt x="796" y="630"/>
                      </a:cubicBezTo>
                      <a:cubicBezTo>
                        <a:pt x="824" y="630"/>
                        <a:pt x="824" y="630"/>
                        <a:pt x="824" y="630"/>
                      </a:cubicBezTo>
                      <a:cubicBezTo>
                        <a:pt x="824" y="644"/>
                        <a:pt x="824" y="644"/>
                        <a:pt x="824" y="644"/>
                      </a:cubicBezTo>
                      <a:cubicBezTo>
                        <a:pt x="831" y="644"/>
                        <a:pt x="831" y="644"/>
                        <a:pt x="831" y="644"/>
                      </a:cubicBezTo>
                      <a:cubicBezTo>
                        <a:pt x="831" y="676"/>
                        <a:pt x="831" y="676"/>
                        <a:pt x="831" y="676"/>
                      </a:cubicBezTo>
                      <a:cubicBezTo>
                        <a:pt x="865" y="676"/>
                        <a:pt x="865" y="676"/>
                        <a:pt x="865" y="676"/>
                      </a:cubicBezTo>
                      <a:cubicBezTo>
                        <a:pt x="865" y="688"/>
                        <a:pt x="865" y="688"/>
                        <a:pt x="865" y="688"/>
                      </a:cubicBezTo>
                      <a:cubicBezTo>
                        <a:pt x="901" y="688"/>
                        <a:pt x="901" y="688"/>
                        <a:pt x="901" y="688"/>
                      </a:cubicBezTo>
                      <a:cubicBezTo>
                        <a:pt x="901" y="711"/>
                        <a:pt x="901" y="711"/>
                        <a:pt x="901" y="711"/>
                      </a:cubicBezTo>
                      <a:cubicBezTo>
                        <a:pt x="904" y="711"/>
                        <a:pt x="904" y="711"/>
                        <a:pt x="904" y="711"/>
                      </a:cubicBezTo>
                      <a:cubicBezTo>
                        <a:pt x="904" y="725"/>
                        <a:pt x="904" y="725"/>
                        <a:pt x="904" y="725"/>
                      </a:cubicBezTo>
                      <a:cubicBezTo>
                        <a:pt x="908" y="725"/>
                        <a:pt x="908" y="725"/>
                        <a:pt x="908" y="725"/>
                      </a:cubicBezTo>
                      <a:cubicBezTo>
                        <a:pt x="908" y="741"/>
                        <a:pt x="908" y="741"/>
                        <a:pt x="908" y="741"/>
                      </a:cubicBezTo>
                      <a:cubicBezTo>
                        <a:pt x="923" y="741"/>
                        <a:pt x="923" y="741"/>
                        <a:pt x="923" y="741"/>
                      </a:cubicBezTo>
                      <a:cubicBezTo>
                        <a:pt x="923" y="755"/>
                        <a:pt x="923" y="755"/>
                        <a:pt x="923" y="755"/>
                      </a:cubicBezTo>
                      <a:cubicBezTo>
                        <a:pt x="934" y="755"/>
                        <a:pt x="934" y="755"/>
                        <a:pt x="934" y="755"/>
                      </a:cubicBezTo>
                      <a:cubicBezTo>
                        <a:pt x="934" y="769"/>
                        <a:pt x="934" y="769"/>
                        <a:pt x="934" y="769"/>
                      </a:cubicBezTo>
                      <a:cubicBezTo>
                        <a:pt x="972" y="769"/>
                        <a:pt x="972" y="769"/>
                        <a:pt x="972" y="769"/>
                      </a:cubicBezTo>
                      <a:cubicBezTo>
                        <a:pt x="972" y="788"/>
                        <a:pt x="972" y="788"/>
                        <a:pt x="972" y="788"/>
                      </a:cubicBezTo>
                      <a:cubicBezTo>
                        <a:pt x="1008" y="788"/>
                        <a:pt x="1008" y="788"/>
                        <a:pt x="1008" y="788"/>
                      </a:cubicBezTo>
                      <a:cubicBezTo>
                        <a:pt x="1008" y="801"/>
                        <a:pt x="1008" y="801"/>
                        <a:pt x="1008" y="801"/>
                      </a:cubicBezTo>
                      <a:cubicBezTo>
                        <a:pt x="1024" y="801"/>
                        <a:pt x="1024" y="801"/>
                        <a:pt x="1024" y="801"/>
                      </a:cubicBezTo>
                      <a:cubicBezTo>
                        <a:pt x="1024" y="819"/>
                        <a:pt x="1024" y="819"/>
                        <a:pt x="1024" y="819"/>
                      </a:cubicBezTo>
                      <a:cubicBezTo>
                        <a:pt x="1301" y="819"/>
                        <a:pt x="1301" y="819"/>
                        <a:pt x="1301" y="819"/>
                      </a:cubicBezTo>
                      <a:cubicBezTo>
                        <a:pt x="1301" y="843"/>
                        <a:pt x="1301" y="843"/>
                        <a:pt x="1301" y="843"/>
                      </a:cubicBezTo>
                      <a:cubicBezTo>
                        <a:pt x="1894" y="843"/>
                        <a:pt x="1894" y="843"/>
                        <a:pt x="1894" y="843"/>
                      </a:cubicBezTo>
                    </a:path>
                  </a:pathLst>
                </a:custGeom>
                <a:noFill/>
                <a:ln w="9525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0" name="Line 206">
                  <a:extLst>
                    <a:ext uri="{FF2B5EF4-FFF2-40B4-BE49-F238E27FC236}">
                      <a16:creationId xmlns:a16="http://schemas.microsoft.com/office/drawing/2014/main" id="{E900C747-C3EE-42E1-987C-91DD65266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0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1" name="Line 207">
                  <a:extLst>
                    <a:ext uri="{FF2B5EF4-FFF2-40B4-BE49-F238E27FC236}">
                      <a16:creationId xmlns:a16="http://schemas.microsoft.com/office/drawing/2014/main" id="{6023CA8D-471D-4C43-9F55-F56F1E21C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9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2" name="Line 208">
                  <a:extLst>
                    <a:ext uri="{FF2B5EF4-FFF2-40B4-BE49-F238E27FC236}">
                      <a16:creationId xmlns:a16="http://schemas.microsoft.com/office/drawing/2014/main" id="{02BFD520-4F3B-41CB-B875-BB15626AE8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3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3" name="Line 209">
                  <a:extLst>
                    <a:ext uri="{FF2B5EF4-FFF2-40B4-BE49-F238E27FC236}">
                      <a16:creationId xmlns:a16="http://schemas.microsoft.com/office/drawing/2014/main" id="{B5887270-7C67-4CE9-910B-B6C1C3BBA1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3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4" name="Line 210">
                  <a:extLst>
                    <a:ext uri="{FF2B5EF4-FFF2-40B4-BE49-F238E27FC236}">
                      <a16:creationId xmlns:a16="http://schemas.microsoft.com/office/drawing/2014/main" id="{A2252F6A-CB53-4B71-AE44-3A0834478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9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5" name="Line 211">
                  <a:extLst>
                    <a:ext uri="{FF2B5EF4-FFF2-40B4-BE49-F238E27FC236}">
                      <a16:creationId xmlns:a16="http://schemas.microsoft.com/office/drawing/2014/main" id="{0BE978C4-C752-4051-AB9C-BD3C4C6EF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3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6" name="Line 212">
                  <a:extLst>
                    <a:ext uri="{FF2B5EF4-FFF2-40B4-BE49-F238E27FC236}">
                      <a16:creationId xmlns:a16="http://schemas.microsoft.com/office/drawing/2014/main" id="{492A8A42-73D9-4D8B-8E6F-5CC707D7F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6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7" name="Line 213">
                  <a:extLst>
                    <a:ext uri="{FF2B5EF4-FFF2-40B4-BE49-F238E27FC236}">
                      <a16:creationId xmlns:a16="http://schemas.microsoft.com/office/drawing/2014/main" id="{B0185F2A-ACF7-4B3D-BE8F-EC11E5F328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9" y="3404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8" name="Line 214">
                  <a:extLst>
                    <a:ext uri="{FF2B5EF4-FFF2-40B4-BE49-F238E27FC236}">
                      <a16:creationId xmlns:a16="http://schemas.microsoft.com/office/drawing/2014/main" id="{FA16A443-6920-4BFD-9569-E4CF60538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7" y="3384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89" name="Line 215">
                  <a:extLst>
                    <a:ext uri="{FF2B5EF4-FFF2-40B4-BE49-F238E27FC236}">
                      <a16:creationId xmlns:a16="http://schemas.microsoft.com/office/drawing/2014/main" id="{2B7B1742-87A1-4AEA-BF34-1C5776B64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2" y="3384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0" name="Line 216">
                  <a:extLst>
                    <a:ext uri="{FF2B5EF4-FFF2-40B4-BE49-F238E27FC236}">
                      <a16:creationId xmlns:a16="http://schemas.microsoft.com/office/drawing/2014/main" id="{7BFCEB86-4EFB-42E8-89DC-B51D7FBC9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3" y="3384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1" name="Line 217">
                  <a:extLst>
                    <a:ext uri="{FF2B5EF4-FFF2-40B4-BE49-F238E27FC236}">
                      <a16:creationId xmlns:a16="http://schemas.microsoft.com/office/drawing/2014/main" id="{6270078A-5DA3-46FC-9606-70D1168BB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" y="3384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2" name="Line 218">
                  <a:extLst>
                    <a:ext uri="{FF2B5EF4-FFF2-40B4-BE49-F238E27FC236}">
                      <a16:creationId xmlns:a16="http://schemas.microsoft.com/office/drawing/2014/main" id="{612D277B-D6E9-4C3D-A0F2-310E12E50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3" y="3265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3" name="Line 219">
                  <a:extLst>
                    <a:ext uri="{FF2B5EF4-FFF2-40B4-BE49-F238E27FC236}">
                      <a16:creationId xmlns:a16="http://schemas.microsoft.com/office/drawing/2014/main" id="{9E0A0F11-7FCF-4E0E-BD74-CCC5B9EF6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7" y="3229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4" name="Line 220">
                  <a:extLst>
                    <a:ext uri="{FF2B5EF4-FFF2-40B4-BE49-F238E27FC236}">
                      <a16:creationId xmlns:a16="http://schemas.microsoft.com/office/drawing/2014/main" id="{657297FC-0688-4014-8320-9D28E605C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4" y="3229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5" name="Line 221">
                  <a:extLst>
                    <a:ext uri="{FF2B5EF4-FFF2-40B4-BE49-F238E27FC236}">
                      <a16:creationId xmlns:a16="http://schemas.microsoft.com/office/drawing/2014/main" id="{9CA9073A-4D49-4DEA-A575-6CE4A6600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4" y="3110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6" name="Line 222">
                  <a:extLst>
                    <a:ext uri="{FF2B5EF4-FFF2-40B4-BE49-F238E27FC236}">
                      <a16:creationId xmlns:a16="http://schemas.microsoft.com/office/drawing/2014/main" id="{C29C715B-954F-4289-AF33-E385806FA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4" y="2986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7" name="Line 223">
                  <a:extLst>
                    <a:ext uri="{FF2B5EF4-FFF2-40B4-BE49-F238E27FC236}">
                      <a16:creationId xmlns:a16="http://schemas.microsoft.com/office/drawing/2014/main" id="{C561A6B9-D0E8-4802-9F81-450B31AA3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0" y="2820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8" name="Line 224">
                  <a:extLst>
                    <a:ext uri="{FF2B5EF4-FFF2-40B4-BE49-F238E27FC236}">
                      <a16:creationId xmlns:a16="http://schemas.microsoft.com/office/drawing/2014/main" id="{DC9965BB-E82F-401D-BC1D-0338F8D59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" y="2820"/>
                  <a:ext cx="0" cy="24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99" name="Line 225">
                  <a:extLst>
                    <a:ext uri="{FF2B5EF4-FFF2-40B4-BE49-F238E27FC236}">
                      <a16:creationId xmlns:a16="http://schemas.microsoft.com/office/drawing/2014/main" id="{D2F8738C-FDA1-448D-8936-2A0F0DE8A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" y="2803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00" name="Line 226">
                  <a:extLst>
                    <a:ext uri="{FF2B5EF4-FFF2-40B4-BE49-F238E27FC236}">
                      <a16:creationId xmlns:a16="http://schemas.microsoft.com/office/drawing/2014/main" id="{E7DFC822-E6FE-4284-9A1C-F454A9974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" y="2778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01" name="Line 227">
                  <a:extLst>
                    <a:ext uri="{FF2B5EF4-FFF2-40B4-BE49-F238E27FC236}">
                      <a16:creationId xmlns:a16="http://schemas.microsoft.com/office/drawing/2014/main" id="{BC7AEA92-027F-445F-88DA-EECAD6D8F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6" y="2729"/>
                  <a:ext cx="0" cy="25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02" name="Line 228">
                  <a:extLst>
                    <a:ext uri="{FF2B5EF4-FFF2-40B4-BE49-F238E27FC236}">
                      <a16:creationId xmlns:a16="http://schemas.microsoft.com/office/drawing/2014/main" id="{B449C84E-EDDE-4159-B61B-F67CFC20D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765"/>
                  <a:ext cx="0" cy="26"/>
                </a:xfrm>
                <a:prstGeom prst="line">
                  <a:avLst/>
                </a:prstGeom>
                <a:noFill/>
                <a:ln w="6350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677" name="Group 4">
                <a:extLst>
                  <a:ext uri="{FF2B5EF4-FFF2-40B4-BE49-F238E27FC236}">
                    <a16:creationId xmlns:a16="http://schemas.microsoft.com/office/drawing/2014/main" id="{2597D9E6-2187-46E8-ABD7-52F12684B2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89796" y="2590607"/>
                <a:ext cx="4240288" cy="1195197"/>
                <a:chOff x="288" y="2722"/>
                <a:chExt cx="1671" cy="471"/>
              </a:xfrm>
            </p:grpSpPr>
            <p:sp>
              <p:nvSpPr>
                <p:cNvPr id="678" name="Freeform 5">
                  <a:extLst>
                    <a:ext uri="{FF2B5EF4-FFF2-40B4-BE49-F238E27FC236}">
                      <a16:creationId xmlns:a16="http://schemas.microsoft.com/office/drawing/2014/main" id="{FFF01CF3-0151-4E39-B7B1-ACF0EF40F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726"/>
                  <a:ext cx="1671" cy="455"/>
                </a:xfrm>
                <a:custGeom>
                  <a:avLst/>
                  <a:gdLst>
                    <a:gd name="T0" fmla="*/ 184 w 1671"/>
                    <a:gd name="T1" fmla="*/ 0 h 455"/>
                    <a:gd name="T2" fmla="*/ 219 w 1671"/>
                    <a:gd name="T3" fmla="*/ 7 h 455"/>
                    <a:gd name="T4" fmla="*/ 237 w 1671"/>
                    <a:gd name="T5" fmla="*/ 13 h 455"/>
                    <a:gd name="T6" fmla="*/ 286 w 1671"/>
                    <a:gd name="T7" fmla="*/ 16 h 455"/>
                    <a:gd name="T8" fmla="*/ 307 w 1671"/>
                    <a:gd name="T9" fmla="*/ 25 h 455"/>
                    <a:gd name="T10" fmla="*/ 316 w 1671"/>
                    <a:gd name="T11" fmla="*/ 30 h 455"/>
                    <a:gd name="T12" fmla="*/ 341 w 1671"/>
                    <a:gd name="T13" fmla="*/ 35 h 455"/>
                    <a:gd name="T14" fmla="*/ 347 w 1671"/>
                    <a:gd name="T15" fmla="*/ 44 h 455"/>
                    <a:gd name="T16" fmla="*/ 372 w 1671"/>
                    <a:gd name="T17" fmla="*/ 52 h 455"/>
                    <a:gd name="T18" fmla="*/ 386 w 1671"/>
                    <a:gd name="T19" fmla="*/ 62 h 455"/>
                    <a:gd name="T20" fmla="*/ 401 w 1671"/>
                    <a:gd name="T21" fmla="*/ 66 h 455"/>
                    <a:gd name="T22" fmla="*/ 406 w 1671"/>
                    <a:gd name="T23" fmla="*/ 77 h 455"/>
                    <a:gd name="T24" fmla="*/ 411 w 1671"/>
                    <a:gd name="T25" fmla="*/ 84 h 455"/>
                    <a:gd name="T26" fmla="*/ 420 w 1671"/>
                    <a:gd name="T27" fmla="*/ 93 h 455"/>
                    <a:gd name="T28" fmla="*/ 437 w 1671"/>
                    <a:gd name="T29" fmla="*/ 102 h 455"/>
                    <a:gd name="T30" fmla="*/ 463 w 1671"/>
                    <a:gd name="T31" fmla="*/ 113 h 455"/>
                    <a:gd name="T32" fmla="*/ 481 w 1671"/>
                    <a:gd name="T33" fmla="*/ 120 h 455"/>
                    <a:gd name="T34" fmla="*/ 501 w 1671"/>
                    <a:gd name="T35" fmla="*/ 139 h 455"/>
                    <a:gd name="T36" fmla="*/ 536 w 1671"/>
                    <a:gd name="T37" fmla="*/ 139 h 455"/>
                    <a:gd name="T38" fmla="*/ 544 w 1671"/>
                    <a:gd name="T39" fmla="*/ 149 h 455"/>
                    <a:gd name="T40" fmla="*/ 556 w 1671"/>
                    <a:gd name="T41" fmla="*/ 167 h 455"/>
                    <a:gd name="T42" fmla="*/ 562 w 1671"/>
                    <a:gd name="T43" fmla="*/ 171 h 455"/>
                    <a:gd name="T44" fmla="*/ 577 w 1671"/>
                    <a:gd name="T45" fmla="*/ 181 h 455"/>
                    <a:gd name="T46" fmla="*/ 592 w 1671"/>
                    <a:gd name="T47" fmla="*/ 189 h 455"/>
                    <a:gd name="T48" fmla="*/ 603 w 1671"/>
                    <a:gd name="T49" fmla="*/ 199 h 455"/>
                    <a:gd name="T50" fmla="*/ 612 w 1671"/>
                    <a:gd name="T51" fmla="*/ 208 h 455"/>
                    <a:gd name="T52" fmla="*/ 627 w 1671"/>
                    <a:gd name="T53" fmla="*/ 215 h 455"/>
                    <a:gd name="T54" fmla="*/ 635 w 1671"/>
                    <a:gd name="T55" fmla="*/ 222 h 455"/>
                    <a:gd name="T56" fmla="*/ 668 w 1671"/>
                    <a:gd name="T57" fmla="*/ 237 h 455"/>
                    <a:gd name="T58" fmla="*/ 678 w 1671"/>
                    <a:gd name="T59" fmla="*/ 248 h 455"/>
                    <a:gd name="T60" fmla="*/ 687 w 1671"/>
                    <a:gd name="T61" fmla="*/ 252 h 455"/>
                    <a:gd name="T62" fmla="*/ 696 w 1671"/>
                    <a:gd name="T63" fmla="*/ 256 h 455"/>
                    <a:gd name="T64" fmla="*/ 728 w 1671"/>
                    <a:gd name="T65" fmla="*/ 267 h 455"/>
                    <a:gd name="T66" fmla="*/ 744 w 1671"/>
                    <a:gd name="T67" fmla="*/ 274 h 455"/>
                    <a:gd name="T68" fmla="*/ 762 w 1671"/>
                    <a:gd name="T69" fmla="*/ 283 h 455"/>
                    <a:gd name="T70" fmla="*/ 770 w 1671"/>
                    <a:gd name="T71" fmla="*/ 290 h 455"/>
                    <a:gd name="T72" fmla="*/ 778 w 1671"/>
                    <a:gd name="T73" fmla="*/ 298 h 455"/>
                    <a:gd name="T74" fmla="*/ 786 w 1671"/>
                    <a:gd name="T75" fmla="*/ 305 h 455"/>
                    <a:gd name="T76" fmla="*/ 829 w 1671"/>
                    <a:gd name="T77" fmla="*/ 316 h 455"/>
                    <a:gd name="T78" fmla="*/ 873 w 1671"/>
                    <a:gd name="T79" fmla="*/ 326 h 455"/>
                    <a:gd name="T80" fmla="*/ 880 w 1671"/>
                    <a:gd name="T81" fmla="*/ 338 h 455"/>
                    <a:gd name="T82" fmla="*/ 923 w 1671"/>
                    <a:gd name="T83" fmla="*/ 347 h 455"/>
                    <a:gd name="T84" fmla="*/ 934 w 1671"/>
                    <a:gd name="T85" fmla="*/ 357 h 455"/>
                    <a:gd name="T86" fmla="*/ 941 w 1671"/>
                    <a:gd name="T87" fmla="*/ 365 h 455"/>
                    <a:gd name="T88" fmla="*/ 946 w 1671"/>
                    <a:gd name="T89" fmla="*/ 374 h 455"/>
                    <a:gd name="T90" fmla="*/ 955 w 1671"/>
                    <a:gd name="T91" fmla="*/ 384 h 455"/>
                    <a:gd name="T92" fmla="*/ 1003 w 1671"/>
                    <a:gd name="T93" fmla="*/ 395 h 455"/>
                    <a:gd name="T94" fmla="*/ 1109 w 1671"/>
                    <a:gd name="T95" fmla="*/ 412 h 455"/>
                    <a:gd name="T96" fmla="*/ 1163 w 1671"/>
                    <a:gd name="T97" fmla="*/ 423 h 455"/>
                    <a:gd name="T98" fmla="*/ 1237 w 1671"/>
                    <a:gd name="T99" fmla="*/ 438 h 455"/>
                    <a:gd name="T100" fmla="*/ 1671 w 1671"/>
                    <a:gd name="T101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71" h="455">
                      <a:moveTo>
                        <a:pt x="0" y="0"/>
                      </a:moveTo>
                      <a:lnTo>
                        <a:pt x="184" y="0"/>
                      </a:lnTo>
                      <a:lnTo>
                        <a:pt x="184" y="7"/>
                      </a:lnTo>
                      <a:lnTo>
                        <a:pt x="219" y="7"/>
                      </a:lnTo>
                      <a:lnTo>
                        <a:pt x="237" y="7"/>
                      </a:lnTo>
                      <a:lnTo>
                        <a:pt x="237" y="13"/>
                      </a:lnTo>
                      <a:lnTo>
                        <a:pt x="286" y="13"/>
                      </a:lnTo>
                      <a:lnTo>
                        <a:pt x="286" y="16"/>
                      </a:lnTo>
                      <a:lnTo>
                        <a:pt x="307" y="16"/>
                      </a:lnTo>
                      <a:lnTo>
                        <a:pt x="307" y="25"/>
                      </a:lnTo>
                      <a:lnTo>
                        <a:pt x="316" y="25"/>
                      </a:lnTo>
                      <a:lnTo>
                        <a:pt x="316" y="30"/>
                      </a:lnTo>
                      <a:lnTo>
                        <a:pt x="341" y="30"/>
                      </a:lnTo>
                      <a:lnTo>
                        <a:pt x="341" y="35"/>
                      </a:lnTo>
                      <a:lnTo>
                        <a:pt x="347" y="35"/>
                      </a:lnTo>
                      <a:lnTo>
                        <a:pt x="347" y="44"/>
                      </a:lnTo>
                      <a:lnTo>
                        <a:pt x="372" y="44"/>
                      </a:lnTo>
                      <a:lnTo>
                        <a:pt x="372" y="52"/>
                      </a:lnTo>
                      <a:lnTo>
                        <a:pt x="386" y="52"/>
                      </a:lnTo>
                      <a:lnTo>
                        <a:pt x="386" y="62"/>
                      </a:lnTo>
                      <a:lnTo>
                        <a:pt x="401" y="62"/>
                      </a:lnTo>
                      <a:lnTo>
                        <a:pt x="401" y="66"/>
                      </a:lnTo>
                      <a:lnTo>
                        <a:pt x="406" y="66"/>
                      </a:lnTo>
                      <a:lnTo>
                        <a:pt x="406" y="77"/>
                      </a:lnTo>
                      <a:lnTo>
                        <a:pt x="411" y="77"/>
                      </a:lnTo>
                      <a:lnTo>
                        <a:pt x="411" y="84"/>
                      </a:lnTo>
                      <a:lnTo>
                        <a:pt x="420" y="84"/>
                      </a:lnTo>
                      <a:lnTo>
                        <a:pt x="420" y="93"/>
                      </a:lnTo>
                      <a:lnTo>
                        <a:pt x="437" y="93"/>
                      </a:lnTo>
                      <a:lnTo>
                        <a:pt x="437" y="102"/>
                      </a:lnTo>
                      <a:lnTo>
                        <a:pt x="463" y="102"/>
                      </a:lnTo>
                      <a:lnTo>
                        <a:pt x="463" y="113"/>
                      </a:lnTo>
                      <a:lnTo>
                        <a:pt x="481" y="113"/>
                      </a:lnTo>
                      <a:lnTo>
                        <a:pt x="481" y="120"/>
                      </a:lnTo>
                      <a:lnTo>
                        <a:pt x="501" y="120"/>
                      </a:lnTo>
                      <a:lnTo>
                        <a:pt x="501" y="139"/>
                      </a:lnTo>
                      <a:lnTo>
                        <a:pt x="516" y="139"/>
                      </a:lnTo>
                      <a:lnTo>
                        <a:pt x="536" y="139"/>
                      </a:lnTo>
                      <a:lnTo>
                        <a:pt x="536" y="149"/>
                      </a:lnTo>
                      <a:lnTo>
                        <a:pt x="544" y="149"/>
                      </a:lnTo>
                      <a:lnTo>
                        <a:pt x="544" y="167"/>
                      </a:lnTo>
                      <a:lnTo>
                        <a:pt x="556" y="167"/>
                      </a:lnTo>
                      <a:lnTo>
                        <a:pt x="556" y="171"/>
                      </a:lnTo>
                      <a:lnTo>
                        <a:pt x="562" y="171"/>
                      </a:lnTo>
                      <a:lnTo>
                        <a:pt x="562" y="181"/>
                      </a:lnTo>
                      <a:lnTo>
                        <a:pt x="577" y="181"/>
                      </a:lnTo>
                      <a:lnTo>
                        <a:pt x="577" y="189"/>
                      </a:lnTo>
                      <a:lnTo>
                        <a:pt x="592" y="189"/>
                      </a:lnTo>
                      <a:lnTo>
                        <a:pt x="592" y="199"/>
                      </a:lnTo>
                      <a:lnTo>
                        <a:pt x="603" y="199"/>
                      </a:lnTo>
                      <a:lnTo>
                        <a:pt x="603" y="208"/>
                      </a:lnTo>
                      <a:lnTo>
                        <a:pt x="612" y="208"/>
                      </a:lnTo>
                      <a:lnTo>
                        <a:pt x="612" y="215"/>
                      </a:lnTo>
                      <a:lnTo>
                        <a:pt x="627" y="215"/>
                      </a:lnTo>
                      <a:lnTo>
                        <a:pt x="627" y="222"/>
                      </a:lnTo>
                      <a:lnTo>
                        <a:pt x="635" y="222"/>
                      </a:lnTo>
                      <a:lnTo>
                        <a:pt x="635" y="237"/>
                      </a:lnTo>
                      <a:lnTo>
                        <a:pt x="668" y="237"/>
                      </a:lnTo>
                      <a:lnTo>
                        <a:pt x="668" y="248"/>
                      </a:lnTo>
                      <a:lnTo>
                        <a:pt x="678" y="248"/>
                      </a:lnTo>
                      <a:lnTo>
                        <a:pt x="678" y="252"/>
                      </a:lnTo>
                      <a:lnTo>
                        <a:pt x="687" y="252"/>
                      </a:lnTo>
                      <a:lnTo>
                        <a:pt x="687" y="256"/>
                      </a:lnTo>
                      <a:lnTo>
                        <a:pt x="696" y="256"/>
                      </a:lnTo>
                      <a:lnTo>
                        <a:pt x="696" y="267"/>
                      </a:lnTo>
                      <a:lnTo>
                        <a:pt x="728" y="267"/>
                      </a:lnTo>
                      <a:lnTo>
                        <a:pt x="728" y="274"/>
                      </a:lnTo>
                      <a:lnTo>
                        <a:pt x="744" y="274"/>
                      </a:lnTo>
                      <a:lnTo>
                        <a:pt x="744" y="283"/>
                      </a:lnTo>
                      <a:lnTo>
                        <a:pt x="762" y="283"/>
                      </a:lnTo>
                      <a:lnTo>
                        <a:pt x="762" y="290"/>
                      </a:lnTo>
                      <a:lnTo>
                        <a:pt x="770" y="290"/>
                      </a:lnTo>
                      <a:lnTo>
                        <a:pt x="770" y="298"/>
                      </a:lnTo>
                      <a:lnTo>
                        <a:pt x="778" y="298"/>
                      </a:lnTo>
                      <a:lnTo>
                        <a:pt x="778" y="305"/>
                      </a:lnTo>
                      <a:lnTo>
                        <a:pt x="786" y="305"/>
                      </a:lnTo>
                      <a:lnTo>
                        <a:pt x="786" y="316"/>
                      </a:lnTo>
                      <a:lnTo>
                        <a:pt x="829" y="316"/>
                      </a:lnTo>
                      <a:lnTo>
                        <a:pt x="829" y="326"/>
                      </a:lnTo>
                      <a:lnTo>
                        <a:pt x="873" y="326"/>
                      </a:lnTo>
                      <a:lnTo>
                        <a:pt x="873" y="338"/>
                      </a:lnTo>
                      <a:lnTo>
                        <a:pt x="880" y="338"/>
                      </a:lnTo>
                      <a:lnTo>
                        <a:pt x="880" y="347"/>
                      </a:lnTo>
                      <a:lnTo>
                        <a:pt x="923" y="347"/>
                      </a:lnTo>
                      <a:lnTo>
                        <a:pt x="923" y="357"/>
                      </a:lnTo>
                      <a:lnTo>
                        <a:pt x="934" y="357"/>
                      </a:lnTo>
                      <a:lnTo>
                        <a:pt x="934" y="365"/>
                      </a:lnTo>
                      <a:lnTo>
                        <a:pt x="941" y="365"/>
                      </a:lnTo>
                      <a:lnTo>
                        <a:pt x="941" y="374"/>
                      </a:lnTo>
                      <a:lnTo>
                        <a:pt x="946" y="374"/>
                      </a:lnTo>
                      <a:lnTo>
                        <a:pt x="946" y="384"/>
                      </a:lnTo>
                      <a:lnTo>
                        <a:pt x="955" y="384"/>
                      </a:lnTo>
                      <a:lnTo>
                        <a:pt x="955" y="395"/>
                      </a:lnTo>
                      <a:lnTo>
                        <a:pt x="1003" y="395"/>
                      </a:lnTo>
                      <a:lnTo>
                        <a:pt x="1003" y="412"/>
                      </a:lnTo>
                      <a:lnTo>
                        <a:pt x="1109" y="412"/>
                      </a:lnTo>
                      <a:lnTo>
                        <a:pt x="1109" y="423"/>
                      </a:lnTo>
                      <a:lnTo>
                        <a:pt x="1163" y="423"/>
                      </a:lnTo>
                      <a:lnTo>
                        <a:pt x="1163" y="438"/>
                      </a:lnTo>
                      <a:lnTo>
                        <a:pt x="1237" y="438"/>
                      </a:lnTo>
                      <a:lnTo>
                        <a:pt x="1237" y="455"/>
                      </a:lnTo>
                      <a:lnTo>
                        <a:pt x="1671" y="455"/>
                      </a:lnTo>
                    </a:path>
                  </a:pathLst>
                </a:custGeom>
                <a:noFill/>
                <a:ln w="952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79" name="Line 6">
                  <a:extLst>
                    <a:ext uri="{FF2B5EF4-FFF2-40B4-BE49-F238E27FC236}">
                      <a16:creationId xmlns:a16="http://schemas.microsoft.com/office/drawing/2014/main" id="{611E503A-4CA8-4E1A-BF29-6F55B7375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1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0" name="Line 7">
                  <a:extLst>
                    <a:ext uri="{FF2B5EF4-FFF2-40B4-BE49-F238E27FC236}">
                      <a16:creationId xmlns:a16="http://schemas.microsoft.com/office/drawing/2014/main" id="{3687F7E5-76F4-46B9-BA45-9CBA3F009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1" name="Line 8">
                  <a:extLst>
                    <a:ext uri="{FF2B5EF4-FFF2-40B4-BE49-F238E27FC236}">
                      <a16:creationId xmlns:a16="http://schemas.microsoft.com/office/drawing/2014/main" id="{52F5B9FF-7320-4699-9886-C717B451F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4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2" name="Line 9">
                  <a:extLst>
                    <a:ext uri="{FF2B5EF4-FFF2-40B4-BE49-F238E27FC236}">
                      <a16:creationId xmlns:a16="http://schemas.microsoft.com/office/drawing/2014/main" id="{FDCBC3B9-D088-416D-8D93-29C207C15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4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3" name="Line 10">
                  <a:extLst>
                    <a:ext uri="{FF2B5EF4-FFF2-40B4-BE49-F238E27FC236}">
                      <a16:creationId xmlns:a16="http://schemas.microsoft.com/office/drawing/2014/main" id="{0B53CE18-7CB6-4057-9719-DCF526B2E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7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4" name="Line 11">
                  <a:extLst>
                    <a:ext uri="{FF2B5EF4-FFF2-40B4-BE49-F238E27FC236}">
                      <a16:creationId xmlns:a16="http://schemas.microsoft.com/office/drawing/2014/main" id="{84637E8F-EC41-4AE1-AC84-3AD1E8EBF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2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5" name="Line 12">
                  <a:extLst>
                    <a:ext uri="{FF2B5EF4-FFF2-40B4-BE49-F238E27FC236}">
                      <a16:creationId xmlns:a16="http://schemas.microsoft.com/office/drawing/2014/main" id="{48BB0281-A683-4763-8652-3662D9D9C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5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6" name="Line 13">
                  <a:extLst>
                    <a:ext uri="{FF2B5EF4-FFF2-40B4-BE49-F238E27FC236}">
                      <a16:creationId xmlns:a16="http://schemas.microsoft.com/office/drawing/2014/main" id="{9103688D-AD94-475A-9BF6-12F78C16D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7" name="Line 14">
                  <a:extLst>
                    <a:ext uri="{FF2B5EF4-FFF2-40B4-BE49-F238E27FC236}">
                      <a16:creationId xmlns:a16="http://schemas.microsoft.com/office/drawing/2014/main" id="{52004A08-BF98-483A-87C2-E7A0BD087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4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8" name="Line 15">
                  <a:extLst>
                    <a:ext uri="{FF2B5EF4-FFF2-40B4-BE49-F238E27FC236}">
                      <a16:creationId xmlns:a16="http://schemas.microsoft.com/office/drawing/2014/main" id="{E7099F7D-40EB-4EAA-8D05-FEA10612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9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89" name="Line 16">
                  <a:extLst>
                    <a:ext uri="{FF2B5EF4-FFF2-40B4-BE49-F238E27FC236}">
                      <a16:creationId xmlns:a16="http://schemas.microsoft.com/office/drawing/2014/main" id="{7C04D54A-3BED-491E-93F8-A7A88DAB2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2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0" name="Line 17">
                  <a:extLst>
                    <a:ext uri="{FF2B5EF4-FFF2-40B4-BE49-F238E27FC236}">
                      <a16:creationId xmlns:a16="http://schemas.microsoft.com/office/drawing/2014/main" id="{0947C630-8304-4D67-984F-A49AB0D6EF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5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1" name="Line 18">
                  <a:extLst>
                    <a:ext uri="{FF2B5EF4-FFF2-40B4-BE49-F238E27FC236}">
                      <a16:creationId xmlns:a16="http://schemas.microsoft.com/office/drawing/2014/main" id="{47A2C0EC-B5BE-426E-958B-E13DD2A98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2" name="Line 19">
                  <a:extLst>
                    <a:ext uri="{FF2B5EF4-FFF2-40B4-BE49-F238E27FC236}">
                      <a16:creationId xmlns:a16="http://schemas.microsoft.com/office/drawing/2014/main" id="{A93C551A-81A6-4CF7-99E0-22234ABC1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3" name="Line 20">
                  <a:extLst>
                    <a:ext uri="{FF2B5EF4-FFF2-40B4-BE49-F238E27FC236}">
                      <a16:creationId xmlns:a16="http://schemas.microsoft.com/office/drawing/2014/main" id="{C0156812-822F-4A35-A23B-1929A140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6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4" name="Line 21">
                  <a:extLst>
                    <a:ext uri="{FF2B5EF4-FFF2-40B4-BE49-F238E27FC236}">
                      <a16:creationId xmlns:a16="http://schemas.microsoft.com/office/drawing/2014/main" id="{E7E2EAB3-A94B-416F-BD5E-8FACD92D2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7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5" name="Line 22">
                  <a:extLst>
                    <a:ext uri="{FF2B5EF4-FFF2-40B4-BE49-F238E27FC236}">
                      <a16:creationId xmlns:a16="http://schemas.microsoft.com/office/drawing/2014/main" id="{CB84C55A-2703-42D7-9D53-99B8220CFD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5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6" name="Line 23">
                  <a:extLst>
                    <a:ext uri="{FF2B5EF4-FFF2-40B4-BE49-F238E27FC236}">
                      <a16:creationId xmlns:a16="http://schemas.microsoft.com/office/drawing/2014/main" id="{4B119C09-FD62-466E-B5F1-FFEF40B7A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1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7" name="Line 24">
                  <a:extLst>
                    <a:ext uri="{FF2B5EF4-FFF2-40B4-BE49-F238E27FC236}">
                      <a16:creationId xmlns:a16="http://schemas.microsoft.com/office/drawing/2014/main" id="{64551498-47C1-4A56-BD77-1388B919AC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4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8" name="Line 25">
                  <a:extLst>
                    <a:ext uri="{FF2B5EF4-FFF2-40B4-BE49-F238E27FC236}">
                      <a16:creationId xmlns:a16="http://schemas.microsoft.com/office/drawing/2014/main" id="{7FFD50A8-24A0-4E32-9CD5-0210FFB70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8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699" name="Line 26">
                  <a:extLst>
                    <a:ext uri="{FF2B5EF4-FFF2-40B4-BE49-F238E27FC236}">
                      <a16:creationId xmlns:a16="http://schemas.microsoft.com/office/drawing/2014/main" id="{0B5DE2F4-7B71-43C8-AECB-943D874E61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3" y="3172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0" name="Line 27">
                  <a:extLst>
                    <a:ext uri="{FF2B5EF4-FFF2-40B4-BE49-F238E27FC236}">
                      <a16:creationId xmlns:a16="http://schemas.microsoft.com/office/drawing/2014/main" id="{258013AB-9395-46A9-BE76-61CB284D1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5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1" name="Line 28">
                  <a:extLst>
                    <a:ext uri="{FF2B5EF4-FFF2-40B4-BE49-F238E27FC236}">
                      <a16:creationId xmlns:a16="http://schemas.microsoft.com/office/drawing/2014/main" id="{37C75193-EEB2-46D5-98AD-60F59EC8A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4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2" name="Line 29">
                  <a:extLst>
                    <a:ext uri="{FF2B5EF4-FFF2-40B4-BE49-F238E27FC236}">
                      <a16:creationId xmlns:a16="http://schemas.microsoft.com/office/drawing/2014/main" id="{5C62C996-FB5B-431C-AB05-C53ED452D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2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3" name="Line 30">
                  <a:extLst>
                    <a:ext uri="{FF2B5EF4-FFF2-40B4-BE49-F238E27FC236}">
                      <a16:creationId xmlns:a16="http://schemas.microsoft.com/office/drawing/2014/main" id="{C752CBCB-7B2A-4DD2-901B-36F277139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8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4" name="Line 31">
                  <a:extLst>
                    <a:ext uri="{FF2B5EF4-FFF2-40B4-BE49-F238E27FC236}">
                      <a16:creationId xmlns:a16="http://schemas.microsoft.com/office/drawing/2014/main" id="{85E3C4E7-14B3-403B-808E-6393777F9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4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5" name="Line 32">
                  <a:extLst>
                    <a:ext uri="{FF2B5EF4-FFF2-40B4-BE49-F238E27FC236}">
                      <a16:creationId xmlns:a16="http://schemas.microsoft.com/office/drawing/2014/main" id="{AAF35B62-7985-414C-B01B-830874B77B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9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6" name="Line 33">
                  <a:extLst>
                    <a:ext uri="{FF2B5EF4-FFF2-40B4-BE49-F238E27FC236}">
                      <a16:creationId xmlns:a16="http://schemas.microsoft.com/office/drawing/2014/main" id="{BD53D713-9663-48D3-A866-11A48C4AC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4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7" name="Line 34">
                  <a:extLst>
                    <a:ext uri="{FF2B5EF4-FFF2-40B4-BE49-F238E27FC236}">
                      <a16:creationId xmlns:a16="http://schemas.microsoft.com/office/drawing/2014/main" id="{4CEEE5FA-1609-46C0-B5D2-A326C2073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5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8" name="Line 35">
                  <a:extLst>
                    <a:ext uri="{FF2B5EF4-FFF2-40B4-BE49-F238E27FC236}">
                      <a16:creationId xmlns:a16="http://schemas.microsoft.com/office/drawing/2014/main" id="{158C320D-C739-4396-9452-4407054058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2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09" name="Line 36">
                  <a:extLst>
                    <a:ext uri="{FF2B5EF4-FFF2-40B4-BE49-F238E27FC236}">
                      <a16:creationId xmlns:a16="http://schemas.microsoft.com/office/drawing/2014/main" id="{6F8793E5-5D52-4149-9CC7-48EC09824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62" y="3153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0" name="Line 37">
                  <a:extLst>
                    <a:ext uri="{FF2B5EF4-FFF2-40B4-BE49-F238E27FC236}">
                      <a16:creationId xmlns:a16="http://schemas.microsoft.com/office/drawing/2014/main" id="{25D31318-E3EB-48F0-8FF1-22A6681E8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51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1" name="Line 38">
                  <a:extLst>
                    <a:ext uri="{FF2B5EF4-FFF2-40B4-BE49-F238E27FC236}">
                      <a16:creationId xmlns:a16="http://schemas.microsoft.com/office/drawing/2014/main" id="{99210A87-3200-4511-8D8C-099C3AF96F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9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2" name="Line 39">
                  <a:extLst>
                    <a:ext uri="{FF2B5EF4-FFF2-40B4-BE49-F238E27FC236}">
                      <a16:creationId xmlns:a16="http://schemas.microsoft.com/office/drawing/2014/main" id="{EC2CBA41-BE26-4AF4-8911-7CC8204D5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6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3" name="Line 40">
                  <a:extLst>
                    <a:ext uri="{FF2B5EF4-FFF2-40B4-BE49-F238E27FC236}">
                      <a16:creationId xmlns:a16="http://schemas.microsoft.com/office/drawing/2014/main" id="{1895D21D-0A5F-4A60-B4B7-CA089306F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0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4" name="Line 41">
                  <a:extLst>
                    <a:ext uri="{FF2B5EF4-FFF2-40B4-BE49-F238E27FC236}">
                      <a16:creationId xmlns:a16="http://schemas.microsoft.com/office/drawing/2014/main" id="{6F9A699F-952E-4552-A226-9FEEAA808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2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5" name="Line 42">
                  <a:extLst>
                    <a:ext uri="{FF2B5EF4-FFF2-40B4-BE49-F238E27FC236}">
                      <a16:creationId xmlns:a16="http://schemas.microsoft.com/office/drawing/2014/main" id="{0DA3C9DD-C573-4B26-B66F-B4F60F29E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7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6" name="Line 43">
                  <a:extLst>
                    <a:ext uri="{FF2B5EF4-FFF2-40B4-BE49-F238E27FC236}">
                      <a16:creationId xmlns:a16="http://schemas.microsoft.com/office/drawing/2014/main" id="{8AF88265-9AA4-47B1-99D9-DF2066FE6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" y="313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7" name="Line 44">
                  <a:extLst>
                    <a:ext uri="{FF2B5EF4-FFF2-40B4-BE49-F238E27FC236}">
                      <a16:creationId xmlns:a16="http://schemas.microsoft.com/office/drawing/2014/main" id="{3E3AE5B8-D3F0-47DD-827B-43EB9CD7F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8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8" name="Line 45">
                  <a:extLst>
                    <a:ext uri="{FF2B5EF4-FFF2-40B4-BE49-F238E27FC236}">
                      <a16:creationId xmlns:a16="http://schemas.microsoft.com/office/drawing/2014/main" id="{E26ED59B-2846-4C43-91E5-7E8C89CA96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78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19" name="Line 46">
                  <a:extLst>
                    <a:ext uri="{FF2B5EF4-FFF2-40B4-BE49-F238E27FC236}">
                      <a16:creationId xmlns:a16="http://schemas.microsoft.com/office/drawing/2014/main" id="{80F0D579-5079-4E35-A832-CD2523560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63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0" name="Line 47">
                  <a:extLst>
                    <a:ext uri="{FF2B5EF4-FFF2-40B4-BE49-F238E27FC236}">
                      <a16:creationId xmlns:a16="http://schemas.microsoft.com/office/drawing/2014/main" id="{FCE56576-73CD-4F9E-B817-3210BC2EB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5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1" name="Line 48">
                  <a:extLst>
                    <a:ext uri="{FF2B5EF4-FFF2-40B4-BE49-F238E27FC236}">
                      <a16:creationId xmlns:a16="http://schemas.microsoft.com/office/drawing/2014/main" id="{61F62AC7-E373-4BFF-BBF4-E77057B54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0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2" name="Line 49">
                  <a:extLst>
                    <a:ext uri="{FF2B5EF4-FFF2-40B4-BE49-F238E27FC236}">
                      <a16:creationId xmlns:a16="http://schemas.microsoft.com/office/drawing/2014/main" id="{C0D1B50B-F190-45BB-A3B2-719D66B54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9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3" name="Line 50">
                  <a:extLst>
                    <a:ext uri="{FF2B5EF4-FFF2-40B4-BE49-F238E27FC236}">
                      <a16:creationId xmlns:a16="http://schemas.microsoft.com/office/drawing/2014/main" id="{E2A2FED5-C83D-433F-BF33-B10621A22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5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4" name="Line 51">
                  <a:extLst>
                    <a:ext uri="{FF2B5EF4-FFF2-40B4-BE49-F238E27FC236}">
                      <a16:creationId xmlns:a16="http://schemas.microsoft.com/office/drawing/2014/main" id="{36121506-874D-4642-BC33-4B5F9786A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0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5" name="Line 52">
                  <a:extLst>
                    <a:ext uri="{FF2B5EF4-FFF2-40B4-BE49-F238E27FC236}">
                      <a16:creationId xmlns:a16="http://schemas.microsoft.com/office/drawing/2014/main" id="{B779CD78-BABA-4119-B014-CDA6A7B3A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4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6" name="Line 53">
                  <a:extLst>
                    <a:ext uri="{FF2B5EF4-FFF2-40B4-BE49-F238E27FC236}">
                      <a16:creationId xmlns:a16="http://schemas.microsoft.com/office/drawing/2014/main" id="{014025EE-C68D-49B8-9A52-FEAC28B67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1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7" name="Line 54">
                  <a:extLst>
                    <a:ext uri="{FF2B5EF4-FFF2-40B4-BE49-F238E27FC236}">
                      <a16:creationId xmlns:a16="http://schemas.microsoft.com/office/drawing/2014/main" id="{DD56015F-1B13-47FA-ADEF-E17915EA20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7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8" name="Line 55">
                  <a:extLst>
                    <a:ext uri="{FF2B5EF4-FFF2-40B4-BE49-F238E27FC236}">
                      <a16:creationId xmlns:a16="http://schemas.microsoft.com/office/drawing/2014/main" id="{963E65F8-53E6-4E3B-B971-9378E6504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3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29" name="Line 56">
                  <a:extLst>
                    <a:ext uri="{FF2B5EF4-FFF2-40B4-BE49-F238E27FC236}">
                      <a16:creationId xmlns:a16="http://schemas.microsoft.com/office/drawing/2014/main" id="{3BBE6D36-4C26-49E0-92BC-4BAE0E6D6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0" y="312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0" name="Line 57">
                  <a:extLst>
                    <a:ext uri="{FF2B5EF4-FFF2-40B4-BE49-F238E27FC236}">
                      <a16:creationId xmlns:a16="http://schemas.microsoft.com/office/drawing/2014/main" id="{ED56A587-B027-4303-A317-38572AEB3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1" name="Line 58">
                  <a:extLst>
                    <a:ext uri="{FF2B5EF4-FFF2-40B4-BE49-F238E27FC236}">
                      <a16:creationId xmlns:a16="http://schemas.microsoft.com/office/drawing/2014/main" id="{A9083D86-A9C2-4EB8-9062-BDCB91018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2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2" name="Line 59">
                  <a:extLst>
                    <a:ext uri="{FF2B5EF4-FFF2-40B4-BE49-F238E27FC236}">
                      <a16:creationId xmlns:a16="http://schemas.microsoft.com/office/drawing/2014/main" id="{0B46AD75-E0E8-4535-B454-00DE25C8F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2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3" name="Line 60">
                  <a:extLst>
                    <a:ext uri="{FF2B5EF4-FFF2-40B4-BE49-F238E27FC236}">
                      <a16:creationId xmlns:a16="http://schemas.microsoft.com/office/drawing/2014/main" id="{4345888C-FDDA-4B30-B0CA-EC23AC82C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2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4" name="Line 61">
                  <a:extLst>
                    <a:ext uri="{FF2B5EF4-FFF2-40B4-BE49-F238E27FC236}">
                      <a16:creationId xmlns:a16="http://schemas.microsoft.com/office/drawing/2014/main" id="{795CB53A-294A-4BFE-9C35-7FCD79AD53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0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5" name="Line 62">
                  <a:extLst>
                    <a:ext uri="{FF2B5EF4-FFF2-40B4-BE49-F238E27FC236}">
                      <a16:creationId xmlns:a16="http://schemas.microsoft.com/office/drawing/2014/main" id="{39B8E47B-9E20-4609-8DE3-F1365EC2D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6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6" name="Line 63">
                  <a:extLst>
                    <a:ext uri="{FF2B5EF4-FFF2-40B4-BE49-F238E27FC236}">
                      <a16:creationId xmlns:a16="http://schemas.microsoft.com/office/drawing/2014/main" id="{300C992D-DC5A-4EF8-92E3-BC2F474E2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1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7" name="Line 64">
                  <a:extLst>
                    <a:ext uri="{FF2B5EF4-FFF2-40B4-BE49-F238E27FC236}">
                      <a16:creationId xmlns:a16="http://schemas.microsoft.com/office/drawing/2014/main" id="{CBF68429-90FA-461F-BFCC-E8BF74DC9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7" y="311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8" name="Line 65">
                  <a:extLst>
                    <a:ext uri="{FF2B5EF4-FFF2-40B4-BE49-F238E27FC236}">
                      <a16:creationId xmlns:a16="http://schemas.microsoft.com/office/drawing/2014/main" id="{C4BA406A-3AF6-446B-BFF4-F5572403F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1" y="3102"/>
                  <a:ext cx="0" cy="19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9" name="Line 66">
                  <a:extLst>
                    <a:ext uri="{FF2B5EF4-FFF2-40B4-BE49-F238E27FC236}">
                      <a16:creationId xmlns:a16="http://schemas.microsoft.com/office/drawing/2014/main" id="{078481B2-F268-4600-9BED-5ED7F5C89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4" y="3089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0" name="Line 67">
                  <a:extLst>
                    <a:ext uri="{FF2B5EF4-FFF2-40B4-BE49-F238E27FC236}">
                      <a16:creationId xmlns:a16="http://schemas.microsoft.com/office/drawing/2014/main" id="{780F46C2-E2A0-44C7-89D7-C4EDADAB3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0" y="3079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1" name="Line 68">
                  <a:extLst>
                    <a:ext uri="{FF2B5EF4-FFF2-40B4-BE49-F238E27FC236}">
                      <a16:creationId xmlns:a16="http://schemas.microsoft.com/office/drawing/2014/main" id="{AB0515F1-0168-4572-ABCD-050FE2088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3" y="307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2" name="Line 69">
                  <a:extLst>
                    <a:ext uri="{FF2B5EF4-FFF2-40B4-BE49-F238E27FC236}">
                      <a16:creationId xmlns:a16="http://schemas.microsoft.com/office/drawing/2014/main" id="{9A9DF136-BB46-49D2-BDC6-430AD7C1B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1" y="307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3" name="Line 70">
                  <a:extLst>
                    <a:ext uri="{FF2B5EF4-FFF2-40B4-BE49-F238E27FC236}">
                      <a16:creationId xmlns:a16="http://schemas.microsoft.com/office/drawing/2014/main" id="{EDA2B3D3-3530-4B93-8F58-6E7E6FA32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306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4" name="Line 71">
                  <a:extLst>
                    <a:ext uri="{FF2B5EF4-FFF2-40B4-BE49-F238E27FC236}">
                      <a16:creationId xmlns:a16="http://schemas.microsoft.com/office/drawing/2014/main" id="{2FB98AA1-43D2-42F4-BEB9-ED69F94786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5" y="306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5" name="Line 72">
                  <a:extLst>
                    <a:ext uri="{FF2B5EF4-FFF2-40B4-BE49-F238E27FC236}">
                      <a16:creationId xmlns:a16="http://schemas.microsoft.com/office/drawing/2014/main" id="{EE86EA00-77AB-411C-A994-EDD2214E3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8" y="306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6" name="Line 73">
                  <a:extLst>
                    <a:ext uri="{FF2B5EF4-FFF2-40B4-BE49-F238E27FC236}">
                      <a16:creationId xmlns:a16="http://schemas.microsoft.com/office/drawing/2014/main" id="{5374E9B0-9181-4B26-8D37-E40FF4E2F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6" y="306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7" name="Line 74">
                  <a:extLst>
                    <a:ext uri="{FF2B5EF4-FFF2-40B4-BE49-F238E27FC236}">
                      <a16:creationId xmlns:a16="http://schemas.microsoft.com/office/drawing/2014/main" id="{6BC75304-26B8-4BC2-95C6-ECA9BA42D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2" y="306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8" name="Line 75">
                  <a:extLst>
                    <a:ext uri="{FF2B5EF4-FFF2-40B4-BE49-F238E27FC236}">
                      <a16:creationId xmlns:a16="http://schemas.microsoft.com/office/drawing/2014/main" id="{67B1D9AE-2CAE-4970-804A-2C7E54A12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8" y="306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49" name="Line 76">
                  <a:extLst>
                    <a:ext uri="{FF2B5EF4-FFF2-40B4-BE49-F238E27FC236}">
                      <a16:creationId xmlns:a16="http://schemas.microsoft.com/office/drawing/2014/main" id="{D1E3F31E-568E-4F17-81C5-2ED847B01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5" y="306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0" name="Line 77">
                  <a:extLst>
                    <a:ext uri="{FF2B5EF4-FFF2-40B4-BE49-F238E27FC236}">
                      <a16:creationId xmlns:a16="http://schemas.microsoft.com/office/drawing/2014/main" id="{49DF0C39-6E5B-4CEA-AFE2-513DAEF358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9" y="3055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1" name="Line 78">
                  <a:extLst>
                    <a:ext uri="{FF2B5EF4-FFF2-40B4-BE49-F238E27FC236}">
                      <a16:creationId xmlns:a16="http://schemas.microsoft.com/office/drawing/2014/main" id="{5DAAE36E-020B-4A1E-817A-E06C21C58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7" y="305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2" name="Line 79">
                  <a:extLst>
                    <a:ext uri="{FF2B5EF4-FFF2-40B4-BE49-F238E27FC236}">
                      <a16:creationId xmlns:a16="http://schemas.microsoft.com/office/drawing/2014/main" id="{1CA6428E-8BC5-488C-A34F-691DEC471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3" name="Line 80">
                  <a:extLst>
                    <a:ext uri="{FF2B5EF4-FFF2-40B4-BE49-F238E27FC236}">
                      <a16:creationId xmlns:a16="http://schemas.microsoft.com/office/drawing/2014/main" id="{965A919A-1194-4548-914C-0D01DD04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4" name="Line 81">
                  <a:extLst>
                    <a:ext uri="{FF2B5EF4-FFF2-40B4-BE49-F238E27FC236}">
                      <a16:creationId xmlns:a16="http://schemas.microsoft.com/office/drawing/2014/main" id="{A66ABBF0-20F4-455A-9EE1-533DC9C67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4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5" name="Line 82">
                  <a:extLst>
                    <a:ext uri="{FF2B5EF4-FFF2-40B4-BE49-F238E27FC236}">
                      <a16:creationId xmlns:a16="http://schemas.microsoft.com/office/drawing/2014/main" id="{C1A53D79-0A66-43A7-B0A5-533C75B1D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1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6" name="Line 83">
                  <a:extLst>
                    <a:ext uri="{FF2B5EF4-FFF2-40B4-BE49-F238E27FC236}">
                      <a16:creationId xmlns:a16="http://schemas.microsoft.com/office/drawing/2014/main" id="{57B6BE80-3446-4B85-8200-CE1D29FDD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7" name="Line 84">
                  <a:extLst>
                    <a:ext uri="{FF2B5EF4-FFF2-40B4-BE49-F238E27FC236}">
                      <a16:creationId xmlns:a16="http://schemas.microsoft.com/office/drawing/2014/main" id="{313BA531-4467-4907-93A8-6ACF018BCB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8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8" name="Line 85">
                  <a:extLst>
                    <a:ext uri="{FF2B5EF4-FFF2-40B4-BE49-F238E27FC236}">
                      <a16:creationId xmlns:a16="http://schemas.microsoft.com/office/drawing/2014/main" id="{0ED8D1B3-35DB-4649-8358-9E89A27B7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4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9" name="Line 86">
                  <a:extLst>
                    <a:ext uri="{FF2B5EF4-FFF2-40B4-BE49-F238E27FC236}">
                      <a16:creationId xmlns:a16="http://schemas.microsoft.com/office/drawing/2014/main" id="{8730038D-C386-4F96-BEF4-ED2FE0242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9" y="3041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0" name="Line 87">
                  <a:extLst>
                    <a:ext uri="{FF2B5EF4-FFF2-40B4-BE49-F238E27FC236}">
                      <a16:creationId xmlns:a16="http://schemas.microsoft.com/office/drawing/2014/main" id="{889803B5-AEC4-40F9-8BB5-D48C5030B2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1" y="30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1" name="Line 88">
                  <a:extLst>
                    <a:ext uri="{FF2B5EF4-FFF2-40B4-BE49-F238E27FC236}">
                      <a16:creationId xmlns:a16="http://schemas.microsoft.com/office/drawing/2014/main" id="{49A28AD1-BD75-4DAC-B7D3-E569922EB2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7" y="30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2" name="Line 89">
                  <a:extLst>
                    <a:ext uri="{FF2B5EF4-FFF2-40B4-BE49-F238E27FC236}">
                      <a16:creationId xmlns:a16="http://schemas.microsoft.com/office/drawing/2014/main" id="{58DDA78D-AF3A-43AE-8618-5977BA38F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2" y="30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3" name="Line 90">
                  <a:extLst>
                    <a:ext uri="{FF2B5EF4-FFF2-40B4-BE49-F238E27FC236}">
                      <a16:creationId xmlns:a16="http://schemas.microsoft.com/office/drawing/2014/main" id="{C55B0646-4DDD-428C-B851-DCB3477D3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8" y="30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4" name="Line 91">
                  <a:extLst>
                    <a:ext uri="{FF2B5EF4-FFF2-40B4-BE49-F238E27FC236}">
                      <a16:creationId xmlns:a16="http://schemas.microsoft.com/office/drawing/2014/main" id="{069E3DC2-FE3D-4111-812B-981D52ACA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7" y="30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5" name="Line 92">
                  <a:extLst>
                    <a:ext uri="{FF2B5EF4-FFF2-40B4-BE49-F238E27FC236}">
                      <a16:creationId xmlns:a16="http://schemas.microsoft.com/office/drawing/2014/main" id="{64422E5D-1AF7-42AA-879A-597BF0401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2" y="30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6" name="Line 93">
                  <a:extLst>
                    <a:ext uri="{FF2B5EF4-FFF2-40B4-BE49-F238E27FC236}">
                      <a16:creationId xmlns:a16="http://schemas.microsoft.com/office/drawing/2014/main" id="{F17C4912-4EFF-48D6-86D8-D607984BC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9" y="302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7" name="Line 94">
                  <a:extLst>
                    <a:ext uri="{FF2B5EF4-FFF2-40B4-BE49-F238E27FC236}">
                      <a16:creationId xmlns:a16="http://schemas.microsoft.com/office/drawing/2014/main" id="{8C87DBA1-9C3F-44C3-B643-527D47869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" y="302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8" name="Line 95">
                  <a:extLst>
                    <a:ext uri="{FF2B5EF4-FFF2-40B4-BE49-F238E27FC236}">
                      <a16:creationId xmlns:a16="http://schemas.microsoft.com/office/drawing/2014/main" id="{DF6EA961-82C5-4213-A529-774D2FC801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8" y="2999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69" name="Line 96">
                  <a:extLst>
                    <a:ext uri="{FF2B5EF4-FFF2-40B4-BE49-F238E27FC236}">
                      <a16:creationId xmlns:a16="http://schemas.microsoft.com/office/drawing/2014/main" id="{DDF856E3-CA62-4E32-983B-3D43B2CE7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4" y="2999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0" name="Line 97">
                  <a:extLst>
                    <a:ext uri="{FF2B5EF4-FFF2-40B4-BE49-F238E27FC236}">
                      <a16:creationId xmlns:a16="http://schemas.microsoft.com/office/drawing/2014/main" id="{D18FC66C-D2EE-4905-B98A-BB320A398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2931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1" name="Line 98">
                  <a:extLst>
                    <a:ext uri="{FF2B5EF4-FFF2-40B4-BE49-F238E27FC236}">
                      <a16:creationId xmlns:a16="http://schemas.microsoft.com/office/drawing/2014/main" id="{8C096AD0-6E56-4DE3-A9E9-11D4484C8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3" y="2903"/>
                  <a:ext cx="0" cy="19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2" name="Line 99">
                  <a:extLst>
                    <a:ext uri="{FF2B5EF4-FFF2-40B4-BE49-F238E27FC236}">
                      <a16:creationId xmlns:a16="http://schemas.microsoft.com/office/drawing/2014/main" id="{4C707C44-79BD-436B-883E-CF5993BD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6" y="2897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3" name="Line 100">
                  <a:extLst>
                    <a:ext uri="{FF2B5EF4-FFF2-40B4-BE49-F238E27FC236}">
                      <a16:creationId xmlns:a16="http://schemas.microsoft.com/office/drawing/2014/main" id="{C0C4D86D-F954-4CC5-B41E-0D1F099F6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3" y="2816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4" name="Line 101">
                  <a:extLst>
                    <a:ext uri="{FF2B5EF4-FFF2-40B4-BE49-F238E27FC236}">
                      <a16:creationId xmlns:a16="http://schemas.microsoft.com/office/drawing/2014/main" id="{1AEEB97F-A301-498C-BFFA-C6F39A9A0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1" y="2758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5" name="Line 102">
                  <a:extLst>
                    <a:ext uri="{FF2B5EF4-FFF2-40B4-BE49-F238E27FC236}">
                      <a16:creationId xmlns:a16="http://schemas.microsoft.com/office/drawing/2014/main" id="{A4BECAFD-1000-473B-8C22-299C3C0B9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2" y="2744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6" name="Line 103">
                  <a:extLst>
                    <a:ext uri="{FF2B5EF4-FFF2-40B4-BE49-F238E27FC236}">
                      <a16:creationId xmlns:a16="http://schemas.microsoft.com/office/drawing/2014/main" id="{50B86641-A902-43CF-B76B-676EA89C5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2" y="2729"/>
                  <a:ext cx="0" cy="21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7" name="Line 104">
                  <a:extLst>
                    <a:ext uri="{FF2B5EF4-FFF2-40B4-BE49-F238E27FC236}">
                      <a16:creationId xmlns:a16="http://schemas.microsoft.com/office/drawing/2014/main" id="{88C32D1E-9742-43FB-BCFF-763DBAC6E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272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78" name="Line 105">
                  <a:extLst>
                    <a:ext uri="{FF2B5EF4-FFF2-40B4-BE49-F238E27FC236}">
                      <a16:creationId xmlns:a16="http://schemas.microsoft.com/office/drawing/2014/main" id="{2FA5B9E0-9E4D-4DCA-A3B1-E3C139773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2" y="2722"/>
                  <a:ext cx="0" cy="20"/>
                </a:xfrm>
                <a:prstGeom prst="line">
                  <a:avLst/>
                </a:prstGeom>
                <a:noFill/>
                <a:ln w="63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866" name="组合 894">
            <a:extLst>
              <a:ext uri="{FF2B5EF4-FFF2-40B4-BE49-F238E27FC236}">
                <a16:creationId xmlns:a16="http://schemas.microsoft.com/office/drawing/2014/main" id="{47F46A2A-A046-4CD8-98F0-97C8C881579A}"/>
              </a:ext>
            </a:extLst>
          </p:cNvPr>
          <p:cNvGrpSpPr>
            <a:grpSpLocks noChangeAspect="1"/>
          </p:cNvGrpSpPr>
          <p:nvPr/>
        </p:nvGrpSpPr>
        <p:grpSpPr>
          <a:xfrm>
            <a:off x="6235950" y="2466295"/>
            <a:ext cx="5335612" cy="2956959"/>
            <a:chOff x="7071422" y="1034838"/>
            <a:chExt cx="3114870" cy="1778154"/>
          </a:xfrm>
        </p:grpSpPr>
        <p:grpSp>
          <p:nvGrpSpPr>
            <p:cNvPr id="867" name="Group 181">
              <a:extLst>
                <a:ext uri="{FF2B5EF4-FFF2-40B4-BE49-F238E27FC236}">
                  <a16:creationId xmlns:a16="http://schemas.microsoft.com/office/drawing/2014/main" id="{A15D7CBA-536C-4446-BE41-22AF5610B3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481648" y="1113825"/>
              <a:ext cx="2385319" cy="1053840"/>
              <a:chOff x="4422" y="1857"/>
              <a:chExt cx="1598" cy="706"/>
            </a:xfrm>
          </p:grpSpPr>
          <p:sp>
            <p:nvSpPr>
              <p:cNvPr id="1014" name="Freeform 182">
                <a:extLst>
                  <a:ext uri="{FF2B5EF4-FFF2-40B4-BE49-F238E27FC236}">
                    <a16:creationId xmlns:a16="http://schemas.microsoft.com/office/drawing/2014/main" id="{1C7061AF-D8E3-481A-B560-43CBC591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1857"/>
                <a:ext cx="1598" cy="694"/>
              </a:xfrm>
              <a:custGeom>
                <a:avLst/>
                <a:gdLst>
                  <a:gd name="T0" fmla="*/ 113 w 1598"/>
                  <a:gd name="T1" fmla="*/ 0 h 694"/>
                  <a:gd name="T2" fmla="*/ 138 w 1598"/>
                  <a:gd name="T3" fmla="*/ 13 h 694"/>
                  <a:gd name="T4" fmla="*/ 142 w 1598"/>
                  <a:gd name="T5" fmla="*/ 21 h 694"/>
                  <a:gd name="T6" fmla="*/ 148 w 1598"/>
                  <a:gd name="T7" fmla="*/ 39 h 694"/>
                  <a:gd name="T8" fmla="*/ 159 w 1598"/>
                  <a:gd name="T9" fmla="*/ 49 h 694"/>
                  <a:gd name="T10" fmla="*/ 164 w 1598"/>
                  <a:gd name="T11" fmla="*/ 61 h 694"/>
                  <a:gd name="T12" fmla="*/ 190 w 1598"/>
                  <a:gd name="T13" fmla="*/ 66 h 694"/>
                  <a:gd name="T14" fmla="*/ 197 w 1598"/>
                  <a:gd name="T15" fmla="*/ 78 h 694"/>
                  <a:gd name="T16" fmla="*/ 212 w 1598"/>
                  <a:gd name="T17" fmla="*/ 88 h 694"/>
                  <a:gd name="T18" fmla="*/ 216 w 1598"/>
                  <a:gd name="T19" fmla="*/ 96 h 694"/>
                  <a:gd name="T20" fmla="*/ 258 w 1598"/>
                  <a:gd name="T21" fmla="*/ 113 h 694"/>
                  <a:gd name="T22" fmla="*/ 263 w 1598"/>
                  <a:gd name="T23" fmla="*/ 125 h 694"/>
                  <a:gd name="T24" fmla="*/ 268 w 1598"/>
                  <a:gd name="T25" fmla="*/ 138 h 694"/>
                  <a:gd name="T26" fmla="*/ 280 w 1598"/>
                  <a:gd name="T27" fmla="*/ 152 h 694"/>
                  <a:gd name="T28" fmla="*/ 295 w 1598"/>
                  <a:gd name="T29" fmla="*/ 171 h 694"/>
                  <a:gd name="T30" fmla="*/ 300 w 1598"/>
                  <a:gd name="T31" fmla="*/ 183 h 694"/>
                  <a:gd name="T32" fmla="*/ 310 w 1598"/>
                  <a:gd name="T33" fmla="*/ 191 h 694"/>
                  <a:gd name="T34" fmla="*/ 315 w 1598"/>
                  <a:gd name="T35" fmla="*/ 204 h 694"/>
                  <a:gd name="T36" fmla="*/ 322 w 1598"/>
                  <a:gd name="T37" fmla="*/ 212 h 694"/>
                  <a:gd name="T38" fmla="*/ 333 w 1598"/>
                  <a:gd name="T39" fmla="*/ 220 h 694"/>
                  <a:gd name="T40" fmla="*/ 338 w 1598"/>
                  <a:gd name="T41" fmla="*/ 230 h 694"/>
                  <a:gd name="T42" fmla="*/ 349 w 1598"/>
                  <a:gd name="T43" fmla="*/ 249 h 694"/>
                  <a:gd name="T44" fmla="*/ 375 w 1598"/>
                  <a:gd name="T45" fmla="*/ 258 h 694"/>
                  <a:gd name="T46" fmla="*/ 389 w 1598"/>
                  <a:gd name="T47" fmla="*/ 289 h 694"/>
                  <a:gd name="T48" fmla="*/ 403 w 1598"/>
                  <a:gd name="T49" fmla="*/ 298 h 694"/>
                  <a:gd name="T50" fmla="*/ 410 w 1598"/>
                  <a:gd name="T51" fmla="*/ 306 h 694"/>
                  <a:gd name="T52" fmla="*/ 438 w 1598"/>
                  <a:gd name="T53" fmla="*/ 319 h 694"/>
                  <a:gd name="T54" fmla="*/ 452 w 1598"/>
                  <a:gd name="T55" fmla="*/ 329 h 694"/>
                  <a:gd name="T56" fmla="*/ 461 w 1598"/>
                  <a:gd name="T57" fmla="*/ 349 h 694"/>
                  <a:gd name="T58" fmla="*/ 473 w 1598"/>
                  <a:gd name="T59" fmla="*/ 360 h 694"/>
                  <a:gd name="T60" fmla="*/ 490 w 1598"/>
                  <a:gd name="T61" fmla="*/ 370 h 694"/>
                  <a:gd name="T62" fmla="*/ 506 w 1598"/>
                  <a:gd name="T63" fmla="*/ 390 h 694"/>
                  <a:gd name="T64" fmla="*/ 509 w 1598"/>
                  <a:gd name="T65" fmla="*/ 400 h 694"/>
                  <a:gd name="T66" fmla="*/ 514 w 1598"/>
                  <a:gd name="T67" fmla="*/ 415 h 694"/>
                  <a:gd name="T68" fmla="*/ 526 w 1598"/>
                  <a:gd name="T69" fmla="*/ 430 h 694"/>
                  <a:gd name="T70" fmla="*/ 529 w 1598"/>
                  <a:gd name="T71" fmla="*/ 442 h 694"/>
                  <a:gd name="T72" fmla="*/ 538 w 1598"/>
                  <a:gd name="T73" fmla="*/ 454 h 694"/>
                  <a:gd name="T74" fmla="*/ 541 w 1598"/>
                  <a:gd name="T75" fmla="*/ 463 h 694"/>
                  <a:gd name="T76" fmla="*/ 545 w 1598"/>
                  <a:gd name="T77" fmla="*/ 481 h 694"/>
                  <a:gd name="T78" fmla="*/ 566 w 1598"/>
                  <a:gd name="T79" fmla="*/ 494 h 694"/>
                  <a:gd name="T80" fmla="*/ 595 w 1598"/>
                  <a:gd name="T81" fmla="*/ 502 h 694"/>
                  <a:gd name="T82" fmla="*/ 602 w 1598"/>
                  <a:gd name="T83" fmla="*/ 513 h 694"/>
                  <a:gd name="T84" fmla="*/ 629 w 1598"/>
                  <a:gd name="T85" fmla="*/ 522 h 694"/>
                  <a:gd name="T86" fmla="*/ 645 w 1598"/>
                  <a:gd name="T87" fmla="*/ 532 h 694"/>
                  <a:gd name="T88" fmla="*/ 649 w 1598"/>
                  <a:gd name="T89" fmla="*/ 551 h 694"/>
                  <a:gd name="T90" fmla="*/ 668 w 1598"/>
                  <a:gd name="T91" fmla="*/ 564 h 694"/>
                  <a:gd name="T92" fmla="*/ 676 w 1598"/>
                  <a:gd name="T93" fmla="*/ 576 h 694"/>
                  <a:gd name="T94" fmla="*/ 702 w 1598"/>
                  <a:gd name="T95" fmla="*/ 587 h 694"/>
                  <a:gd name="T96" fmla="*/ 713 w 1598"/>
                  <a:gd name="T97" fmla="*/ 596 h 694"/>
                  <a:gd name="T98" fmla="*/ 719 w 1598"/>
                  <a:gd name="T99" fmla="*/ 616 h 694"/>
                  <a:gd name="T100" fmla="*/ 771 w 1598"/>
                  <a:gd name="T101" fmla="*/ 627 h 694"/>
                  <a:gd name="T102" fmla="*/ 775 w 1598"/>
                  <a:gd name="T103" fmla="*/ 641 h 694"/>
                  <a:gd name="T104" fmla="*/ 811 w 1598"/>
                  <a:gd name="T105" fmla="*/ 651 h 694"/>
                  <a:gd name="T106" fmla="*/ 823 w 1598"/>
                  <a:gd name="T107" fmla="*/ 663 h 694"/>
                  <a:gd name="T108" fmla="*/ 1087 w 1598"/>
                  <a:gd name="T109" fmla="*/ 677 h 694"/>
                  <a:gd name="T110" fmla="*/ 1598 w 1598"/>
                  <a:gd name="T111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98" h="694">
                    <a:moveTo>
                      <a:pt x="0" y="0"/>
                    </a:moveTo>
                    <a:lnTo>
                      <a:pt x="113" y="0"/>
                    </a:lnTo>
                    <a:lnTo>
                      <a:pt x="113" y="13"/>
                    </a:lnTo>
                    <a:lnTo>
                      <a:pt x="138" y="13"/>
                    </a:lnTo>
                    <a:lnTo>
                      <a:pt x="138" y="21"/>
                    </a:lnTo>
                    <a:lnTo>
                      <a:pt x="142" y="21"/>
                    </a:lnTo>
                    <a:lnTo>
                      <a:pt x="142" y="39"/>
                    </a:lnTo>
                    <a:lnTo>
                      <a:pt x="148" y="39"/>
                    </a:lnTo>
                    <a:lnTo>
                      <a:pt x="148" y="49"/>
                    </a:lnTo>
                    <a:lnTo>
                      <a:pt x="159" y="49"/>
                    </a:lnTo>
                    <a:lnTo>
                      <a:pt x="159" y="61"/>
                    </a:lnTo>
                    <a:lnTo>
                      <a:pt x="164" y="61"/>
                    </a:lnTo>
                    <a:lnTo>
                      <a:pt x="164" y="66"/>
                    </a:lnTo>
                    <a:lnTo>
                      <a:pt x="190" y="66"/>
                    </a:lnTo>
                    <a:lnTo>
                      <a:pt x="190" y="78"/>
                    </a:lnTo>
                    <a:lnTo>
                      <a:pt x="197" y="78"/>
                    </a:lnTo>
                    <a:lnTo>
                      <a:pt x="197" y="88"/>
                    </a:lnTo>
                    <a:lnTo>
                      <a:pt x="212" y="88"/>
                    </a:lnTo>
                    <a:lnTo>
                      <a:pt x="212" y="96"/>
                    </a:lnTo>
                    <a:lnTo>
                      <a:pt x="216" y="96"/>
                    </a:lnTo>
                    <a:lnTo>
                      <a:pt x="216" y="113"/>
                    </a:lnTo>
                    <a:lnTo>
                      <a:pt x="258" y="113"/>
                    </a:lnTo>
                    <a:lnTo>
                      <a:pt x="258" y="125"/>
                    </a:lnTo>
                    <a:lnTo>
                      <a:pt x="263" y="125"/>
                    </a:lnTo>
                    <a:lnTo>
                      <a:pt x="263" y="138"/>
                    </a:lnTo>
                    <a:lnTo>
                      <a:pt x="268" y="138"/>
                    </a:lnTo>
                    <a:lnTo>
                      <a:pt x="268" y="152"/>
                    </a:lnTo>
                    <a:lnTo>
                      <a:pt x="280" y="152"/>
                    </a:lnTo>
                    <a:lnTo>
                      <a:pt x="280" y="171"/>
                    </a:lnTo>
                    <a:lnTo>
                      <a:pt x="295" y="171"/>
                    </a:lnTo>
                    <a:lnTo>
                      <a:pt x="295" y="183"/>
                    </a:lnTo>
                    <a:lnTo>
                      <a:pt x="300" y="183"/>
                    </a:lnTo>
                    <a:lnTo>
                      <a:pt x="300" y="191"/>
                    </a:lnTo>
                    <a:lnTo>
                      <a:pt x="310" y="191"/>
                    </a:lnTo>
                    <a:lnTo>
                      <a:pt x="310" y="204"/>
                    </a:lnTo>
                    <a:lnTo>
                      <a:pt x="315" y="204"/>
                    </a:lnTo>
                    <a:lnTo>
                      <a:pt x="315" y="212"/>
                    </a:lnTo>
                    <a:lnTo>
                      <a:pt x="322" y="212"/>
                    </a:lnTo>
                    <a:lnTo>
                      <a:pt x="322" y="220"/>
                    </a:lnTo>
                    <a:lnTo>
                      <a:pt x="333" y="220"/>
                    </a:lnTo>
                    <a:lnTo>
                      <a:pt x="333" y="230"/>
                    </a:lnTo>
                    <a:lnTo>
                      <a:pt x="338" y="230"/>
                    </a:lnTo>
                    <a:lnTo>
                      <a:pt x="338" y="249"/>
                    </a:lnTo>
                    <a:lnTo>
                      <a:pt x="349" y="249"/>
                    </a:lnTo>
                    <a:lnTo>
                      <a:pt x="349" y="258"/>
                    </a:lnTo>
                    <a:lnTo>
                      <a:pt x="375" y="258"/>
                    </a:lnTo>
                    <a:lnTo>
                      <a:pt x="375" y="289"/>
                    </a:lnTo>
                    <a:lnTo>
                      <a:pt x="389" y="289"/>
                    </a:lnTo>
                    <a:lnTo>
                      <a:pt x="389" y="298"/>
                    </a:lnTo>
                    <a:lnTo>
                      <a:pt x="403" y="298"/>
                    </a:lnTo>
                    <a:lnTo>
                      <a:pt x="403" y="306"/>
                    </a:lnTo>
                    <a:lnTo>
                      <a:pt x="410" y="306"/>
                    </a:lnTo>
                    <a:lnTo>
                      <a:pt x="410" y="319"/>
                    </a:lnTo>
                    <a:lnTo>
                      <a:pt x="438" y="319"/>
                    </a:lnTo>
                    <a:lnTo>
                      <a:pt x="438" y="329"/>
                    </a:lnTo>
                    <a:lnTo>
                      <a:pt x="452" y="329"/>
                    </a:lnTo>
                    <a:lnTo>
                      <a:pt x="452" y="349"/>
                    </a:lnTo>
                    <a:lnTo>
                      <a:pt x="461" y="349"/>
                    </a:lnTo>
                    <a:lnTo>
                      <a:pt x="461" y="360"/>
                    </a:lnTo>
                    <a:lnTo>
                      <a:pt x="473" y="360"/>
                    </a:lnTo>
                    <a:lnTo>
                      <a:pt x="473" y="370"/>
                    </a:lnTo>
                    <a:lnTo>
                      <a:pt x="490" y="370"/>
                    </a:lnTo>
                    <a:lnTo>
                      <a:pt x="490" y="390"/>
                    </a:lnTo>
                    <a:lnTo>
                      <a:pt x="506" y="390"/>
                    </a:lnTo>
                    <a:lnTo>
                      <a:pt x="506" y="400"/>
                    </a:lnTo>
                    <a:lnTo>
                      <a:pt x="509" y="400"/>
                    </a:lnTo>
                    <a:lnTo>
                      <a:pt x="509" y="415"/>
                    </a:lnTo>
                    <a:lnTo>
                      <a:pt x="514" y="415"/>
                    </a:lnTo>
                    <a:lnTo>
                      <a:pt x="514" y="430"/>
                    </a:lnTo>
                    <a:lnTo>
                      <a:pt x="526" y="430"/>
                    </a:lnTo>
                    <a:lnTo>
                      <a:pt x="526" y="442"/>
                    </a:lnTo>
                    <a:lnTo>
                      <a:pt x="529" y="442"/>
                    </a:lnTo>
                    <a:lnTo>
                      <a:pt x="529" y="454"/>
                    </a:lnTo>
                    <a:lnTo>
                      <a:pt x="538" y="454"/>
                    </a:lnTo>
                    <a:lnTo>
                      <a:pt x="538" y="463"/>
                    </a:lnTo>
                    <a:lnTo>
                      <a:pt x="541" y="463"/>
                    </a:lnTo>
                    <a:lnTo>
                      <a:pt x="541" y="481"/>
                    </a:lnTo>
                    <a:lnTo>
                      <a:pt x="545" y="481"/>
                    </a:lnTo>
                    <a:lnTo>
                      <a:pt x="545" y="494"/>
                    </a:lnTo>
                    <a:lnTo>
                      <a:pt x="566" y="494"/>
                    </a:lnTo>
                    <a:lnTo>
                      <a:pt x="566" y="502"/>
                    </a:lnTo>
                    <a:lnTo>
                      <a:pt x="595" y="502"/>
                    </a:lnTo>
                    <a:lnTo>
                      <a:pt x="595" y="513"/>
                    </a:lnTo>
                    <a:lnTo>
                      <a:pt x="602" y="513"/>
                    </a:lnTo>
                    <a:lnTo>
                      <a:pt x="602" y="522"/>
                    </a:lnTo>
                    <a:lnTo>
                      <a:pt x="629" y="522"/>
                    </a:lnTo>
                    <a:lnTo>
                      <a:pt x="629" y="532"/>
                    </a:lnTo>
                    <a:lnTo>
                      <a:pt x="645" y="532"/>
                    </a:lnTo>
                    <a:lnTo>
                      <a:pt x="645" y="551"/>
                    </a:lnTo>
                    <a:lnTo>
                      <a:pt x="649" y="551"/>
                    </a:lnTo>
                    <a:lnTo>
                      <a:pt x="649" y="564"/>
                    </a:lnTo>
                    <a:lnTo>
                      <a:pt x="668" y="564"/>
                    </a:lnTo>
                    <a:lnTo>
                      <a:pt x="668" y="576"/>
                    </a:lnTo>
                    <a:lnTo>
                      <a:pt x="676" y="576"/>
                    </a:lnTo>
                    <a:lnTo>
                      <a:pt x="676" y="587"/>
                    </a:lnTo>
                    <a:lnTo>
                      <a:pt x="702" y="587"/>
                    </a:lnTo>
                    <a:lnTo>
                      <a:pt x="702" y="596"/>
                    </a:lnTo>
                    <a:lnTo>
                      <a:pt x="713" y="596"/>
                    </a:lnTo>
                    <a:lnTo>
                      <a:pt x="713" y="616"/>
                    </a:lnTo>
                    <a:lnTo>
                      <a:pt x="719" y="616"/>
                    </a:lnTo>
                    <a:lnTo>
                      <a:pt x="719" y="627"/>
                    </a:lnTo>
                    <a:lnTo>
                      <a:pt x="771" y="627"/>
                    </a:lnTo>
                    <a:lnTo>
                      <a:pt x="771" y="641"/>
                    </a:lnTo>
                    <a:lnTo>
                      <a:pt x="775" y="641"/>
                    </a:lnTo>
                    <a:lnTo>
                      <a:pt x="775" y="651"/>
                    </a:lnTo>
                    <a:lnTo>
                      <a:pt x="811" y="651"/>
                    </a:lnTo>
                    <a:lnTo>
                      <a:pt x="811" y="663"/>
                    </a:lnTo>
                    <a:lnTo>
                      <a:pt x="823" y="663"/>
                    </a:lnTo>
                    <a:lnTo>
                      <a:pt x="823" y="677"/>
                    </a:lnTo>
                    <a:lnTo>
                      <a:pt x="1087" y="677"/>
                    </a:lnTo>
                    <a:lnTo>
                      <a:pt x="1087" y="694"/>
                    </a:lnTo>
                    <a:lnTo>
                      <a:pt x="1598" y="694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5" name="Line 183">
                <a:extLst>
                  <a:ext uri="{FF2B5EF4-FFF2-40B4-BE49-F238E27FC236}">
                    <a16:creationId xmlns:a16="http://schemas.microsoft.com/office/drawing/2014/main" id="{AAFB5A63-F82D-4E79-B8B9-2C0010F8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6" y="2106"/>
                <a:ext cx="0" cy="19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6" name="Line 184">
                <a:extLst>
                  <a:ext uri="{FF2B5EF4-FFF2-40B4-BE49-F238E27FC236}">
                    <a16:creationId xmlns:a16="http://schemas.microsoft.com/office/drawing/2014/main" id="{B3C8EBC1-F43D-4221-9010-CCE432497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2145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7" name="Line 185">
                <a:extLst>
                  <a:ext uri="{FF2B5EF4-FFF2-40B4-BE49-F238E27FC236}">
                    <a16:creationId xmlns:a16="http://schemas.microsoft.com/office/drawing/2014/main" id="{1D7211C9-56B5-444F-931B-2127C1127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2165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8" name="Line 186">
                <a:extLst>
                  <a:ext uri="{FF2B5EF4-FFF2-40B4-BE49-F238E27FC236}">
                    <a16:creationId xmlns:a16="http://schemas.microsoft.com/office/drawing/2014/main" id="{2CAFEB47-1AD7-4B60-8C23-23977C122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3" y="2477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" name="Line 187">
                <a:extLst>
                  <a:ext uri="{FF2B5EF4-FFF2-40B4-BE49-F238E27FC236}">
                    <a16:creationId xmlns:a16="http://schemas.microsoft.com/office/drawing/2014/main" id="{34571D18-48CB-4100-B5F5-4CE5D7AB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7" y="2477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" name="Line 188">
                <a:extLst>
                  <a:ext uri="{FF2B5EF4-FFF2-40B4-BE49-F238E27FC236}">
                    <a16:creationId xmlns:a16="http://schemas.microsoft.com/office/drawing/2014/main" id="{6492D396-5DFB-4CE7-8931-6A6A3BF02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6" y="2499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" name="Line 189">
                <a:extLst>
                  <a:ext uri="{FF2B5EF4-FFF2-40B4-BE49-F238E27FC236}">
                    <a16:creationId xmlns:a16="http://schemas.microsoft.com/office/drawing/2014/main" id="{8906C405-A838-4BB0-B91A-B8F06C3C8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2499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" name="Line 190">
                <a:extLst>
                  <a:ext uri="{FF2B5EF4-FFF2-40B4-BE49-F238E27FC236}">
                    <a16:creationId xmlns:a16="http://schemas.microsoft.com/office/drawing/2014/main" id="{176F916A-B03D-451A-ABD9-CD707CA79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8" y="2526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" name="Line 191">
                <a:extLst>
                  <a:ext uri="{FF2B5EF4-FFF2-40B4-BE49-F238E27FC236}">
                    <a16:creationId xmlns:a16="http://schemas.microsoft.com/office/drawing/2014/main" id="{A37F8353-50B4-4C89-831B-5B81098D5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1" y="2526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4" name="Line 192">
                <a:extLst>
                  <a:ext uri="{FF2B5EF4-FFF2-40B4-BE49-F238E27FC236}">
                    <a16:creationId xmlns:a16="http://schemas.microsoft.com/office/drawing/2014/main" id="{DD0AEDD5-226B-41DA-BEE5-FF5796666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9" y="2526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5" name="Line 193">
                <a:extLst>
                  <a:ext uri="{FF2B5EF4-FFF2-40B4-BE49-F238E27FC236}">
                    <a16:creationId xmlns:a16="http://schemas.microsoft.com/office/drawing/2014/main" id="{3336923C-1C76-40A7-8E8C-8CB583450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7" y="2526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6" name="Line 194">
                <a:extLst>
                  <a:ext uri="{FF2B5EF4-FFF2-40B4-BE49-F238E27FC236}">
                    <a16:creationId xmlns:a16="http://schemas.microsoft.com/office/drawing/2014/main" id="{2CCA611A-E83F-4AE7-9970-9CC0D58F7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7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7" name="Line 195">
                <a:extLst>
                  <a:ext uri="{FF2B5EF4-FFF2-40B4-BE49-F238E27FC236}">
                    <a16:creationId xmlns:a16="http://schemas.microsoft.com/office/drawing/2014/main" id="{513A542B-16A4-4FEB-9261-BD687948D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8" name="Line 196">
                <a:extLst>
                  <a:ext uri="{FF2B5EF4-FFF2-40B4-BE49-F238E27FC236}">
                    <a16:creationId xmlns:a16="http://schemas.microsoft.com/office/drawing/2014/main" id="{AF792A46-63E0-44AD-B497-16A649435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6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9" name="Line 197">
                <a:extLst>
                  <a:ext uri="{FF2B5EF4-FFF2-40B4-BE49-F238E27FC236}">
                    <a16:creationId xmlns:a16="http://schemas.microsoft.com/office/drawing/2014/main" id="{3030B81C-1859-439B-81B9-158B9F6D6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0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30" name="Line 198">
                <a:extLst>
                  <a:ext uri="{FF2B5EF4-FFF2-40B4-BE49-F238E27FC236}">
                    <a16:creationId xmlns:a16="http://schemas.microsoft.com/office/drawing/2014/main" id="{2E9DB0B9-6A88-4707-A3BE-EAA7D007E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0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31" name="Line 199">
                <a:extLst>
                  <a:ext uri="{FF2B5EF4-FFF2-40B4-BE49-F238E27FC236}">
                    <a16:creationId xmlns:a16="http://schemas.microsoft.com/office/drawing/2014/main" id="{F6C9C778-9EF1-475D-B596-25419E48C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9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32" name="Line 200">
                <a:extLst>
                  <a:ext uri="{FF2B5EF4-FFF2-40B4-BE49-F238E27FC236}">
                    <a16:creationId xmlns:a16="http://schemas.microsoft.com/office/drawing/2014/main" id="{686643B0-8A9C-4152-9BDB-359C2693B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8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33" name="Line 201">
                <a:extLst>
                  <a:ext uri="{FF2B5EF4-FFF2-40B4-BE49-F238E27FC236}">
                    <a16:creationId xmlns:a16="http://schemas.microsoft.com/office/drawing/2014/main" id="{D53FA4E0-4220-4055-8B4F-095003320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0" y="2543"/>
                <a:ext cx="0" cy="20"/>
              </a:xfrm>
              <a:prstGeom prst="line">
                <a:avLst/>
              </a:prstGeom>
              <a:noFill/>
              <a:ln w="476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868" name="Freeform 109">
              <a:extLst>
                <a:ext uri="{FF2B5EF4-FFF2-40B4-BE49-F238E27FC236}">
                  <a16:creationId xmlns:a16="http://schemas.microsoft.com/office/drawing/2014/main" id="{7C9A2CDB-083F-4F0B-8229-CA71904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987" y="1115316"/>
              <a:ext cx="2570412" cy="723955"/>
            </a:xfrm>
            <a:custGeom>
              <a:avLst/>
              <a:gdLst>
                <a:gd name="T0" fmla="*/ 122 w 1722"/>
                <a:gd name="T1" fmla="*/ 0 h 485"/>
                <a:gd name="T2" fmla="*/ 153 w 1722"/>
                <a:gd name="T3" fmla="*/ 5 h 485"/>
                <a:gd name="T4" fmla="*/ 213 w 1722"/>
                <a:gd name="T5" fmla="*/ 16 h 485"/>
                <a:gd name="T6" fmla="*/ 256 w 1722"/>
                <a:gd name="T7" fmla="*/ 26 h 485"/>
                <a:gd name="T8" fmla="*/ 274 w 1722"/>
                <a:gd name="T9" fmla="*/ 30 h 485"/>
                <a:gd name="T10" fmla="*/ 289 w 1722"/>
                <a:gd name="T11" fmla="*/ 41 h 485"/>
                <a:gd name="T12" fmla="*/ 299 w 1722"/>
                <a:gd name="T13" fmla="*/ 48 h 485"/>
                <a:gd name="T14" fmla="*/ 303 w 1722"/>
                <a:gd name="T15" fmla="*/ 54 h 485"/>
                <a:gd name="T16" fmla="*/ 315 w 1722"/>
                <a:gd name="T17" fmla="*/ 67 h 485"/>
                <a:gd name="T18" fmla="*/ 327 w 1722"/>
                <a:gd name="T19" fmla="*/ 74 h 485"/>
                <a:gd name="T20" fmla="*/ 354 w 1722"/>
                <a:gd name="T21" fmla="*/ 80 h 485"/>
                <a:gd name="T22" fmla="*/ 381 w 1722"/>
                <a:gd name="T23" fmla="*/ 92 h 485"/>
                <a:gd name="T24" fmla="*/ 389 w 1722"/>
                <a:gd name="T25" fmla="*/ 99 h 485"/>
                <a:gd name="T26" fmla="*/ 404 w 1722"/>
                <a:gd name="T27" fmla="*/ 116 h 485"/>
                <a:gd name="T28" fmla="*/ 411 w 1722"/>
                <a:gd name="T29" fmla="*/ 123 h 485"/>
                <a:gd name="T30" fmla="*/ 430 w 1722"/>
                <a:gd name="T31" fmla="*/ 129 h 485"/>
                <a:gd name="T32" fmla="*/ 447 w 1722"/>
                <a:gd name="T33" fmla="*/ 138 h 485"/>
                <a:gd name="T34" fmla="*/ 463 w 1722"/>
                <a:gd name="T35" fmla="*/ 149 h 485"/>
                <a:gd name="T36" fmla="*/ 479 w 1722"/>
                <a:gd name="T37" fmla="*/ 154 h 485"/>
                <a:gd name="T38" fmla="*/ 484 w 1722"/>
                <a:gd name="T39" fmla="*/ 162 h 485"/>
                <a:gd name="T40" fmla="*/ 509 w 1722"/>
                <a:gd name="T41" fmla="*/ 165 h 485"/>
                <a:gd name="T42" fmla="*/ 514 w 1722"/>
                <a:gd name="T43" fmla="*/ 171 h 485"/>
                <a:gd name="T44" fmla="*/ 519 w 1722"/>
                <a:gd name="T45" fmla="*/ 183 h 485"/>
                <a:gd name="T46" fmla="*/ 547 w 1722"/>
                <a:gd name="T47" fmla="*/ 191 h 485"/>
                <a:gd name="T48" fmla="*/ 564 w 1722"/>
                <a:gd name="T49" fmla="*/ 200 h 485"/>
                <a:gd name="T50" fmla="*/ 573 w 1722"/>
                <a:gd name="T51" fmla="*/ 215 h 485"/>
                <a:gd name="T52" fmla="*/ 590 w 1722"/>
                <a:gd name="T53" fmla="*/ 225 h 485"/>
                <a:gd name="T54" fmla="*/ 596 w 1722"/>
                <a:gd name="T55" fmla="*/ 230 h 485"/>
                <a:gd name="T56" fmla="*/ 623 w 1722"/>
                <a:gd name="T57" fmla="*/ 235 h 485"/>
                <a:gd name="T58" fmla="*/ 631 w 1722"/>
                <a:gd name="T59" fmla="*/ 243 h 485"/>
                <a:gd name="T60" fmla="*/ 636 w 1722"/>
                <a:gd name="T61" fmla="*/ 254 h 485"/>
                <a:gd name="T62" fmla="*/ 645 w 1722"/>
                <a:gd name="T63" fmla="*/ 263 h 485"/>
                <a:gd name="T64" fmla="*/ 652 w 1722"/>
                <a:gd name="T65" fmla="*/ 275 h 485"/>
                <a:gd name="T66" fmla="*/ 684 w 1722"/>
                <a:gd name="T67" fmla="*/ 284 h 485"/>
                <a:gd name="T68" fmla="*/ 696 w 1722"/>
                <a:gd name="T69" fmla="*/ 291 h 485"/>
                <a:gd name="T70" fmla="*/ 710 w 1722"/>
                <a:gd name="T71" fmla="*/ 298 h 485"/>
                <a:gd name="T72" fmla="*/ 715 w 1722"/>
                <a:gd name="T73" fmla="*/ 303 h 485"/>
                <a:gd name="T74" fmla="*/ 749 w 1722"/>
                <a:gd name="T75" fmla="*/ 308 h 485"/>
                <a:gd name="T76" fmla="*/ 770 w 1722"/>
                <a:gd name="T77" fmla="*/ 322 h 485"/>
                <a:gd name="T78" fmla="*/ 788 w 1722"/>
                <a:gd name="T79" fmla="*/ 329 h 485"/>
                <a:gd name="T80" fmla="*/ 802 w 1722"/>
                <a:gd name="T81" fmla="*/ 334 h 485"/>
                <a:gd name="T82" fmla="*/ 861 w 1722"/>
                <a:gd name="T83" fmla="*/ 351 h 485"/>
                <a:gd name="T84" fmla="*/ 868 w 1722"/>
                <a:gd name="T85" fmla="*/ 360 h 485"/>
                <a:gd name="T86" fmla="*/ 934 w 1722"/>
                <a:gd name="T87" fmla="*/ 381 h 485"/>
                <a:gd name="T88" fmla="*/ 948 w 1722"/>
                <a:gd name="T89" fmla="*/ 393 h 485"/>
                <a:gd name="T90" fmla="*/ 989 w 1722"/>
                <a:gd name="T91" fmla="*/ 400 h 485"/>
                <a:gd name="T92" fmla="*/ 1027 w 1722"/>
                <a:gd name="T93" fmla="*/ 412 h 485"/>
                <a:gd name="T94" fmla="*/ 1110 w 1722"/>
                <a:gd name="T95" fmla="*/ 418 h 485"/>
                <a:gd name="T96" fmla="*/ 1195 w 1722"/>
                <a:gd name="T97" fmla="*/ 428 h 485"/>
                <a:gd name="T98" fmla="*/ 1301 w 1722"/>
                <a:gd name="T99" fmla="*/ 441 h 485"/>
                <a:gd name="T100" fmla="*/ 1311 w 1722"/>
                <a:gd name="T101" fmla="*/ 462 h 485"/>
                <a:gd name="T102" fmla="*/ 1722 w 1722"/>
                <a:gd name="T103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2" h="485">
                  <a:moveTo>
                    <a:pt x="0" y="0"/>
                  </a:moveTo>
                  <a:lnTo>
                    <a:pt x="122" y="0"/>
                  </a:lnTo>
                  <a:lnTo>
                    <a:pt x="122" y="5"/>
                  </a:lnTo>
                  <a:lnTo>
                    <a:pt x="153" y="5"/>
                  </a:lnTo>
                  <a:lnTo>
                    <a:pt x="153" y="16"/>
                  </a:lnTo>
                  <a:lnTo>
                    <a:pt x="213" y="16"/>
                  </a:lnTo>
                  <a:lnTo>
                    <a:pt x="213" y="26"/>
                  </a:lnTo>
                  <a:lnTo>
                    <a:pt x="256" y="26"/>
                  </a:lnTo>
                  <a:lnTo>
                    <a:pt x="256" y="30"/>
                  </a:lnTo>
                  <a:lnTo>
                    <a:pt x="274" y="30"/>
                  </a:lnTo>
                  <a:lnTo>
                    <a:pt x="274" y="41"/>
                  </a:lnTo>
                  <a:lnTo>
                    <a:pt x="289" y="41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299" y="54"/>
                  </a:lnTo>
                  <a:lnTo>
                    <a:pt x="303" y="54"/>
                  </a:lnTo>
                  <a:lnTo>
                    <a:pt x="303" y="67"/>
                  </a:lnTo>
                  <a:lnTo>
                    <a:pt x="315" y="67"/>
                  </a:lnTo>
                  <a:lnTo>
                    <a:pt x="315" y="74"/>
                  </a:lnTo>
                  <a:lnTo>
                    <a:pt x="327" y="74"/>
                  </a:lnTo>
                  <a:lnTo>
                    <a:pt x="327" y="80"/>
                  </a:lnTo>
                  <a:lnTo>
                    <a:pt x="354" y="80"/>
                  </a:lnTo>
                  <a:lnTo>
                    <a:pt x="354" y="92"/>
                  </a:lnTo>
                  <a:lnTo>
                    <a:pt x="381" y="92"/>
                  </a:lnTo>
                  <a:lnTo>
                    <a:pt x="381" y="99"/>
                  </a:lnTo>
                  <a:lnTo>
                    <a:pt x="389" y="99"/>
                  </a:lnTo>
                  <a:lnTo>
                    <a:pt x="389" y="116"/>
                  </a:lnTo>
                  <a:lnTo>
                    <a:pt x="404" y="116"/>
                  </a:lnTo>
                  <a:lnTo>
                    <a:pt x="404" y="123"/>
                  </a:lnTo>
                  <a:lnTo>
                    <a:pt x="411" y="123"/>
                  </a:lnTo>
                  <a:lnTo>
                    <a:pt x="411" y="129"/>
                  </a:lnTo>
                  <a:lnTo>
                    <a:pt x="430" y="129"/>
                  </a:lnTo>
                  <a:lnTo>
                    <a:pt x="430" y="138"/>
                  </a:lnTo>
                  <a:lnTo>
                    <a:pt x="447" y="138"/>
                  </a:lnTo>
                  <a:lnTo>
                    <a:pt x="447" y="149"/>
                  </a:lnTo>
                  <a:lnTo>
                    <a:pt x="463" y="149"/>
                  </a:lnTo>
                  <a:lnTo>
                    <a:pt x="463" y="154"/>
                  </a:lnTo>
                  <a:lnTo>
                    <a:pt x="479" y="154"/>
                  </a:lnTo>
                  <a:lnTo>
                    <a:pt x="479" y="162"/>
                  </a:lnTo>
                  <a:lnTo>
                    <a:pt x="484" y="162"/>
                  </a:lnTo>
                  <a:lnTo>
                    <a:pt x="484" y="165"/>
                  </a:lnTo>
                  <a:lnTo>
                    <a:pt x="509" y="165"/>
                  </a:lnTo>
                  <a:lnTo>
                    <a:pt x="509" y="171"/>
                  </a:lnTo>
                  <a:lnTo>
                    <a:pt x="514" y="171"/>
                  </a:lnTo>
                  <a:lnTo>
                    <a:pt x="514" y="183"/>
                  </a:lnTo>
                  <a:lnTo>
                    <a:pt x="519" y="183"/>
                  </a:lnTo>
                  <a:lnTo>
                    <a:pt x="519" y="191"/>
                  </a:lnTo>
                  <a:lnTo>
                    <a:pt x="547" y="191"/>
                  </a:lnTo>
                  <a:lnTo>
                    <a:pt x="547" y="200"/>
                  </a:lnTo>
                  <a:lnTo>
                    <a:pt x="564" y="200"/>
                  </a:lnTo>
                  <a:lnTo>
                    <a:pt x="564" y="215"/>
                  </a:lnTo>
                  <a:lnTo>
                    <a:pt x="573" y="215"/>
                  </a:lnTo>
                  <a:lnTo>
                    <a:pt x="573" y="225"/>
                  </a:lnTo>
                  <a:lnTo>
                    <a:pt x="590" y="225"/>
                  </a:lnTo>
                  <a:lnTo>
                    <a:pt x="590" y="230"/>
                  </a:lnTo>
                  <a:lnTo>
                    <a:pt x="596" y="230"/>
                  </a:lnTo>
                  <a:lnTo>
                    <a:pt x="596" y="235"/>
                  </a:lnTo>
                  <a:lnTo>
                    <a:pt x="623" y="235"/>
                  </a:lnTo>
                  <a:lnTo>
                    <a:pt x="623" y="243"/>
                  </a:lnTo>
                  <a:lnTo>
                    <a:pt x="631" y="243"/>
                  </a:lnTo>
                  <a:lnTo>
                    <a:pt x="631" y="254"/>
                  </a:lnTo>
                  <a:lnTo>
                    <a:pt x="636" y="254"/>
                  </a:lnTo>
                  <a:lnTo>
                    <a:pt x="636" y="263"/>
                  </a:lnTo>
                  <a:lnTo>
                    <a:pt x="645" y="263"/>
                  </a:lnTo>
                  <a:lnTo>
                    <a:pt x="645" y="275"/>
                  </a:lnTo>
                  <a:lnTo>
                    <a:pt x="652" y="275"/>
                  </a:lnTo>
                  <a:lnTo>
                    <a:pt x="652" y="284"/>
                  </a:lnTo>
                  <a:lnTo>
                    <a:pt x="684" y="284"/>
                  </a:lnTo>
                  <a:lnTo>
                    <a:pt x="684" y="291"/>
                  </a:lnTo>
                  <a:lnTo>
                    <a:pt x="696" y="291"/>
                  </a:lnTo>
                  <a:lnTo>
                    <a:pt x="696" y="298"/>
                  </a:lnTo>
                  <a:lnTo>
                    <a:pt x="710" y="298"/>
                  </a:lnTo>
                  <a:lnTo>
                    <a:pt x="710" y="303"/>
                  </a:lnTo>
                  <a:lnTo>
                    <a:pt x="715" y="303"/>
                  </a:lnTo>
                  <a:lnTo>
                    <a:pt x="715" y="308"/>
                  </a:lnTo>
                  <a:lnTo>
                    <a:pt x="749" y="308"/>
                  </a:lnTo>
                  <a:lnTo>
                    <a:pt x="749" y="322"/>
                  </a:lnTo>
                  <a:lnTo>
                    <a:pt x="770" y="322"/>
                  </a:lnTo>
                  <a:lnTo>
                    <a:pt x="770" y="329"/>
                  </a:lnTo>
                  <a:lnTo>
                    <a:pt x="788" y="329"/>
                  </a:lnTo>
                  <a:lnTo>
                    <a:pt x="788" y="334"/>
                  </a:lnTo>
                  <a:lnTo>
                    <a:pt x="802" y="334"/>
                  </a:lnTo>
                  <a:lnTo>
                    <a:pt x="802" y="351"/>
                  </a:lnTo>
                  <a:lnTo>
                    <a:pt x="861" y="351"/>
                  </a:lnTo>
                  <a:lnTo>
                    <a:pt x="861" y="360"/>
                  </a:lnTo>
                  <a:lnTo>
                    <a:pt x="868" y="360"/>
                  </a:lnTo>
                  <a:lnTo>
                    <a:pt x="868" y="381"/>
                  </a:lnTo>
                  <a:lnTo>
                    <a:pt x="934" y="381"/>
                  </a:lnTo>
                  <a:lnTo>
                    <a:pt x="934" y="393"/>
                  </a:lnTo>
                  <a:lnTo>
                    <a:pt x="948" y="393"/>
                  </a:lnTo>
                  <a:lnTo>
                    <a:pt x="948" y="400"/>
                  </a:lnTo>
                  <a:lnTo>
                    <a:pt x="989" y="400"/>
                  </a:lnTo>
                  <a:lnTo>
                    <a:pt x="989" y="412"/>
                  </a:lnTo>
                  <a:lnTo>
                    <a:pt x="1027" y="412"/>
                  </a:lnTo>
                  <a:lnTo>
                    <a:pt x="1027" y="418"/>
                  </a:lnTo>
                  <a:lnTo>
                    <a:pt x="1110" y="418"/>
                  </a:lnTo>
                  <a:lnTo>
                    <a:pt x="1110" y="428"/>
                  </a:lnTo>
                  <a:lnTo>
                    <a:pt x="1195" y="428"/>
                  </a:lnTo>
                  <a:lnTo>
                    <a:pt x="1195" y="441"/>
                  </a:lnTo>
                  <a:lnTo>
                    <a:pt x="1301" y="441"/>
                  </a:lnTo>
                  <a:lnTo>
                    <a:pt x="1301" y="462"/>
                  </a:lnTo>
                  <a:lnTo>
                    <a:pt x="1311" y="462"/>
                  </a:lnTo>
                  <a:lnTo>
                    <a:pt x="1311" y="485"/>
                  </a:lnTo>
                  <a:lnTo>
                    <a:pt x="1722" y="485"/>
                  </a:lnTo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69" name="Line 110">
              <a:extLst>
                <a:ext uri="{FF2B5EF4-FFF2-40B4-BE49-F238E27FC236}">
                  <a16:creationId xmlns:a16="http://schemas.microsoft.com/office/drawing/2014/main" id="{99CEC437-900A-4A30-B02C-C51045C5F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6198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0" name="Line 111">
              <a:extLst>
                <a:ext uri="{FF2B5EF4-FFF2-40B4-BE49-F238E27FC236}">
                  <a16:creationId xmlns:a16="http://schemas.microsoft.com/office/drawing/2014/main" id="{60888C77-BBA6-4098-AC94-6242264E1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3989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1" name="Line 112">
              <a:extLst>
                <a:ext uri="{FF2B5EF4-FFF2-40B4-BE49-F238E27FC236}">
                  <a16:creationId xmlns:a16="http://schemas.microsoft.com/office/drawing/2014/main" id="{30B27152-03BE-4ED4-9B45-DC9EB89A4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8019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2" name="Line 113">
              <a:extLst>
                <a:ext uri="{FF2B5EF4-FFF2-40B4-BE49-F238E27FC236}">
                  <a16:creationId xmlns:a16="http://schemas.microsoft.com/office/drawing/2014/main" id="{1261957D-83AC-4BDF-81AB-1A9371C4D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4877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3" name="Line 114">
              <a:extLst>
                <a:ext uri="{FF2B5EF4-FFF2-40B4-BE49-F238E27FC236}">
                  <a16:creationId xmlns:a16="http://schemas.microsoft.com/office/drawing/2014/main" id="{21CE491D-CFD0-487A-B848-B928F68FE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5472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4" name="Line 115">
              <a:extLst>
                <a:ext uri="{FF2B5EF4-FFF2-40B4-BE49-F238E27FC236}">
                  <a16:creationId xmlns:a16="http://schemas.microsoft.com/office/drawing/2014/main" id="{3015D062-92F0-4C0C-8D2C-E5F0A70C6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3672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5" name="Line 116">
              <a:extLst>
                <a:ext uri="{FF2B5EF4-FFF2-40B4-BE49-F238E27FC236}">
                  <a16:creationId xmlns:a16="http://schemas.microsoft.com/office/drawing/2014/main" id="{A4AF76E9-188D-40A9-B33B-7C4CAFD22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0232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6" name="Line 117">
              <a:extLst>
                <a:ext uri="{FF2B5EF4-FFF2-40B4-BE49-F238E27FC236}">
                  <a16:creationId xmlns:a16="http://schemas.microsoft.com/office/drawing/2014/main" id="{AC985F21-3922-4C7E-BC81-A808902D4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2023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7" name="Line 118">
              <a:extLst>
                <a:ext uri="{FF2B5EF4-FFF2-40B4-BE49-F238E27FC236}">
                  <a16:creationId xmlns:a16="http://schemas.microsoft.com/office/drawing/2014/main" id="{234A374C-862B-451F-9D82-57F547C4E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4558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8" name="Line 119">
              <a:extLst>
                <a:ext uri="{FF2B5EF4-FFF2-40B4-BE49-F238E27FC236}">
                  <a16:creationId xmlns:a16="http://schemas.microsoft.com/office/drawing/2014/main" id="{4CABAB80-3366-4C40-8FA6-0C06B1D6E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2759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9" name="Line 120">
              <a:extLst>
                <a:ext uri="{FF2B5EF4-FFF2-40B4-BE49-F238E27FC236}">
                  <a16:creationId xmlns:a16="http://schemas.microsoft.com/office/drawing/2014/main" id="{6BC6796B-4C2B-4C13-B415-91B410DCF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76197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0" name="Line 121">
              <a:extLst>
                <a:ext uri="{FF2B5EF4-FFF2-40B4-BE49-F238E27FC236}">
                  <a16:creationId xmlns:a16="http://schemas.microsoft.com/office/drawing/2014/main" id="{947B0601-9965-4B1E-A989-74664220F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72905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1" name="Line 122">
              <a:extLst>
                <a:ext uri="{FF2B5EF4-FFF2-40B4-BE49-F238E27FC236}">
                  <a16:creationId xmlns:a16="http://schemas.microsoft.com/office/drawing/2014/main" id="{4A2E4D7F-44FB-4C79-B31E-64F27B51C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1270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2" name="Line 123">
              <a:extLst>
                <a:ext uri="{FF2B5EF4-FFF2-40B4-BE49-F238E27FC236}">
                  <a16:creationId xmlns:a16="http://schemas.microsoft.com/office/drawing/2014/main" id="{BFCF4590-10C6-4593-8834-6FB789FB8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8880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3" name="Line 124">
              <a:extLst>
                <a:ext uri="{FF2B5EF4-FFF2-40B4-BE49-F238E27FC236}">
                  <a16:creationId xmlns:a16="http://schemas.microsoft.com/office/drawing/2014/main" id="{127AEE02-0A13-49A2-8215-886DEEC23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8719" y="182434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4" name="Line 125">
              <a:extLst>
                <a:ext uri="{FF2B5EF4-FFF2-40B4-BE49-F238E27FC236}">
                  <a16:creationId xmlns:a16="http://schemas.microsoft.com/office/drawing/2014/main" id="{24C6F38F-C0B7-49DB-A3F2-8882D91CF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2304" y="1791505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5" name="Line 126">
              <a:extLst>
                <a:ext uri="{FF2B5EF4-FFF2-40B4-BE49-F238E27FC236}">
                  <a16:creationId xmlns:a16="http://schemas.microsoft.com/office/drawing/2014/main" id="{622CB769-D57D-4D09-B450-10FFD541C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2899" y="1758666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6" name="Line 127">
              <a:extLst>
                <a:ext uri="{FF2B5EF4-FFF2-40B4-BE49-F238E27FC236}">
                  <a16:creationId xmlns:a16="http://schemas.microsoft.com/office/drawing/2014/main" id="{A00FE266-7C47-4ABD-8209-D8BB44F5C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2001" y="1758666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7" name="Line 128">
              <a:extLst>
                <a:ext uri="{FF2B5EF4-FFF2-40B4-BE49-F238E27FC236}">
                  <a16:creationId xmlns:a16="http://schemas.microsoft.com/office/drawing/2014/main" id="{8F750E08-E30A-4EC0-BEEF-B213A4AEF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6032" y="1758666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8" name="Line 129">
              <a:extLst>
                <a:ext uri="{FF2B5EF4-FFF2-40B4-BE49-F238E27FC236}">
                  <a16:creationId xmlns:a16="http://schemas.microsoft.com/office/drawing/2014/main" id="{3B6F17CB-6B7B-441F-980A-5FA661FA8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6767" y="1758666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89" name="Line 130">
              <a:extLst>
                <a:ext uri="{FF2B5EF4-FFF2-40B4-BE49-F238E27FC236}">
                  <a16:creationId xmlns:a16="http://schemas.microsoft.com/office/drawing/2014/main" id="{208BBE48-9DE0-4377-AE34-402677434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3333" y="1758666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0" name="Line 131">
              <a:extLst>
                <a:ext uri="{FF2B5EF4-FFF2-40B4-BE49-F238E27FC236}">
                  <a16:creationId xmlns:a16="http://schemas.microsoft.com/office/drawing/2014/main" id="{25018A41-FD0B-4B3B-BADE-69E0495F9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7962" y="1758666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1" name="Line 132">
              <a:extLst>
                <a:ext uri="{FF2B5EF4-FFF2-40B4-BE49-F238E27FC236}">
                  <a16:creationId xmlns:a16="http://schemas.microsoft.com/office/drawing/2014/main" id="{2560B312-BBF7-4D50-B3E7-3022C9EF2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1381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2" name="Line 133">
              <a:extLst>
                <a:ext uri="{FF2B5EF4-FFF2-40B4-BE49-F238E27FC236}">
                  <a16:creationId xmlns:a16="http://schemas.microsoft.com/office/drawing/2014/main" id="{3B743608-813E-47D5-8AA3-9ACC8F667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1240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3" name="Line 134">
              <a:extLst>
                <a:ext uri="{FF2B5EF4-FFF2-40B4-BE49-F238E27FC236}">
                  <a16:creationId xmlns:a16="http://schemas.microsoft.com/office/drawing/2014/main" id="{D323C805-228E-4A92-BE9A-072E3BDA2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0484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4" name="Line 135">
              <a:extLst>
                <a:ext uri="{FF2B5EF4-FFF2-40B4-BE49-F238E27FC236}">
                  <a16:creationId xmlns:a16="http://schemas.microsoft.com/office/drawing/2014/main" id="{9E6CFC00-6EF3-4CA0-94A9-59CB6CF4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8850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5" name="Line 136">
              <a:extLst>
                <a:ext uri="{FF2B5EF4-FFF2-40B4-BE49-F238E27FC236}">
                  <a16:creationId xmlns:a16="http://schemas.microsoft.com/office/drawing/2014/main" id="{6340F430-C0C7-45CD-BFD3-7E4BBDD1F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9893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6" name="Line 137">
              <a:extLst>
                <a:ext uri="{FF2B5EF4-FFF2-40B4-BE49-F238E27FC236}">
                  <a16:creationId xmlns:a16="http://schemas.microsoft.com/office/drawing/2014/main" id="{73095C7B-1876-46D2-BB08-8307077F2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9143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7" name="Line 138">
              <a:extLst>
                <a:ext uri="{FF2B5EF4-FFF2-40B4-BE49-F238E27FC236}">
                  <a16:creationId xmlns:a16="http://schemas.microsoft.com/office/drawing/2014/main" id="{CC5D5328-C015-4934-94AF-1C061522D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8386" y="173926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8" name="Line 139">
              <a:extLst>
                <a:ext uri="{FF2B5EF4-FFF2-40B4-BE49-F238E27FC236}">
                  <a16:creationId xmlns:a16="http://schemas.microsoft.com/office/drawing/2014/main" id="{4A857EA4-CABD-45BA-9571-ABD934DE9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5259" y="172433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99" name="Line 140">
              <a:extLst>
                <a:ext uri="{FF2B5EF4-FFF2-40B4-BE49-F238E27FC236}">
                  <a16:creationId xmlns:a16="http://schemas.microsoft.com/office/drawing/2014/main" id="{A2F5C453-9C5C-4827-86A3-AAB757C28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9288" y="172433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0" name="Line 141">
              <a:extLst>
                <a:ext uri="{FF2B5EF4-FFF2-40B4-BE49-F238E27FC236}">
                  <a16:creationId xmlns:a16="http://schemas.microsoft.com/office/drawing/2014/main" id="{9AC1150E-AE3D-4A3C-A37D-341F66A9F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0176" y="172433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1" name="Line 142">
              <a:extLst>
                <a:ext uri="{FF2B5EF4-FFF2-40B4-BE49-F238E27FC236}">
                  <a16:creationId xmlns:a16="http://schemas.microsoft.com/office/drawing/2014/main" id="{41E7CBA1-2FAA-4F74-8CB5-82997D1FE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4205" y="172433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2" name="Line 143">
              <a:extLst>
                <a:ext uri="{FF2B5EF4-FFF2-40B4-BE49-F238E27FC236}">
                  <a16:creationId xmlns:a16="http://schemas.microsoft.com/office/drawing/2014/main" id="{48AFCF7E-F87E-4AA7-83CF-8C717A559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6434" y="172433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3" name="Line 144">
              <a:extLst>
                <a:ext uri="{FF2B5EF4-FFF2-40B4-BE49-F238E27FC236}">
                  <a16:creationId xmlns:a16="http://schemas.microsoft.com/office/drawing/2014/main" id="{20C2D18F-8D35-46D8-AD05-91CAE403E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6292" y="172433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4" name="Line 145">
              <a:extLst>
                <a:ext uri="{FF2B5EF4-FFF2-40B4-BE49-F238E27FC236}">
                  <a16:creationId xmlns:a16="http://schemas.microsoft.com/office/drawing/2014/main" id="{7C8E775C-D1CB-49CD-B4C3-A09FAD01C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8975" y="1712392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5" name="Line 146">
              <a:extLst>
                <a:ext uri="{FF2B5EF4-FFF2-40B4-BE49-F238E27FC236}">
                  <a16:creationId xmlns:a16="http://schemas.microsoft.com/office/drawing/2014/main" id="{C642D7E5-10E7-4FD6-81B4-11BE48EEE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4498" y="1712392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6" name="Line 147">
              <a:extLst>
                <a:ext uri="{FF2B5EF4-FFF2-40B4-BE49-F238E27FC236}">
                  <a16:creationId xmlns:a16="http://schemas.microsoft.com/office/drawing/2014/main" id="{0C638272-FE66-436D-BE6A-9F9389A7D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7034" y="1712392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7" name="Line 148">
              <a:extLst>
                <a:ext uri="{FF2B5EF4-FFF2-40B4-BE49-F238E27FC236}">
                  <a16:creationId xmlns:a16="http://schemas.microsoft.com/office/drawing/2014/main" id="{55CDA30F-6FD7-4668-A48A-1FF10AFEA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614" y="1709407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8" name="Line 149">
              <a:extLst>
                <a:ext uri="{FF2B5EF4-FFF2-40B4-BE49-F238E27FC236}">
                  <a16:creationId xmlns:a16="http://schemas.microsoft.com/office/drawing/2014/main" id="{C17880E8-79E4-40BB-BBDD-99EFBE432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7321" y="1697465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09" name="Line 150">
              <a:extLst>
                <a:ext uri="{FF2B5EF4-FFF2-40B4-BE49-F238E27FC236}">
                  <a16:creationId xmlns:a16="http://schemas.microsoft.com/office/drawing/2014/main" id="{F01D8FC2-0075-4291-B0C0-9A0131535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9858" y="1697465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0" name="Line 151">
              <a:extLst>
                <a:ext uri="{FF2B5EF4-FFF2-40B4-BE49-F238E27FC236}">
                  <a16:creationId xmlns:a16="http://schemas.microsoft.com/office/drawing/2014/main" id="{4C3CE744-35E7-423A-BBBA-87E976494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9555" y="1697465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1" name="Line 152">
              <a:extLst>
                <a:ext uri="{FF2B5EF4-FFF2-40B4-BE49-F238E27FC236}">
                  <a16:creationId xmlns:a16="http://schemas.microsoft.com/office/drawing/2014/main" id="{16CAD746-F68A-45D3-A669-2E90EC5D4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9107" y="1685524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2" name="Line 153">
              <a:extLst>
                <a:ext uri="{FF2B5EF4-FFF2-40B4-BE49-F238E27FC236}">
                  <a16:creationId xmlns:a16="http://schemas.microsoft.com/office/drawing/2014/main" id="{B3C045A5-F30F-4FAD-B32D-8EBD76DD8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0150" y="1682539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3" name="Line 154">
              <a:extLst>
                <a:ext uri="{FF2B5EF4-FFF2-40B4-BE49-F238E27FC236}">
                  <a16:creationId xmlns:a16="http://schemas.microsoft.com/office/drawing/2014/main" id="{AA021942-B315-4794-A71D-F686B3A1C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5224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4" name="Line 155">
              <a:extLst>
                <a:ext uri="{FF2B5EF4-FFF2-40B4-BE49-F238E27FC236}">
                  <a16:creationId xmlns:a16="http://schemas.microsoft.com/office/drawing/2014/main" id="{6E25F285-043D-4A9E-91A5-E7FB3E126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7760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5" name="Line 156">
              <a:extLst>
                <a:ext uri="{FF2B5EF4-FFF2-40B4-BE49-F238E27FC236}">
                  <a16:creationId xmlns:a16="http://schemas.microsoft.com/office/drawing/2014/main" id="{D1545729-F444-4F1F-903A-6EB340DD7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8804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6" name="Line 157">
              <a:extLst>
                <a:ext uri="{FF2B5EF4-FFF2-40B4-BE49-F238E27FC236}">
                  <a16:creationId xmlns:a16="http://schemas.microsoft.com/office/drawing/2014/main" id="{2F97A291-1616-4AB1-8158-35B11C6FB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6862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7" name="Line 158">
              <a:extLst>
                <a:ext uri="{FF2B5EF4-FFF2-40B4-BE49-F238E27FC236}">
                  <a16:creationId xmlns:a16="http://schemas.microsoft.com/office/drawing/2014/main" id="{72619E9A-B90D-48F6-9DF3-B7641AD4B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0892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8" name="Line 159">
              <a:extLst>
                <a:ext uri="{FF2B5EF4-FFF2-40B4-BE49-F238E27FC236}">
                  <a16:creationId xmlns:a16="http://schemas.microsoft.com/office/drawing/2014/main" id="{2B6337AA-8CBF-454A-AEC7-29387DC05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5516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9" name="Line 160">
              <a:extLst>
                <a:ext uri="{FF2B5EF4-FFF2-40B4-BE49-F238E27FC236}">
                  <a16:creationId xmlns:a16="http://schemas.microsoft.com/office/drawing/2014/main" id="{793596F7-611F-4B8F-951C-B8332A04A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8052" y="166910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0" name="Line 161">
              <a:extLst>
                <a:ext uri="{FF2B5EF4-FFF2-40B4-BE49-F238E27FC236}">
                  <a16:creationId xmlns:a16="http://schemas.microsoft.com/office/drawing/2014/main" id="{A308170D-EB9E-4B3B-A1B7-1A618650B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4169" y="1639251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1" name="Line 162">
              <a:extLst>
                <a:ext uri="{FF2B5EF4-FFF2-40B4-BE49-F238E27FC236}">
                  <a16:creationId xmlns:a16="http://schemas.microsoft.com/office/drawing/2014/main" id="{59BDC2D8-F136-49D3-BD6B-75295547B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5213" y="1625816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2" name="Line 163">
              <a:extLst>
                <a:ext uri="{FF2B5EF4-FFF2-40B4-BE49-F238E27FC236}">
                  <a16:creationId xmlns:a16="http://schemas.microsoft.com/office/drawing/2014/main" id="{CE558B2D-6640-48E8-900A-480446990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6257" y="1625816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3" name="Line 164">
              <a:extLst>
                <a:ext uri="{FF2B5EF4-FFF2-40B4-BE49-F238E27FC236}">
                  <a16:creationId xmlns:a16="http://schemas.microsoft.com/office/drawing/2014/main" id="{701726E8-ACF0-4FF6-B198-08387DAA6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7896" y="162432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4" name="Line 165">
              <a:extLst>
                <a:ext uri="{FF2B5EF4-FFF2-40B4-BE49-F238E27FC236}">
                  <a16:creationId xmlns:a16="http://schemas.microsoft.com/office/drawing/2014/main" id="{CF508CAE-35BC-4825-9017-4A460292A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476" y="162432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5" name="Line 166">
              <a:extLst>
                <a:ext uri="{FF2B5EF4-FFF2-40B4-BE49-F238E27FC236}">
                  <a16:creationId xmlns:a16="http://schemas.microsoft.com/office/drawing/2014/main" id="{5DC12660-8E3E-46E0-953D-8B07531D9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5506" y="162432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6" name="Line 167">
              <a:extLst>
                <a:ext uri="{FF2B5EF4-FFF2-40B4-BE49-F238E27FC236}">
                  <a16:creationId xmlns:a16="http://schemas.microsoft.com/office/drawing/2014/main" id="{2D486036-B204-4226-A6F8-94667449F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9086" y="162432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7" name="Line 168">
              <a:extLst>
                <a:ext uri="{FF2B5EF4-FFF2-40B4-BE49-F238E27FC236}">
                  <a16:creationId xmlns:a16="http://schemas.microsoft.com/office/drawing/2014/main" id="{CBCBF533-42BC-4B5B-8E21-AF145EB1E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3115" y="1624324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8" name="Line 169">
              <a:extLst>
                <a:ext uri="{FF2B5EF4-FFF2-40B4-BE49-F238E27FC236}">
                  <a16:creationId xmlns:a16="http://schemas.microsoft.com/office/drawing/2014/main" id="{AE41B3A1-CDE6-44C2-AA3D-2551AE9DB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769" y="1592977"/>
              <a:ext cx="0" cy="28361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9" name="Line 170">
              <a:extLst>
                <a:ext uri="{FF2B5EF4-FFF2-40B4-BE49-F238E27FC236}">
                  <a16:creationId xmlns:a16="http://schemas.microsoft.com/office/drawing/2014/main" id="{8320396A-5FAF-4C0F-AF65-D9EA149F4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2364" y="1588499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0" name="Line 171">
              <a:extLst>
                <a:ext uri="{FF2B5EF4-FFF2-40B4-BE49-F238E27FC236}">
                  <a16:creationId xmlns:a16="http://schemas.microsoft.com/office/drawing/2014/main" id="{3361A393-F36F-4C21-92F6-3CAF7DFFF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466" y="1579543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1" name="Line 172">
              <a:extLst>
                <a:ext uri="{FF2B5EF4-FFF2-40B4-BE49-F238E27FC236}">
                  <a16:creationId xmlns:a16="http://schemas.microsoft.com/office/drawing/2014/main" id="{0B3BFF0D-20C1-408E-B93F-3FA73FA2E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5047" y="1560138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2" name="Line 173">
              <a:extLst>
                <a:ext uri="{FF2B5EF4-FFF2-40B4-BE49-F238E27FC236}">
                  <a16:creationId xmlns:a16="http://schemas.microsoft.com/office/drawing/2014/main" id="{95905824-5E17-4149-8632-591A177E2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0569" y="1560138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3" name="Line 174">
              <a:extLst>
                <a:ext uri="{FF2B5EF4-FFF2-40B4-BE49-F238E27FC236}">
                  <a16:creationId xmlns:a16="http://schemas.microsoft.com/office/drawing/2014/main" id="{3368F8E9-039C-4810-B254-80751EA01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4598" y="1560138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4" name="Line 175">
              <a:extLst>
                <a:ext uri="{FF2B5EF4-FFF2-40B4-BE49-F238E27FC236}">
                  <a16:creationId xmlns:a16="http://schemas.microsoft.com/office/drawing/2014/main" id="{5AB84FB6-8F2E-4DAC-94A1-D53609B7F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0120" y="1560138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5" name="Line 176">
              <a:extLst>
                <a:ext uri="{FF2B5EF4-FFF2-40B4-BE49-F238E27FC236}">
                  <a16:creationId xmlns:a16="http://schemas.microsoft.com/office/drawing/2014/main" id="{0BB3B17F-00C0-443E-96E5-61EDC51FB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5937" y="1560138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6" name="Line 177">
              <a:extLst>
                <a:ext uri="{FF2B5EF4-FFF2-40B4-BE49-F238E27FC236}">
                  <a16:creationId xmlns:a16="http://schemas.microsoft.com/office/drawing/2014/main" id="{CE079C2D-569D-4D53-A892-9C73115D2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8471" y="1533269"/>
              <a:ext cx="0" cy="29854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37" name="Line 178">
              <a:extLst>
                <a:ext uri="{FF2B5EF4-FFF2-40B4-BE49-F238E27FC236}">
                  <a16:creationId xmlns:a16="http://schemas.microsoft.com/office/drawing/2014/main" id="{D988B168-E5AF-4DA7-BF5B-1714A987D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1582" y="1382508"/>
              <a:ext cx="0" cy="31347"/>
            </a:xfrm>
            <a:prstGeom prst="line">
              <a:avLst/>
            </a:prstGeom>
            <a:noFill/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938" name="组合 966">
              <a:extLst>
                <a:ext uri="{FF2B5EF4-FFF2-40B4-BE49-F238E27FC236}">
                  <a16:creationId xmlns:a16="http://schemas.microsoft.com/office/drawing/2014/main" id="{0203580E-A2B9-4678-AD14-F9EBC421EE2A}"/>
                </a:ext>
              </a:extLst>
            </p:cNvPr>
            <p:cNvGrpSpPr/>
            <p:nvPr/>
          </p:nvGrpSpPr>
          <p:grpSpPr>
            <a:xfrm>
              <a:off x="7325014" y="1067534"/>
              <a:ext cx="2861278" cy="1446072"/>
              <a:chOff x="372455" y="1224661"/>
              <a:chExt cx="3043006" cy="1537922"/>
            </a:xfrm>
          </p:grpSpPr>
          <p:grpSp>
            <p:nvGrpSpPr>
              <p:cNvPr id="963" name="组合 991">
                <a:extLst>
                  <a:ext uri="{FF2B5EF4-FFF2-40B4-BE49-F238E27FC236}">
                    <a16:creationId xmlns:a16="http://schemas.microsoft.com/office/drawing/2014/main" id="{87CF20F2-CEEB-45FB-B2BA-E8A9A916E5BC}"/>
                  </a:ext>
                </a:extLst>
              </p:cNvPr>
              <p:cNvGrpSpPr/>
              <p:nvPr/>
            </p:nvGrpSpPr>
            <p:grpSpPr>
              <a:xfrm>
                <a:off x="372455" y="1224661"/>
                <a:ext cx="159779" cy="1431362"/>
                <a:chOff x="372455" y="1224661"/>
                <a:chExt cx="159779" cy="1431362"/>
              </a:xfrm>
            </p:grpSpPr>
            <p:cxnSp>
              <p:nvCxnSpPr>
                <p:cNvPr id="995" name="直接连接符 1023">
                  <a:extLst>
                    <a:ext uri="{FF2B5EF4-FFF2-40B4-BE49-F238E27FC236}">
                      <a16:creationId xmlns:a16="http://schemas.microsoft.com/office/drawing/2014/main" id="{CCE778BC-5807-427B-998F-602D7A86F5CA}"/>
                    </a:ext>
                  </a:extLst>
                </p:cNvPr>
                <p:cNvCxnSpPr/>
                <p:nvPr/>
              </p:nvCxnSpPr>
              <p:spPr bwMode="auto">
                <a:xfrm>
                  <a:off x="532234" y="1270828"/>
                  <a:ext cx="0" cy="1345372"/>
                </a:xfrm>
                <a:prstGeom prst="line">
                  <a:avLst/>
                </a:prstGeom>
                <a:solidFill>
                  <a:srgbClr val="00B8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996" name="组合 1024">
                  <a:extLst>
                    <a:ext uri="{FF2B5EF4-FFF2-40B4-BE49-F238E27FC236}">
                      <a16:creationId xmlns:a16="http://schemas.microsoft.com/office/drawing/2014/main" id="{F134AF40-4FCD-4E38-8907-783FC3E312C8}"/>
                    </a:ext>
                  </a:extLst>
                </p:cNvPr>
                <p:cNvGrpSpPr/>
                <p:nvPr/>
              </p:nvGrpSpPr>
              <p:grpSpPr>
                <a:xfrm>
                  <a:off x="372455" y="1224661"/>
                  <a:ext cx="159779" cy="85990"/>
                  <a:chOff x="372455" y="1224661"/>
                  <a:chExt cx="159779" cy="85990"/>
                </a:xfrm>
              </p:grpSpPr>
              <p:cxnSp>
                <p:nvCxnSpPr>
                  <p:cNvPr id="1012" name="直接连接符 1040">
                    <a:extLst>
                      <a:ext uri="{FF2B5EF4-FFF2-40B4-BE49-F238E27FC236}">
                        <a16:creationId xmlns:a16="http://schemas.microsoft.com/office/drawing/2014/main" id="{B5F0A2EF-1B31-4922-8E2F-D83D5687CEE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270828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13" name="文本框 1041">
                    <a:extLst>
                      <a:ext uri="{FF2B5EF4-FFF2-40B4-BE49-F238E27FC236}">
                        <a16:creationId xmlns:a16="http://schemas.microsoft.com/office/drawing/2014/main" id="{EC211D15-1D91-40C1-B859-293F0F07B83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224661"/>
                    <a:ext cx="99525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1.0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97" name="组合 1025">
                  <a:extLst>
                    <a:ext uri="{FF2B5EF4-FFF2-40B4-BE49-F238E27FC236}">
                      <a16:creationId xmlns:a16="http://schemas.microsoft.com/office/drawing/2014/main" id="{10DF881C-E3E6-4408-8134-1BE73AE39EEA}"/>
                    </a:ext>
                  </a:extLst>
                </p:cNvPr>
                <p:cNvGrpSpPr/>
                <p:nvPr/>
              </p:nvGrpSpPr>
              <p:grpSpPr>
                <a:xfrm>
                  <a:off x="372455" y="1492070"/>
                  <a:ext cx="159779" cy="85990"/>
                  <a:chOff x="372455" y="1180126"/>
                  <a:chExt cx="159779" cy="85990"/>
                </a:xfrm>
              </p:grpSpPr>
              <p:cxnSp>
                <p:nvCxnSpPr>
                  <p:cNvPr id="1010" name="直接连接符 1038">
                    <a:extLst>
                      <a:ext uri="{FF2B5EF4-FFF2-40B4-BE49-F238E27FC236}">
                        <a16:creationId xmlns:a16="http://schemas.microsoft.com/office/drawing/2014/main" id="{8138D90B-0FE5-4679-8E1B-C74D882CB5C8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226293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11" name="文本框 1039">
                    <a:extLst>
                      <a:ext uri="{FF2B5EF4-FFF2-40B4-BE49-F238E27FC236}">
                        <a16:creationId xmlns:a16="http://schemas.microsoft.com/office/drawing/2014/main" id="{1E15A484-3D58-493B-93F1-AFF8438A2356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180126"/>
                    <a:ext cx="99525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0.8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98" name="组合 1026">
                  <a:extLst>
                    <a:ext uri="{FF2B5EF4-FFF2-40B4-BE49-F238E27FC236}">
                      <a16:creationId xmlns:a16="http://schemas.microsoft.com/office/drawing/2014/main" id="{9C867385-0F43-4A1F-BD15-A00E7EDBDF14}"/>
                    </a:ext>
                  </a:extLst>
                </p:cNvPr>
                <p:cNvGrpSpPr/>
                <p:nvPr/>
              </p:nvGrpSpPr>
              <p:grpSpPr>
                <a:xfrm>
                  <a:off x="372455" y="1747465"/>
                  <a:ext cx="159779" cy="85990"/>
                  <a:chOff x="372455" y="1123577"/>
                  <a:chExt cx="159779" cy="85990"/>
                </a:xfrm>
              </p:grpSpPr>
              <p:cxnSp>
                <p:nvCxnSpPr>
                  <p:cNvPr id="1008" name="直接连接符 1036">
                    <a:extLst>
                      <a:ext uri="{FF2B5EF4-FFF2-40B4-BE49-F238E27FC236}">
                        <a16:creationId xmlns:a16="http://schemas.microsoft.com/office/drawing/2014/main" id="{0AED1ED4-E534-4000-9A88-096E7F20C444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169744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09" name="文本框 1037">
                    <a:extLst>
                      <a:ext uri="{FF2B5EF4-FFF2-40B4-BE49-F238E27FC236}">
                        <a16:creationId xmlns:a16="http://schemas.microsoft.com/office/drawing/2014/main" id="{8464C1EE-6A53-48D3-ADCB-754CD348F064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123577"/>
                    <a:ext cx="99525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0.6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99" name="组合 1027">
                  <a:extLst>
                    <a:ext uri="{FF2B5EF4-FFF2-40B4-BE49-F238E27FC236}">
                      <a16:creationId xmlns:a16="http://schemas.microsoft.com/office/drawing/2014/main" id="{4BA9BAE4-AA14-4F25-8BB9-01CC0924955E}"/>
                    </a:ext>
                  </a:extLst>
                </p:cNvPr>
                <p:cNvGrpSpPr/>
                <p:nvPr/>
              </p:nvGrpSpPr>
              <p:grpSpPr>
                <a:xfrm>
                  <a:off x="372455" y="2026457"/>
                  <a:ext cx="159779" cy="85990"/>
                  <a:chOff x="372455" y="1090625"/>
                  <a:chExt cx="159779" cy="85990"/>
                </a:xfrm>
              </p:grpSpPr>
              <p:cxnSp>
                <p:nvCxnSpPr>
                  <p:cNvPr id="1006" name="直接连接符 1034">
                    <a:extLst>
                      <a:ext uri="{FF2B5EF4-FFF2-40B4-BE49-F238E27FC236}">
                        <a16:creationId xmlns:a16="http://schemas.microsoft.com/office/drawing/2014/main" id="{BF6AA272-D9EF-4CE5-8DC5-92183D144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492919" y="1136792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07" name="文本框 1035">
                    <a:extLst>
                      <a:ext uri="{FF2B5EF4-FFF2-40B4-BE49-F238E27FC236}">
                        <a16:creationId xmlns:a16="http://schemas.microsoft.com/office/drawing/2014/main" id="{1EA0A3CA-7CC7-4B45-8A04-1EB85AD1E3B5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090625"/>
                    <a:ext cx="121228" cy="8599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0.4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00" name="组合 1028">
                  <a:extLst>
                    <a:ext uri="{FF2B5EF4-FFF2-40B4-BE49-F238E27FC236}">
                      <a16:creationId xmlns:a16="http://schemas.microsoft.com/office/drawing/2014/main" id="{80DA8527-E00A-42DF-AC7E-055BF46D8B9E}"/>
                    </a:ext>
                  </a:extLst>
                </p:cNvPr>
                <p:cNvGrpSpPr/>
                <p:nvPr/>
              </p:nvGrpSpPr>
              <p:grpSpPr>
                <a:xfrm>
                  <a:off x="372455" y="2291041"/>
                  <a:ext cx="159779" cy="85990"/>
                  <a:chOff x="372455" y="1043265"/>
                  <a:chExt cx="159779" cy="85990"/>
                </a:xfrm>
              </p:grpSpPr>
              <p:cxnSp>
                <p:nvCxnSpPr>
                  <p:cNvPr id="1004" name="直接连接符 1032">
                    <a:extLst>
                      <a:ext uri="{FF2B5EF4-FFF2-40B4-BE49-F238E27FC236}">
                        <a16:creationId xmlns:a16="http://schemas.microsoft.com/office/drawing/2014/main" id="{7F040259-E9B9-4970-92D4-FD063FAC2B87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089432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05" name="文本框 1033">
                    <a:extLst>
                      <a:ext uri="{FF2B5EF4-FFF2-40B4-BE49-F238E27FC236}">
                        <a16:creationId xmlns:a16="http://schemas.microsoft.com/office/drawing/2014/main" id="{BE4BC49A-03C4-481D-8C31-26756D00F8E9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043265"/>
                    <a:ext cx="99525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0.2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01" name="组合 1029">
                  <a:extLst>
                    <a:ext uri="{FF2B5EF4-FFF2-40B4-BE49-F238E27FC236}">
                      <a16:creationId xmlns:a16="http://schemas.microsoft.com/office/drawing/2014/main" id="{841F58EF-95C2-4982-B579-C096D8413060}"/>
                    </a:ext>
                  </a:extLst>
                </p:cNvPr>
                <p:cNvGrpSpPr/>
                <p:nvPr/>
              </p:nvGrpSpPr>
              <p:grpSpPr>
                <a:xfrm>
                  <a:off x="372455" y="2570033"/>
                  <a:ext cx="159779" cy="85990"/>
                  <a:chOff x="372455" y="1010313"/>
                  <a:chExt cx="159779" cy="85990"/>
                </a:xfrm>
              </p:grpSpPr>
              <p:cxnSp>
                <p:nvCxnSpPr>
                  <p:cNvPr id="1002" name="直接连接符 1030">
                    <a:extLst>
                      <a:ext uri="{FF2B5EF4-FFF2-40B4-BE49-F238E27FC236}">
                        <a16:creationId xmlns:a16="http://schemas.microsoft.com/office/drawing/2014/main" id="{1C55527E-1275-4F63-A91A-6C88170B97CA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492919" y="1056480"/>
                    <a:ext cx="39315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03" name="文本框 1031">
                    <a:extLst>
                      <a:ext uri="{FF2B5EF4-FFF2-40B4-BE49-F238E27FC236}">
                        <a16:creationId xmlns:a16="http://schemas.microsoft.com/office/drawing/2014/main" id="{488B8916-7813-4D42-A867-758235C0CD9D}"/>
                      </a:ext>
                    </a:extLst>
                  </p:cNvPr>
                  <p:cNvSpPr txBox="1"/>
                  <p:nvPr/>
                </p:nvSpPr>
                <p:spPr>
                  <a:xfrm>
                    <a:off x="372455" y="1010313"/>
                    <a:ext cx="99525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0.0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64" name="组合 992">
                <a:extLst>
                  <a:ext uri="{FF2B5EF4-FFF2-40B4-BE49-F238E27FC236}">
                    <a16:creationId xmlns:a16="http://schemas.microsoft.com/office/drawing/2014/main" id="{88556B4E-05EF-46FF-AAE2-4D930A6AA9C6}"/>
                  </a:ext>
                </a:extLst>
              </p:cNvPr>
              <p:cNvGrpSpPr/>
              <p:nvPr/>
            </p:nvGrpSpPr>
            <p:grpSpPr>
              <a:xfrm>
                <a:off x="510592" y="2616058"/>
                <a:ext cx="2904869" cy="146525"/>
                <a:chOff x="510592" y="2616058"/>
                <a:chExt cx="2904869" cy="146525"/>
              </a:xfrm>
            </p:grpSpPr>
            <p:cxnSp>
              <p:nvCxnSpPr>
                <p:cNvPr id="965" name="直接连接符 993">
                  <a:extLst>
                    <a:ext uri="{FF2B5EF4-FFF2-40B4-BE49-F238E27FC236}">
                      <a16:creationId xmlns:a16="http://schemas.microsoft.com/office/drawing/2014/main" id="{470B6E7C-616F-4A22-85D1-BCB65CE03C6F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2237" y="2616200"/>
                  <a:ext cx="2844724" cy="0"/>
                </a:xfrm>
                <a:prstGeom prst="line">
                  <a:avLst/>
                </a:prstGeom>
                <a:solidFill>
                  <a:srgbClr val="00B8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966" name="组合 994">
                  <a:extLst>
                    <a:ext uri="{FF2B5EF4-FFF2-40B4-BE49-F238E27FC236}">
                      <a16:creationId xmlns:a16="http://schemas.microsoft.com/office/drawing/2014/main" id="{F76C631B-E495-4DD0-9626-27C177095056}"/>
                    </a:ext>
                  </a:extLst>
                </p:cNvPr>
                <p:cNvGrpSpPr/>
                <p:nvPr/>
              </p:nvGrpSpPr>
              <p:grpSpPr>
                <a:xfrm>
                  <a:off x="510592" y="2616058"/>
                  <a:ext cx="39810" cy="146525"/>
                  <a:chOff x="510592" y="2616058"/>
                  <a:chExt cx="39810" cy="146525"/>
                </a:xfrm>
              </p:grpSpPr>
              <p:cxnSp>
                <p:nvCxnSpPr>
                  <p:cNvPr id="993" name="直接连接符 1021">
                    <a:extLst>
                      <a:ext uri="{FF2B5EF4-FFF2-40B4-BE49-F238E27FC236}">
                        <a16:creationId xmlns:a16="http://schemas.microsoft.com/office/drawing/2014/main" id="{FC11159C-8837-4697-B174-650090A033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532233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94" name="文本框 1022">
                    <a:extLst>
                      <a:ext uri="{FF2B5EF4-FFF2-40B4-BE49-F238E27FC236}">
                        <a16:creationId xmlns:a16="http://schemas.microsoft.com/office/drawing/2014/main" id="{C6363246-6AF9-4C85-A2B5-9E6BB7EFF3DB}"/>
                      </a:ext>
                    </a:extLst>
                  </p:cNvPr>
                  <p:cNvSpPr txBox="1"/>
                  <p:nvPr/>
                </p:nvSpPr>
                <p:spPr>
                  <a:xfrm>
                    <a:off x="510592" y="2676593"/>
                    <a:ext cx="3981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0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67" name="组合 995">
                  <a:extLst>
                    <a:ext uri="{FF2B5EF4-FFF2-40B4-BE49-F238E27FC236}">
                      <a16:creationId xmlns:a16="http://schemas.microsoft.com/office/drawing/2014/main" id="{3E2A4D0C-F27B-4D93-9B3A-B85FFE5015F9}"/>
                    </a:ext>
                  </a:extLst>
                </p:cNvPr>
                <p:cNvGrpSpPr/>
                <p:nvPr/>
              </p:nvGrpSpPr>
              <p:grpSpPr>
                <a:xfrm>
                  <a:off x="822966" y="2616058"/>
                  <a:ext cx="39810" cy="146525"/>
                  <a:chOff x="441966" y="2616058"/>
                  <a:chExt cx="39810" cy="146525"/>
                </a:xfrm>
              </p:grpSpPr>
              <p:cxnSp>
                <p:nvCxnSpPr>
                  <p:cNvPr id="991" name="直接连接符 1019">
                    <a:extLst>
                      <a:ext uri="{FF2B5EF4-FFF2-40B4-BE49-F238E27FC236}">
                        <a16:creationId xmlns:a16="http://schemas.microsoft.com/office/drawing/2014/main" id="{71288946-C951-4AF2-A847-E7A08B5264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463607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92" name="文本框 1020">
                    <a:extLst>
                      <a:ext uri="{FF2B5EF4-FFF2-40B4-BE49-F238E27FC236}">
                        <a16:creationId xmlns:a16="http://schemas.microsoft.com/office/drawing/2014/main" id="{33CFCCF2-8B4F-4BA6-B9FF-77445001D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6" y="2676593"/>
                    <a:ext cx="3981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3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68" name="组合 996">
                  <a:extLst>
                    <a:ext uri="{FF2B5EF4-FFF2-40B4-BE49-F238E27FC236}">
                      <a16:creationId xmlns:a16="http://schemas.microsoft.com/office/drawing/2014/main" id="{0BF01334-C774-4662-A9BC-A9B028771014}"/>
                    </a:ext>
                  </a:extLst>
                </p:cNvPr>
                <p:cNvGrpSpPr/>
                <p:nvPr/>
              </p:nvGrpSpPr>
              <p:grpSpPr>
                <a:xfrm>
                  <a:off x="1144796" y="2616058"/>
                  <a:ext cx="39810" cy="146525"/>
                  <a:chOff x="361906" y="2616058"/>
                  <a:chExt cx="39810" cy="146525"/>
                </a:xfrm>
              </p:grpSpPr>
              <p:cxnSp>
                <p:nvCxnSpPr>
                  <p:cNvPr id="989" name="直接连接符 1017">
                    <a:extLst>
                      <a:ext uri="{FF2B5EF4-FFF2-40B4-BE49-F238E27FC236}">
                        <a16:creationId xmlns:a16="http://schemas.microsoft.com/office/drawing/2014/main" id="{FDC3BBAF-E052-44EB-AFD7-21C16382D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83547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90" name="文本框 1018">
                    <a:extLst>
                      <a:ext uri="{FF2B5EF4-FFF2-40B4-BE49-F238E27FC236}">
                        <a16:creationId xmlns:a16="http://schemas.microsoft.com/office/drawing/2014/main" id="{C1A6B9DD-2D18-45BA-942B-69232187983B}"/>
                      </a:ext>
                    </a:extLst>
                  </p:cNvPr>
                  <p:cNvSpPr txBox="1"/>
                  <p:nvPr/>
                </p:nvSpPr>
                <p:spPr>
                  <a:xfrm>
                    <a:off x="361906" y="2676593"/>
                    <a:ext cx="3981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6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69" name="组合 997">
                  <a:extLst>
                    <a:ext uri="{FF2B5EF4-FFF2-40B4-BE49-F238E27FC236}">
                      <a16:creationId xmlns:a16="http://schemas.microsoft.com/office/drawing/2014/main" id="{273DF9FC-E33E-4710-8142-91455D3ECB96}"/>
                    </a:ext>
                  </a:extLst>
                </p:cNvPr>
                <p:cNvGrpSpPr/>
                <p:nvPr/>
              </p:nvGrpSpPr>
              <p:grpSpPr>
                <a:xfrm>
                  <a:off x="1465057" y="2616058"/>
                  <a:ext cx="39810" cy="146525"/>
                  <a:chOff x="305048" y="2616058"/>
                  <a:chExt cx="39810" cy="146525"/>
                </a:xfrm>
              </p:grpSpPr>
              <p:cxnSp>
                <p:nvCxnSpPr>
                  <p:cNvPr id="987" name="直接连接符 1015">
                    <a:extLst>
                      <a:ext uri="{FF2B5EF4-FFF2-40B4-BE49-F238E27FC236}">
                        <a16:creationId xmlns:a16="http://schemas.microsoft.com/office/drawing/2014/main" id="{F9C3C986-1B76-4FA0-9CCF-3BFF217BA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26689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88" name="文本框 1016">
                    <a:extLst>
                      <a:ext uri="{FF2B5EF4-FFF2-40B4-BE49-F238E27FC236}">
                        <a16:creationId xmlns:a16="http://schemas.microsoft.com/office/drawing/2014/main" id="{B57D03E6-2ED6-485A-82A0-9C38D9CD0B96}"/>
                      </a:ext>
                    </a:extLst>
                  </p:cNvPr>
                  <p:cNvSpPr txBox="1"/>
                  <p:nvPr/>
                </p:nvSpPr>
                <p:spPr>
                  <a:xfrm>
                    <a:off x="305048" y="2676593"/>
                    <a:ext cx="3981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9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70" name="组合 998">
                  <a:extLst>
                    <a:ext uri="{FF2B5EF4-FFF2-40B4-BE49-F238E27FC236}">
                      <a16:creationId xmlns:a16="http://schemas.microsoft.com/office/drawing/2014/main" id="{9A6BC693-B9C5-45D7-BF39-2F97F8969D67}"/>
                    </a:ext>
                  </a:extLst>
                </p:cNvPr>
                <p:cNvGrpSpPr/>
                <p:nvPr/>
              </p:nvGrpSpPr>
              <p:grpSpPr>
                <a:xfrm>
                  <a:off x="1767150" y="2616058"/>
                  <a:ext cx="79620" cy="146525"/>
                  <a:chOff x="217629" y="2616058"/>
                  <a:chExt cx="79620" cy="146525"/>
                </a:xfrm>
              </p:grpSpPr>
              <p:cxnSp>
                <p:nvCxnSpPr>
                  <p:cNvPr id="985" name="直接连接符 1013">
                    <a:extLst>
                      <a:ext uri="{FF2B5EF4-FFF2-40B4-BE49-F238E27FC236}">
                        <a16:creationId xmlns:a16="http://schemas.microsoft.com/office/drawing/2014/main" id="{BE764663-5E33-4FD4-8575-A0882B1AF0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57438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86" name="文本框 1014">
                    <a:extLst>
                      <a:ext uri="{FF2B5EF4-FFF2-40B4-BE49-F238E27FC236}">
                        <a16:creationId xmlns:a16="http://schemas.microsoft.com/office/drawing/2014/main" id="{E3B58394-0D83-4910-B1F6-32CF96516C9B}"/>
                      </a:ext>
                    </a:extLst>
                  </p:cNvPr>
                  <p:cNvSpPr txBox="1"/>
                  <p:nvPr/>
                </p:nvSpPr>
                <p:spPr>
                  <a:xfrm>
                    <a:off x="217629" y="2676593"/>
                    <a:ext cx="7962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12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71" name="组合 999">
                  <a:extLst>
                    <a:ext uri="{FF2B5EF4-FFF2-40B4-BE49-F238E27FC236}">
                      <a16:creationId xmlns:a16="http://schemas.microsoft.com/office/drawing/2014/main" id="{6A6C0668-D461-4AFD-8B0C-8274FA53077E}"/>
                    </a:ext>
                  </a:extLst>
                </p:cNvPr>
                <p:cNvGrpSpPr/>
                <p:nvPr/>
              </p:nvGrpSpPr>
              <p:grpSpPr>
                <a:xfrm>
                  <a:off x="2075875" y="2616058"/>
                  <a:ext cx="101765" cy="146525"/>
                  <a:chOff x="136106" y="2616058"/>
                  <a:chExt cx="101765" cy="146525"/>
                </a:xfrm>
              </p:grpSpPr>
              <p:cxnSp>
                <p:nvCxnSpPr>
                  <p:cNvPr id="983" name="直接连接符 1011">
                    <a:extLst>
                      <a:ext uri="{FF2B5EF4-FFF2-40B4-BE49-F238E27FC236}">
                        <a16:creationId xmlns:a16="http://schemas.microsoft.com/office/drawing/2014/main" id="{3BE0259A-D70A-491D-9846-E41C2FBDF5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79388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84" name="文本框 1012">
                    <a:extLst>
                      <a:ext uri="{FF2B5EF4-FFF2-40B4-BE49-F238E27FC236}">
                        <a16:creationId xmlns:a16="http://schemas.microsoft.com/office/drawing/2014/main" id="{3FAFAA3C-90AD-44D2-8291-10F33376BEC8}"/>
                      </a:ext>
                    </a:extLst>
                  </p:cNvPr>
                  <p:cNvSpPr txBox="1"/>
                  <p:nvPr/>
                </p:nvSpPr>
                <p:spPr>
                  <a:xfrm>
                    <a:off x="136106" y="2676593"/>
                    <a:ext cx="101765" cy="8599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15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72" name="组合 1000">
                  <a:extLst>
                    <a:ext uri="{FF2B5EF4-FFF2-40B4-BE49-F238E27FC236}">
                      <a16:creationId xmlns:a16="http://schemas.microsoft.com/office/drawing/2014/main" id="{D3A736D9-66F6-4FAB-B376-7DC0E56C8888}"/>
                    </a:ext>
                  </a:extLst>
                </p:cNvPr>
                <p:cNvGrpSpPr/>
                <p:nvPr/>
              </p:nvGrpSpPr>
              <p:grpSpPr>
                <a:xfrm>
                  <a:off x="2405626" y="2616058"/>
                  <a:ext cx="79620" cy="146525"/>
                  <a:chOff x="76345" y="2616058"/>
                  <a:chExt cx="79620" cy="146525"/>
                </a:xfrm>
              </p:grpSpPr>
              <p:cxnSp>
                <p:nvCxnSpPr>
                  <p:cNvPr id="981" name="直接连接符 1009">
                    <a:extLst>
                      <a:ext uri="{FF2B5EF4-FFF2-40B4-BE49-F238E27FC236}">
                        <a16:creationId xmlns:a16="http://schemas.microsoft.com/office/drawing/2014/main" id="{7D1FFDD0-96AB-4D16-9E00-E06C89C655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9626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82" name="文本框 1010">
                    <a:extLst>
                      <a:ext uri="{FF2B5EF4-FFF2-40B4-BE49-F238E27FC236}">
                        <a16:creationId xmlns:a16="http://schemas.microsoft.com/office/drawing/2014/main" id="{4C7A402F-1C90-41D4-AE99-8E645579A194}"/>
                      </a:ext>
                    </a:extLst>
                  </p:cNvPr>
                  <p:cNvSpPr txBox="1"/>
                  <p:nvPr/>
                </p:nvSpPr>
                <p:spPr>
                  <a:xfrm>
                    <a:off x="76345" y="2676593"/>
                    <a:ext cx="7962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18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73" name="组合 1001">
                  <a:extLst>
                    <a:ext uri="{FF2B5EF4-FFF2-40B4-BE49-F238E27FC236}">
                      <a16:creationId xmlns:a16="http://schemas.microsoft.com/office/drawing/2014/main" id="{2732F49D-B8A4-4BD1-B193-B11CA62D0835}"/>
                    </a:ext>
                  </a:extLst>
                </p:cNvPr>
                <p:cNvGrpSpPr/>
                <p:nvPr/>
              </p:nvGrpSpPr>
              <p:grpSpPr>
                <a:xfrm>
                  <a:off x="2708312" y="2616058"/>
                  <a:ext cx="79620" cy="146525"/>
                  <a:chOff x="-10480" y="2616058"/>
                  <a:chExt cx="79620" cy="146525"/>
                </a:xfrm>
              </p:grpSpPr>
              <p:cxnSp>
                <p:nvCxnSpPr>
                  <p:cNvPr id="979" name="直接连接符 1007">
                    <a:extLst>
                      <a:ext uri="{FF2B5EF4-FFF2-40B4-BE49-F238E27FC236}">
                        <a16:creationId xmlns:a16="http://schemas.microsoft.com/office/drawing/2014/main" id="{E942B9E5-3879-4458-8268-3F3BDCF29A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2801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80" name="文本框 1008">
                    <a:extLst>
                      <a:ext uri="{FF2B5EF4-FFF2-40B4-BE49-F238E27FC236}">
                        <a16:creationId xmlns:a16="http://schemas.microsoft.com/office/drawing/2014/main" id="{9573AD36-0FFA-46B2-8E34-290F1093CFA2}"/>
                      </a:ext>
                    </a:extLst>
                  </p:cNvPr>
                  <p:cNvSpPr txBox="1"/>
                  <p:nvPr/>
                </p:nvSpPr>
                <p:spPr>
                  <a:xfrm>
                    <a:off x="-10480" y="2676593"/>
                    <a:ext cx="7962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21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74" name="组合 1002">
                  <a:extLst>
                    <a:ext uri="{FF2B5EF4-FFF2-40B4-BE49-F238E27FC236}">
                      <a16:creationId xmlns:a16="http://schemas.microsoft.com/office/drawing/2014/main" id="{4D66F5BE-2B95-4DE5-9672-344A3EE0CC3D}"/>
                    </a:ext>
                  </a:extLst>
                </p:cNvPr>
                <p:cNvGrpSpPr/>
                <p:nvPr/>
              </p:nvGrpSpPr>
              <p:grpSpPr>
                <a:xfrm>
                  <a:off x="3030993" y="2616058"/>
                  <a:ext cx="384468" cy="146525"/>
                  <a:chOff x="-77309" y="2616058"/>
                  <a:chExt cx="384468" cy="146525"/>
                </a:xfrm>
              </p:grpSpPr>
              <p:cxnSp>
                <p:nvCxnSpPr>
                  <p:cNvPr id="975" name="直接连接符 1003">
                    <a:extLst>
                      <a:ext uri="{FF2B5EF4-FFF2-40B4-BE49-F238E27FC236}">
                        <a16:creationId xmlns:a16="http://schemas.microsoft.com/office/drawing/2014/main" id="{9E6411E7-E3C9-46B2-8839-5D416D39F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34028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76" name="文本框 1004">
                    <a:extLst>
                      <a:ext uri="{FF2B5EF4-FFF2-40B4-BE49-F238E27FC236}">
                        <a16:creationId xmlns:a16="http://schemas.microsoft.com/office/drawing/2014/main" id="{5CC732E0-D28F-4B15-A695-F1A653EEF963}"/>
                      </a:ext>
                    </a:extLst>
                  </p:cNvPr>
                  <p:cNvSpPr txBox="1"/>
                  <p:nvPr/>
                </p:nvSpPr>
                <p:spPr>
                  <a:xfrm>
                    <a:off x="-77309" y="2676593"/>
                    <a:ext cx="7962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24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cxnSp>
                <p:nvCxnSpPr>
                  <p:cNvPr id="977" name="直接连接符 1005">
                    <a:extLst>
                      <a:ext uri="{FF2B5EF4-FFF2-40B4-BE49-F238E27FC236}">
                        <a16:creationId xmlns:a16="http://schemas.microsoft.com/office/drawing/2014/main" id="{08EC6CAF-3F34-4BB2-A54E-2B748052C4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70820" y="2616058"/>
                    <a:ext cx="1" cy="46308"/>
                  </a:xfrm>
                  <a:prstGeom prst="line">
                    <a:avLst/>
                  </a:prstGeom>
                  <a:solidFill>
                    <a:srgbClr val="00B8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78" name="文本框 1006">
                    <a:extLst>
                      <a:ext uri="{FF2B5EF4-FFF2-40B4-BE49-F238E27FC236}">
                        <a16:creationId xmlns:a16="http://schemas.microsoft.com/office/drawing/2014/main" id="{26D8A323-51D4-4863-8593-09DB48F74C16}"/>
                      </a:ext>
                    </a:extLst>
                  </p:cNvPr>
                  <p:cNvSpPr txBox="1"/>
                  <p:nvPr/>
                </p:nvSpPr>
                <p:spPr>
                  <a:xfrm>
                    <a:off x="227539" y="2676593"/>
                    <a:ext cx="79620" cy="859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9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  <a:cs typeface="+mn-cs"/>
                      </a:rPr>
                      <a:t>27</a:t>
                    </a:r>
                    <a:endParaRPr kumimoji="0" lang="zh-CN" altLang="en-US" sz="9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939" name="文本框 967">
              <a:extLst>
                <a:ext uri="{FF2B5EF4-FFF2-40B4-BE49-F238E27FC236}">
                  <a16:creationId xmlns:a16="http://schemas.microsoft.com/office/drawing/2014/main" id="{68D51EF5-CA8D-409F-A8E2-AEB4425B2E72}"/>
                </a:ext>
              </a:extLst>
            </p:cNvPr>
            <p:cNvSpPr txBox="1"/>
            <p:nvPr/>
          </p:nvSpPr>
          <p:spPr>
            <a:xfrm rot="16200000">
              <a:off x="6406058" y="1700202"/>
              <a:ext cx="1510406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Cumulative probability of being chemotherapy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free,%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0" name="文本框 968">
              <a:extLst>
                <a:ext uri="{FF2B5EF4-FFF2-40B4-BE49-F238E27FC236}">
                  <a16:creationId xmlns:a16="http://schemas.microsoft.com/office/drawing/2014/main" id="{D5A1BE91-C72F-44D9-9391-7438A61EE31A}"/>
                </a:ext>
              </a:extLst>
            </p:cNvPr>
            <p:cNvSpPr txBox="1"/>
            <p:nvPr/>
          </p:nvSpPr>
          <p:spPr>
            <a:xfrm>
              <a:off x="8626093" y="2521943"/>
              <a:ext cx="434218" cy="808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US" altLang="zh-CN" sz="900">
                  <a:solidFill>
                    <a:srgbClr val="544F40"/>
                  </a:solidFill>
                  <a:latin typeface="Arial" panose="020B0604020202020204"/>
                  <a:ea typeface="黑体"/>
                </a:rPr>
                <a:t>Time (months)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1" name="文本框 969">
              <a:extLst>
                <a:ext uri="{FF2B5EF4-FFF2-40B4-BE49-F238E27FC236}">
                  <a16:creationId xmlns:a16="http://schemas.microsoft.com/office/drawing/2014/main" id="{ED8C5ED2-A89F-4BEE-B8F0-3AF5569ACDAF}"/>
                </a:ext>
              </a:extLst>
            </p:cNvPr>
            <p:cNvSpPr txBox="1"/>
            <p:nvPr/>
          </p:nvSpPr>
          <p:spPr>
            <a:xfrm>
              <a:off x="7079340" y="2633315"/>
              <a:ext cx="407982" cy="17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Niraparib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Placebo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2" name="文本框 970">
              <a:extLst>
                <a:ext uri="{FF2B5EF4-FFF2-40B4-BE49-F238E27FC236}">
                  <a16:creationId xmlns:a16="http://schemas.microsoft.com/office/drawing/2014/main" id="{700B1127-ABD8-4378-B02F-67941519100B}"/>
                </a:ext>
              </a:extLst>
            </p:cNvPr>
            <p:cNvSpPr txBox="1"/>
            <p:nvPr/>
          </p:nvSpPr>
          <p:spPr>
            <a:xfrm>
              <a:off x="7445952" y="2633315"/>
              <a:ext cx="123527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177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88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3" name="文本框 971">
              <a:extLst>
                <a:ext uri="{FF2B5EF4-FFF2-40B4-BE49-F238E27FC236}">
                  <a16:creationId xmlns:a16="http://schemas.microsoft.com/office/drawing/2014/main" id="{4F5D875E-E6B2-4E5A-A77F-AC796B91055B}"/>
                </a:ext>
              </a:extLst>
            </p:cNvPr>
            <p:cNvSpPr txBox="1"/>
            <p:nvPr/>
          </p:nvSpPr>
          <p:spPr>
            <a:xfrm>
              <a:off x="7707916" y="2633315"/>
              <a:ext cx="123527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173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80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4" name="文本框 972">
              <a:extLst>
                <a:ext uri="{FF2B5EF4-FFF2-40B4-BE49-F238E27FC236}">
                  <a16:creationId xmlns:a16="http://schemas.microsoft.com/office/drawing/2014/main" id="{A02BB85D-B3AE-4A0F-AB19-8FAB894B4EAF}"/>
                </a:ext>
              </a:extLst>
            </p:cNvPr>
            <p:cNvSpPr txBox="1"/>
            <p:nvPr/>
          </p:nvSpPr>
          <p:spPr>
            <a:xfrm>
              <a:off x="8011005" y="2633315"/>
              <a:ext cx="123527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152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54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5" name="文本框 973">
              <a:extLst>
                <a:ext uri="{FF2B5EF4-FFF2-40B4-BE49-F238E27FC236}">
                  <a16:creationId xmlns:a16="http://schemas.microsoft.com/office/drawing/2014/main" id="{619E69DB-6EF0-42E3-80B6-1F52933EDB06}"/>
                </a:ext>
              </a:extLst>
            </p:cNvPr>
            <p:cNvSpPr txBox="1"/>
            <p:nvPr/>
          </p:nvSpPr>
          <p:spPr>
            <a:xfrm>
              <a:off x="8311961" y="2633315"/>
              <a:ext cx="123527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126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32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6" name="文本框 974">
              <a:extLst>
                <a:ext uri="{FF2B5EF4-FFF2-40B4-BE49-F238E27FC236}">
                  <a16:creationId xmlns:a16="http://schemas.microsoft.com/office/drawing/2014/main" id="{705BC0CC-49AB-4DEA-8531-F556646FF95B}"/>
                </a:ext>
              </a:extLst>
            </p:cNvPr>
            <p:cNvSpPr txBox="1"/>
            <p:nvPr/>
          </p:nvSpPr>
          <p:spPr>
            <a:xfrm>
              <a:off x="8620777" y="2633315"/>
              <a:ext cx="123527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15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7" name="文本框 975">
              <a:extLst>
                <a:ext uri="{FF2B5EF4-FFF2-40B4-BE49-F238E27FC236}">
                  <a16:creationId xmlns:a16="http://schemas.microsoft.com/office/drawing/2014/main" id="{48716C6A-E5EB-4750-A900-4D9467D7236F}"/>
                </a:ext>
              </a:extLst>
            </p:cNvPr>
            <p:cNvSpPr txBox="1"/>
            <p:nvPr/>
          </p:nvSpPr>
          <p:spPr>
            <a:xfrm>
              <a:off x="8932864" y="2633315"/>
              <a:ext cx="82352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11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8" name="文本框 976">
              <a:extLst>
                <a:ext uri="{FF2B5EF4-FFF2-40B4-BE49-F238E27FC236}">
                  <a16:creationId xmlns:a16="http://schemas.microsoft.com/office/drawing/2014/main" id="{55746B5E-D97D-44DA-BC8F-D5193E7418DF}"/>
                </a:ext>
              </a:extLst>
            </p:cNvPr>
            <p:cNvSpPr txBox="1"/>
            <p:nvPr/>
          </p:nvSpPr>
          <p:spPr>
            <a:xfrm>
              <a:off x="9233584" y="2633315"/>
              <a:ext cx="82352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30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49" name="文本框 977">
              <a:extLst>
                <a:ext uri="{FF2B5EF4-FFF2-40B4-BE49-F238E27FC236}">
                  <a16:creationId xmlns:a16="http://schemas.microsoft.com/office/drawing/2014/main" id="{64F4CD72-D76F-46DD-8AB1-817CDA306D0F}"/>
                </a:ext>
              </a:extLst>
            </p:cNvPr>
            <p:cNvSpPr txBox="1"/>
            <p:nvPr/>
          </p:nvSpPr>
          <p:spPr>
            <a:xfrm>
              <a:off x="9518035" y="2633315"/>
              <a:ext cx="82352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50" name="文本框 978">
              <a:extLst>
                <a:ext uri="{FF2B5EF4-FFF2-40B4-BE49-F238E27FC236}">
                  <a16:creationId xmlns:a16="http://schemas.microsoft.com/office/drawing/2014/main" id="{0DB20918-6DBD-42AA-84E3-40201D52798A}"/>
                </a:ext>
              </a:extLst>
            </p:cNvPr>
            <p:cNvSpPr txBox="1"/>
            <p:nvPr/>
          </p:nvSpPr>
          <p:spPr>
            <a:xfrm>
              <a:off x="9843941" y="2633315"/>
              <a:ext cx="41176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951" name="组合 979">
              <a:extLst>
                <a:ext uri="{FF2B5EF4-FFF2-40B4-BE49-F238E27FC236}">
                  <a16:creationId xmlns:a16="http://schemas.microsoft.com/office/drawing/2014/main" id="{CC1F4EC9-5716-4E03-A0E6-BE8279C7D6C9}"/>
                </a:ext>
              </a:extLst>
            </p:cNvPr>
            <p:cNvGrpSpPr/>
            <p:nvPr/>
          </p:nvGrpSpPr>
          <p:grpSpPr>
            <a:xfrm>
              <a:off x="7590574" y="2084506"/>
              <a:ext cx="787552" cy="244411"/>
              <a:chOff x="7590574" y="3358349"/>
              <a:chExt cx="787552" cy="244411"/>
            </a:xfrm>
          </p:grpSpPr>
          <p:sp>
            <p:nvSpPr>
              <p:cNvPr id="953" name="文本框 981">
                <a:extLst>
                  <a:ext uri="{FF2B5EF4-FFF2-40B4-BE49-F238E27FC236}">
                    <a16:creationId xmlns:a16="http://schemas.microsoft.com/office/drawing/2014/main" id="{EE07F5C6-2599-4BFC-999C-D2AF7F98101E}"/>
                  </a:ext>
                </a:extLst>
              </p:cNvPr>
              <p:cNvSpPr txBox="1"/>
              <p:nvPr/>
            </p:nvSpPr>
            <p:spPr>
              <a:xfrm>
                <a:off x="7719312" y="3358349"/>
                <a:ext cx="658814" cy="242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Niraparib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Placebo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Censored observation</a:t>
                </a: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cxnSp>
            <p:nvCxnSpPr>
              <p:cNvPr id="954" name="直接连接符 982">
                <a:extLst>
                  <a:ext uri="{FF2B5EF4-FFF2-40B4-BE49-F238E27FC236}">
                    <a16:creationId xmlns:a16="http://schemas.microsoft.com/office/drawing/2014/main" id="{7A2D5D40-D20B-4327-AA7F-3CAD7EB7F1DF}"/>
                  </a:ext>
                </a:extLst>
              </p:cNvPr>
              <p:cNvCxnSpPr/>
              <p:nvPr/>
            </p:nvCxnSpPr>
            <p:spPr bwMode="auto">
              <a:xfrm>
                <a:off x="7595634" y="3398041"/>
                <a:ext cx="96418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5" name="直接连接符 983">
                <a:extLst>
                  <a:ext uri="{FF2B5EF4-FFF2-40B4-BE49-F238E27FC236}">
                    <a16:creationId xmlns:a16="http://schemas.microsoft.com/office/drawing/2014/main" id="{9DCAB586-FC2A-48FF-8178-D927C57E1F4B}"/>
                  </a:ext>
                </a:extLst>
              </p:cNvPr>
              <p:cNvCxnSpPr/>
              <p:nvPr/>
            </p:nvCxnSpPr>
            <p:spPr bwMode="auto">
              <a:xfrm>
                <a:off x="7595634" y="3485726"/>
                <a:ext cx="96418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56" name="组合 984">
                <a:extLst>
                  <a:ext uri="{FF2B5EF4-FFF2-40B4-BE49-F238E27FC236}">
                    <a16:creationId xmlns:a16="http://schemas.microsoft.com/office/drawing/2014/main" id="{E4111AFF-D02F-4424-BB78-16D459DBE167}"/>
                  </a:ext>
                </a:extLst>
              </p:cNvPr>
              <p:cNvGrpSpPr/>
              <p:nvPr/>
            </p:nvGrpSpPr>
            <p:grpSpPr>
              <a:xfrm>
                <a:off x="7590574" y="3547225"/>
                <a:ext cx="106534" cy="55535"/>
                <a:chOff x="-202554" y="2515883"/>
                <a:chExt cx="113300" cy="59062"/>
              </a:xfrm>
            </p:grpSpPr>
            <p:grpSp>
              <p:nvGrpSpPr>
                <p:cNvPr id="957" name="组合 985">
                  <a:extLst>
                    <a:ext uri="{FF2B5EF4-FFF2-40B4-BE49-F238E27FC236}">
                      <a16:creationId xmlns:a16="http://schemas.microsoft.com/office/drawing/2014/main" id="{398608CC-42F1-4797-A932-7BAB2F9E561E}"/>
                    </a:ext>
                  </a:extLst>
                </p:cNvPr>
                <p:cNvGrpSpPr/>
                <p:nvPr/>
              </p:nvGrpSpPr>
              <p:grpSpPr>
                <a:xfrm>
                  <a:off x="-202554" y="2515883"/>
                  <a:ext cx="51271" cy="59062"/>
                  <a:chOff x="-202554" y="2515883"/>
                  <a:chExt cx="51271" cy="59062"/>
                </a:xfrm>
              </p:grpSpPr>
              <p:cxnSp>
                <p:nvCxnSpPr>
                  <p:cNvPr id="961" name="直接连接符 989">
                    <a:extLst>
                      <a:ext uri="{FF2B5EF4-FFF2-40B4-BE49-F238E27FC236}">
                        <a16:creationId xmlns:a16="http://schemas.microsoft.com/office/drawing/2014/main" id="{556630A3-9C4A-47E6-82CD-9DF7791F868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202554" y="2545414"/>
                    <a:ext cx="51271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62" name="直接连接符 990">
                    <a:extLst>
                      <a:ext uri="{FF2B5EF4-FFF2-40B4-BE49-F238E27FC236}">
                        <a16:creationId xmlns:a16="http://schemas.microsoft.com/office/drawing/2014/main" id="{37E13D2E-35FE-42BB-9905-02B6666426E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76359" y="2515883"/>
                    <a:ext cx="0" cy="59062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958" name="组合 986">
                  <a:extLst>
                    <a:ext uri="{FF2B5EF4-FFF2-40B4-BE49-F238E27FC236}">
                      <a16:creationId xmlns:a16="http://schemas.microsoft.com/office/drawing/2014/main" id="{BF9D2E8E-BE10-48B2-AF30-3793EC34E37C}"/>
                    </a:ext>
                  </a:extLst>
                </p:cNvPr>
                <p:cNvGrpSpPr/>
                <p:nvPr/>
              </p:nvGrpSpPr>
              <p:grpSpPr>
                <a:xfrm>
                  <a:off x="-140525" y="2515883"/>
                  <a:ext cx="51271" cy="59062"/>
                  <a:chOff x="-202554" y="2515883"/>
                  <a:chExt cx="51271" cy="59062"/>
                </a:xfrm>
              </p:grpSpPr>
              <p:cxnSp>
                <p:nvCxnSpPr>
                  <p:cNvPr id="959" name="直接连接符 987">
                    <a:extLst>
                      <a:ext uri="{FF2B5EF4-FFF2-40B4-BE49-F238E27FC236}">
                        <a16:creationId xmlns:a16="http://schemas.microsoft.com/office/drawing/2014/main" id="{D5399F05-D74A-4AC8-AE02-5C1AC524235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202554" y="2545414"/>
                    <a:ext cx="51271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60" name="直接连接符 988">
                    <a:extLst>
                      <a:ext uri="{FF2B5EF4-FFF2-40B4-BE49-F238E27FC236}">
                        <a16:creationId xmlns:a16="http://schemas.microsoft.com/office/drawing/2014/main" id="{EBEC717B-8162-4E11-AB2E-309770764E4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76359" y="2515883"/>
                    <a:ext cx="0" cy="59062"/>
                  </a:xfrm>
                  <a:prstGeom prst="lin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952" name="文本框 980">
              <a:extLst>
                <a:ext uri="{FF2B5EF4-FFF2-40B4-BE49-F238E27FC236}">
                  <a16:creationId xmlns:a16="http://schemas.microsoft.com/office/drawing/2014/main" id="{09234E66-909A-4F6A-8024-21C6520311DC}"/>
                </a:ext>
              </a:extLst>
            </p:cNvPr>
            <p:cNvSpPr txBox="1"/>
            <p:nvPr/>
          </p:nvSpPr>
          <p:spPr>
            <a:xfrm>
              <a:off x="10128909" y="2633315"/>
              <a:ext cx="41176" cy="179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44F4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034" name="Gruppieren 1033">
            <a:extLst>
              <a:ext uri="{FF2B5EF4-FFF2-40B4-BE49-F238E27FC236}">
                <a16:creationId xmlns:a16="http://schemas.microsoft.com/office/drawing/2014/main" id="{DF0BC95B-A0FE-4F5A-BD45-275414FA56FE}"/>
              </a:ext>
            </a:extLst>
          </p:cNvPr>
          <p:cNvGrpSpPr/>
          <p:nvPr/>
        </p:nvGrpSpPr>
        <p:grpSpPr>
          <a:xfrm>
            <a:off x="2918833" y="5650548"/>
            <a:ext cx="6658067" cy="965701"/>
            <a:chOff x="1874301" y="3130834"/>
            <a:chExt cx="3636537" cy="762423"/>
          </a:xfrm>
        </p:grpSpPr>
        <p:cxnSp>
          <p:nvCxnSpPr>
            <p:cNvPr id="1035" name="Straight Arrow Connector 108">
              <a:extLst>
                <a:ext uri="{FF2B5EF4-FFF2-40B4-BE49-F238E27FC236}">
                  <a16:creationId xmlns:a16="http://schemas.microsoft.com/office/drawing/2014/main" id="{9D93FF8C-C573-4116-B1D2-5B09F0F4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8678" y="3231858"/>
              <a:ext cx="6075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 w="med" len="med"/>
              <a:tailEnd type="triangle" w="lg" len="med"/>
            </a:ln>
            <a:effectLst/>
          </p:spPr>
        </p:cxnSp>
        <p:cxnSp>
          <p:nvCxnSpPr>
            <p:cNvPr id="1036" name="Straight Arrow Connector 109">
              <a:extLst>
                <a:ext uri="{FF2B5EF4-FFF2-40B4-BE49-F238E27FC236}">
                  <a16:creationId xmlns:a16="http://schemas.microsoft.com/office/drawing/2014/main" id="{866684F3-C8E1-4B30-BF2A-52A62A3E796A}"/>
                </a:ext>
              </a:extLst>
            </p:cNvPr>
            <p:cNvCxnSpPr>
              <a:cxnSpLocks/>
            </p:cNvCxnSpPr>
            <p:nvPr/>
          </p:nvCxnSpPr>
          <p:spPr>
            <a:xfrm>
              <a:off x="3995358" y="3231858"/>
              <a:ext cx="64516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headEnd type="none" w="med" len="med"/>
              <a:tailEnd type="triangle" w="lg" len="med"/>
            </a:ln>
            <a:effectLst/>
          </p:spPr>
        </p:cxnSp>
        <p:sp>
          <p:nvSpPr>
            <p:cNvPr id="1037" name="TextBox 129">
              <a:extLst>
                <a:ext uri="{FF2B5EF4-FFF2-40B4-BE49-F238E27FC236}">
                  <a16:creationId xmlns:a16="http://schemas.microsoft.com/office/drawing/2014/main" id="{BF9FC014-B45C-4E88-A00F-36BF918375AA}"/>
                </a:ext>
              </a:extLst>
            </p:cNvPr>
            <p:cNvSpPr txBox="1"/>
            <p:nvPr/>
          </p:nvSpPr>
          <p:spPr>
            <a:xfrm>
              <a:off x="2534771" y="3231858"/>
              <a:ext cx="589585" cy="147716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&lt;8 weeks</a:t>
              </a:r>
            </a:p>
          </p:txBody>
        </p:sp>
        <p:sp>
          <p:nvSpPr>
            <p:cNvPr id="1038" name="Rounded Rectangle 136">
              <a:extLst>
                <a:ext uri="{FF2B5EF4-FFF2-40B4-BE49-F238E27FC236}">
                  <a16:creationId xmlns:a16="http://schemas.microsoft.com/office/drawing/2014/main" id="{F5E1B44C-B1F6-4DD2-842F-1C0FEA8806DA}"/>
                </a:ext>
              </a:extLst>
            </p:cNvPr>
            <p:cNvSpPr/>
            <p:nvPr/>
          </p:nvSpPr>
          <p:spPr>
            <a:xfrm>
              <a:off x="1874301" y="3130834"/>
              <a:ext cx="649706" cy="172217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</p:spPr>
          <p:txBody>
            <a:bodyPr lIns="51435" tIns="25718" rIns="51435" bIns="25718"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Platinum</a:t>
              </a:r>
            </a:p>
          </p:txBody>
        </p:sp>
        <p:sp>
          <p:nvSpPr>
            <p:cNvPr id="1039" name="Rounded Rectangle 137">
              <a:extLst>
                <a:ext uri="{FF2B5EF4-FFF2-40B4-BE49-F238E27FC236}">
                  <a16:creationId xmlns:a16="http://schemas.microsoft.com/office/drawing/2014/main" id="{C24B252B-3F67-4B3C-87F3-106705FF9532}"/>
                </a:ext>
              </a:extLst>
            </p:cNvPr>
            <p:cNvSpPr/>
            <p:nvPr/>
          </p:nvSpPr>
          <p:spPr>
            <a:xfrm>
              <a:off x="3249649" y="3135803"/>
              <a:ext cx="677084" cy="167586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lIns="51435" tIns="25718" rIns="51435" bIns="25718"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Niraparib</a:t>
              </a:r>
            </a:p>
          </p:txBody>
        </p:sp>
        <p:sp>
          <p:nvSpPr>
            <p:cNvPr id="1040" name="Rounded Rectangle 138">
              <a:extLst>
                <a:ext uri="{FF2B5EF4-FFF2-40B4-BE49-F238E27FC236}">
                  <a16:creationId xmlns:a16="http://schemas.microsoft.com/office/drawing/2014/main" id="{E44AE2BF-852E-4657-9DB2-BB706394D568}"/>
                </a:ext>
              </a:extLst>
            </p:cNvPr>
            <p:cNvSpPr/>
            <p:nvPr/>
          </p:nvSpPr>
          <p:spPr>
            <a:xfrm>
              <a:off x="4783690" y="3135802"/>
              <a:ext cx="727148" cy="17014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</p:spPr>
          <p:txBody>
            <a:bodyPr lIns="51435" tIns="25718" rIns="51435" bIns="25718"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Chemo</a:t>
              </a:r>
            </a:p>
          </p:txBody>
        </p:sp>
        <p:sp>
          <p:nvSpPr>
            <p:cNvPr id="1041" name="Right Arrow 39">
              <a:extLst>
                <a:ext uri="{FF2B5EF4-FFF2-40B4-BE49-F238E27FC236}">
                  <a16:creationId xmlns:a16="http://schemas.microsoft.com/office/drawing/2014/main" id="{6672DA83-42ED-4307-8330-AD3D6A269C0B}"/>
                </a:ext>
              </a:extLst>
            </p:cNvPr>
            <p:cNvSpPr/>
            <p:nvPr/>
          </p:nvSpPr>
          <p:spPr>
            <a:xfrm>
              <a:off x="2610848" y="3374918"/>
              <a:ext cx="2024131" cy="252000"/>
            </a:xfrm>
            <a:prstGeom prst="rightArrow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Chemotherapy-free Interval</a:t>
              </a:r>
            </a:p>
          </p:txBody>
        </p:sp>
        <p:sp>
          <p:nvSpPr>
            <p:cNvPr id="1042" name="Right Arrow 40">
              <a:extLst>
                <a:ext uri="{FF2B5EF4-FFF2-40B4-BE49-F238E27FC236}">
                  <a16:creationId xmlns:a16="http://schemas.microsoft.com/office/drawing/2014/main" id="{686C9C4F-D06A-400E-9E3E-BEADCC6FF6AC}"/>
                </a:ext>
              </a:extLst>
            </p:cNvPr>
            <p:cNvSpPr/>
            <p:nvPr/>
          </p:nvSpPr>
          <p:spPr>
            <a:xfrm>
              <a:off x="3089403" y="3641257"/>
              <a:ext cx="1547647" cy="252000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TFST</a:t>
              </a:r>
            </a:p>
          </p:txBody>
        </p:sp>
        <p:cxnSp>
          <p:nvCxnSpPr>
            <p:cNvPr id="1043" name="Straight Connector 52">
              <a:extLst>
                <a:ext uri="{FF2B5EF4-FFF2-40B4-BE49-F238E27FC236}">
                  <a16:creationId xmlns:a16="http://schemas.microsoft.com/office/drawing/2014/main" id="{E8D6D15C-745A-48BE-99E3-AA760A3157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1927" y="3145304"/>
              <a:ext cx="0" cy="71159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</a:ln>
            <a:effectLst/>
          </p:spPr>
        </p:cxnSp>
      </p:grpSp>
      <p:sp>
        <p:nvSpPr>
          <p:cNvPr id="393" name="Textplatzhalter 2">
            <a:extLst>
              <a:ext uri="{FF2B5EF4-FFF2-40B4-BE49-F238E27FC236}">
                <a16:creationId xmlns:a16="http://schemas.microsoft.com/office/drawing/2014/main" id="{1B91E206-CB07-1448-BD92-6975F7366A96}"/>
              </a:ext>
            </a:extLst>
          </p:cNvPr>
          <p:cNvSpPr txBox="1">
            <a:spLocks/>
          </p:cNvSpPr>
          <p:nvPr/>
        </p:nvSpPr>
        <p:spPr>
          <a:xfrm>
            <a:off x="417514" y="1321856"/>
            <a:ext cx="3992856" cy="4856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en-US" altLang="zh-CN" sz="2000" b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Chemo-free interval (CFI)</a:t>
            </a:r>
          </a:p>
        </p:txBody>
      </p:sp>
      <p:sp>
        <p:nvSpPr>
          <p:cNvPr id="394" name="Textplatzhalter 2">
            <a:extLst>
              <a:ext uri="{FF2B5EF4-FFF2-40B4-BE49-F238E27FC236}">
                <a16:creationId xmlns:a16="http://schemas.microsoft.com/office/drawing/2014/main" id="{21ECEAD6-E322-4B40-BA62-DBADE489DD8C}"/>
              </a:ext>
            </a:extLst>
          </p:cNvPr>
          <p:cNvSpPr txBox="1">
            <a:spLocks/>
          </p:cNvSpPr>
          <p:nvPr/>
        </p:nvSpPr>
        <p:spPr>
          <a:xfrm>
            <a:off x="6244358" y="1321856"/>
            <a:ext cx="4662159" cy="485659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 Standard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en-GB" altLang="zh-CN" sz="2000" b="1">
                <a:solidFill>
                  <a:srgbClr val="544F40"/>
                </a:solidFill>
                <a:latin typeface="Arial" panose="020B0604020202020204"/>
                <a:ea typeface="MS PGothic"/>
                <a:cs typeface="Arial Narrow"/>
              </a:rPr>
              <a:t>Time to first subsequent therapy (TFST)</a:t>
            </a:r>
          </a:p>
        </p:txBody>
      </p:sp>
      <p:sp>
        <p:nvSpPr>
          <p:cNvPr id="396" name="Footer Placeholder 5">
            <a:extLst>
              <a:ext uri="{FF2B5EF4-FFF2-40B4-BE49-F238E27FC236}">
                <a16:creationId xmlns:a16="http://schemas.microsoft.com/office/drawing/2014/main" id="{F4C7862A-A7C3-4438-A599-71D2E616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3" y="6375400"/>
            <a:ext cx="8564817" cy="365125"/>
          </a:xfrm>
        </p:spPr>
        <p:txBody>
          <a:bodyPr/>
          <a:lstStyle/>
          <a:p>
            <a:r>
              <a:rPr lang="de-DE"/>
              <a:t>OS: Overall </a:t>
            </a:r>
            <a:r>
              <a:rPr lang="de-DE" err="1"/>
              <a:t>survival</a:t>
            </a:r>
            <a:r>
              <a:rPr lang="de-DE"/>
              <a:t>. NR: Not </a:t>
            </a:r>
            <a:r>
              <a:rPr lang="de-DE" err="1"/>
              <a:t>reached</a:t>
            </a:r>
            <a:r>
              <a:rPr lang="de-DE"/>
              <a:t>. HR: Hazard </a:t>
            </a:r>
            <a:r>
              <a:rPr lang="de-DE" err="1"/>
              <a:t>ratio</a:t>
            </a:r>
            <a:r>
              <a:rPr lang="de-DE"/>
              <a:t>. CI: Confidence </a:t>
            </a:r>
            <a:r>
              <a:rPr lang="de-DE" err="1"/>
              <a:t>interval</a:t>
            </a:r>
            <a:r>
              <a:rPr lang="de-DE"/>
              <a:t>. NE: Not </a:t>
            </a:r>
            <a:r>
              <a:rPr lang="de-DE" err="1"/>
              <a:t>estimable</a:t>
            </a:r>
            <a:r>
              <a:rPr lang="de-DE"/>
              <a:t>.</a:t>
            </a:r>
          </a:p>
          <a:p>
            <a:r>
              <a:rPr lang="de-DE"/>
              <a:t>Wu, X. et al, 2020. LBA29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</p:spTree>
    <p:extLst>
      <p:ext uri="{BB962C8B-B14F-4D97-AF65-F5344CB8AC3E}">
        <p14:creationId xmlns:p14="http://schemas.microsoft.com/office/powerpoint/2010/main" val="772823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Secondary efficacy endpoint: OS</a:t>
            </a:r>
          </a:p>
        </p:txBody>
      </p:sp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id="{3115760A-AEBF-49E3-9450-5B082B05F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57289"/>
              </p:ext>
            </p:extLst>
          </p:nvPr>
        </p:nvGraphicFramePr>
        <p:xfrm>
          <a:off x="8626368" y="2865675"/>
          <a:ext cx="2761102" cy="1093477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149452">
                  <a:extLst>
                    <a:ext uri="{9D8B030D-6E8A-4147-A177-3AD203B41FA5}">
                      <a16:colId xmlns:a16="http://schemas.microsoft.com/office/drawing/2014/main" val="467400838"/>
                    </a:ext>
                  </a:extLst>
                </a:gridCol>
                <a:gridCol w="780279">
                  <a:extLst>
                    <a:ext uri="{9D8B030D-6E8A-4147-A177-3AD203B41FA5}">
                      <a16:colId xmlns:a16="http://schemas.microsoft.com/office/drawing/2014/main" val="1108919466"/>
                    </a:ext>
                  </a:extLst>
                </a:gridCol>
                <a:gridCol w="831371">
                  <a:extLst>
                    <a:ext uri="{9D8B030D-6E8A-4147-A177-3AD203B41FA5}">
                      <a16:colId xmlns:a16="http://schemas.microsoft.com/office/drawing/2014/main" val="767100103"/>
                    </a:ext>
                  </a:extLst>
                </a:gridCol>
              </a:tblGrid>
              <a:tr h="431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200" b="1" u="none" strike="noStrike">
                          <a:effectLst/>
                          <a:latin typeface="+mn-lt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Niraparib</a:t>
                      </a:r>
                      <a:b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(N=177)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 </a:t>
                      </a:r>
                      <a:b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(N=88)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0269"/>
                  </a:ext>
                </a:extLst>
              </a:tr>
              <a:tr h="323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71755" algn="l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Events, n (%)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  <a:latin typeface="+mn-lt"/>
                        </a:rPr>
                        <a:t>16 (9.0)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  <a:latin typeface="+mn-lt"/>
                        </a:rPr>
                        <a:t>10 (11.4)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63518"/>
                  </a:ext>
                </a:extLst>
              </a:tr>
              <a:tr h="338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71755" algn="l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Censored, n (%)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  <a:latin typeface="+mn-lt"/>
                        </a:rPr>
                        <a:t>161 (91.0)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  <a:latin typeface="+mn-lt"/>
                        </a:rPr>
                        <a:t>78 (88.6)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/>
                        <a:cs typeface="Arial"/>
                      </a:endParaRPr>
                    </a:p>
                  </a:txBody>
                  <a:tcPr marL="3869" marR="3869" marT="38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598177"/>
                  </a:ext>
                </a:extLst>
              </a:tr>
            </a:tbl>
          </a:graphicData>
        </a:graphic>
      </p:graphicFrame>
      <p:graphicFrame>
        <p:nvGraphicFramePr>
          <p:cNvPr id="12" name="表格 9">
            <a:extLst>
              <a:ext uri="{FF2B5EF4-FFF2-40B4-BE49-F238E27FC236}">
                <a16:creationId xmlns:a16="http://schemas.microsoft.com/office/drawing/2014/main" id="{E8701185-5161-44CC-A37C-77FB3FB86DD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44693480"/>
              </p:ext>
            </p:extLst>
          </p:nvPr>
        </p:nvGraphicFramePr>
        <p:xfrm>
          <a:off x="3811710" y="2865675"/>
          <a:ext cx="3024000" cy="163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7736638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9284569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287036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zh-CN" altLang="en-US" sz="1000" b="0"/>
                    </a:p>
                  </a:txBody>
                  <a:tcPr marL="73186" marR="73186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/>
                        <a:t>Niraparib</a:t>
                      </a:r>
                    </a:p>
                    <a:p>
                      <a:pPr algn="ctr"/>
                      <a:r>
                        <a:rPr lang="en-US" altLang="zh-CN" sz="1000" b="0"/>
                        <a:t>(=177)</a:t>
                      </a:r>
                      <a:endParaRPr lang="zh-CN" altLang="en-US" sz="1000" b="0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/>
                        <a:t>Placebo</a:t>
                      </a:r>
                    </a:p>
                    <a:p>
                      <a:pPr algn="ctr"/>
                      <a:r>
                        <a:rPr lang="en-US" altLang="zh-CN" sz="1000" b="0"/>
                        <a:t>(n=88)</a:t>
                      </a:r>
                      <a:endParaRPr lang="zh-CN" altLang="en-US" sz="1000" b="0">
                        <a:solidFill>
                          <a:schemeClr val="bg1"/>
                        </a:solidFill>
                      </a:endParaRPr>
                    </a:p>
                  </a:txBody>
                  <a:tcPr marL="73186" marR="73186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60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mOS, months (95%CI)</a:t>
                      </a:r>
                      <a:endParaRPr kumimoji="0" lang="zh-CN" altLang="en-US" sz="1050" b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zh-CN" altLang="en-US" sz="1050" b="0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/>
                        <a:t>NR(NE-NE)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0"/>
                    </a:p>
                  </a:txBody>
                  <a:tcPr marL="73186" marR="73186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/>
                        <a:t>NR(NE-NE)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3186" marR="73186" marT="36000" marB="36000" anchor="ctr"/>
                </a:tc>
                <a:extLst>
                  <a:ext uri="{0D108BD9-81ED-4DB2-BD59-A6C34878D82A}">
                    <a16:rowId xmlns:a16="http://schemas.microsoft.com/office/drawing/2014/main" val="35478405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050" b="0"/>
                        <a:t>HR (95% CI)</a:t>
                      </a:r>
                      <a:endParaRPr lang="zh-CN" altLang="en-US" sz="1050" b="0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0.64 (0.29-1.42)</a:t>
                      </a:r>
                      <a:endParaRPr kumimoji="0" lang="zh-CN" alt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378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050" b="0"/>
                        <a:t>p-value*</a:t>
                      </a:r>
                      <a:endParaRPr lang="zh-CN" altLang="en-US" sz="1050" b="0"/>
                    </a:p>
                  </a:txBody>
                  <a:tcPr marL="73186" marR="73186"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p=0.267</a:t>
                      </a:r>
                      <a:endParaRPr kumimoji="0" lang="zh-CN" alt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2676" marR="92676" marT="36000" marB="3600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93094"/>
                  </a:ext>
                </a:extLst>
              </a:tr>
            </a:tbl>
          </a:graphicData>
        </a:graphic>
      </p:graphicFrame>
      <p:sp>
        <p:nvSpPr>
          <p:cNvPr id="258" name="Footer Placeholder 5">
            <a:extLst>
              <a:ext uri="{FF2B5EF4-FFF2-40B4-BE49-F238E27FC236}">
                <a16:creationId xmlns:a16="http://schemas.microsoft.com/office/drawing/2014/main" id="{BC04DFA8-9452-4540-8991-E0617815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817" y="6378214"/>
            <a:ext cx="8564817" cy="365125"/>
          </a:xfrm>
        </p:spPr>
        <p:txBody>
          <a:bodyPr/>
          <a:lstStyle/>
          <a:p>
            <a:r>
              <a:rPr lang="de-DE"/>
              <a:t>OS: Overall </a:t>
            </a:r>
            <a:r>
              <a:rPr lang="de-DE" err="1"/>
              <a:t>survival</a:t>
            </a:r>
            <a:r>
              <a:rPr lang="de-DE"/>
              <a:t>. NR: Not </a:t>
            </a:r>
            <a:r>
              <a:rPr lang="de-DE" err="1"/>
              <a:t>reached</a:t>
            </a:r>
            <a:r>
              <a:rPr lang="de-DE"/>
              <a:t>. HR: Hazard </a:t>
            </a:r>
            <a:r>
              <a:rPr lang="de-DE" err="1"/>
              <a:t>ratio</a:t>
            </a:r>
            <a:r>
              <a:rPr lang="de-DE"/>
              <a:t>. CI: Confidence </a:t>
            </a:r>
            <a:r>
              <a:rPr lang="de-DE" err="1"/>
              <a:t>interval</a:t>
            </a:r>
            <a:endParaRPr lang="de-DE"/>
          </a:p>
          <a:p>
            <a:r>
              <a:rPr lang="de-DE"/>
              <a:t>Wu, X. et al, 2020. LBA29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DD573D8F-07FA-4B20-B4B2-B33B32C93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8" y="1710485"/>
            <a:ext cx="10867316" cy="4622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23A9C-5236-4A31-A3A2-D26D1153F957}"/>
              </a:ext>
            </a:extLst>
          </p:cNvPr>
          <p:cNvSpPr/>
          <p:nvPr/>
        </p:nvSpPr>
        <p:spPr>
          <a:xfrm>
            <a:off x="5123418" y="3085853"/>
            <a:ext cx="832275" cy="1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/>
              <a:t>(N=177)</a:t>
            </a:r>
            <a:endParaRPr lang="en-GB" sz="1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258114-3809-4543-B16C-33291ACB1E98}"/>
              </a:ext>
            </a:extLst>
          </p:cNvPr>
          <p:cNvSpPr/>
          <p:nvPr/>
        </p:nvSpPr>
        <p:spPr>
          <a:xfrm>
            <a:off x="5987876" y="3090015"/>
            <a:ext cx="832275" cy="180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/>
              <a:t>(N=88)</a:t>
            </a:r>
            <a:endParaRPr lang="en-GB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6C15E-896F-4336-8AE8-5CF76747DB9A}"/>
              </a:ext>
            </a:extLst>
          </p:cNvPr>
          <p:cNvSpPr/>
          <p:nvPr/>
        </p:nvSpPr>
        <p:spPr>
          <a:xfrm>
            <a:off x="4405745" y="5705886"/>
            <a:ext cx="1292629" cy="1914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Time (</a:t>
            </a:r>
            <a:r>
              <a:rPr lang="de-DE" sz="1200" err="1">
                <a:solidFill>
                  <a:schemeClr val="tx1"/>
                </a:solidFill>
              </a:rPr>
              <a:t>months</a:t>
            </a:r>
            <a:r>
              <a:rPr lang="de-DE" sz="1200">
                <a:solidFill>
                  <a:schemeClr val="tx1"/>
                </a:solidFill>
              </a:rPr>
              <a:t>)</a:t>
            </a:r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F80F72-7399-456B-92A8-17B400FECA8A}"/>
              </a:ext>
            </a:extLst>
          </p:cNvPr>
          <p:cNvCxnSpPr>
            <a:stCxn id="14" idx="3"/>
            <a:endCxn id="18" idx="1"/>
          </p:cNvCxnSpPr>
          <p:nvPr/>
        </p:nvCxnSpPr>
        <p:spPr>
          <a:xfrm>
            <a:off x="2958855" y="2979487"/>
            <a:ext cx="16868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1A8FCD0-7484-44F3-A967-FC9E01C4D604}"/>
              </a:ext>
            </a:extLst>
          </p:cNvPr>
          <p:cNvCxnSpPr>
            <a:stCxn id="14" idx="3"/>
            <a:endCxn id="12" idx="1"/>
          </p:cNvCxnSpPr>
          <p:nvPr/>
        </p:nvCxnSpPr>
        <p:spPr>
          <a:xfrm flipV="1">
            <a:off x="2958855" y="2431938"/>
            <a:ext cx="1689412" cy="54754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B4019F9-82C9-47EE-9122-50D587F310B3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2958855" y="2979487"/>
            <a:ext cx="1686872" cy="49705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3C27B16-027A-48A2-B28F-7CE413A1C140}"/>
              </a:ext>
            </a:extLst>
          </p:cNvPr>
          <p:cNvSpPr/>
          <p:nvPr/>
        </p:nvSpPr>
        <p:spPr>
          <a:xfrm>
            <a:off x="3192956" y="2608012"/>
            <a:ext cx="742950" cy="742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AF651-578E-4088-9634-73380500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14" y="1321856"/>
            <a:ext cx="11366498" cy="485659"/>
          </a:xfrm>
        </p:spPr>
        <p:txBody>
          <a:bodyPr>
            <a:noAutofit/>
          </a:bodyPr>
          <a:lstStyle/>
          <a:p>
            <a:r>
              <a:rPr lang="en-GB" sz="1600" b="1"/>
              <a:t>Randomized, open-label, pivotal phase 3 trial evaluating nivolumab plus chemotherapy vs chemotherapy alone as a first-line treatment for metastatic gastric cancer, gastroesophageal junction cancer or </a:t>
            </a:r>
            <a:r>
              <a:rPr lang="en-GB" sz="1600" b="1" err="1"/>
              <a:t>esophageal</a:t>
            </a:r>
            <a:r>
              <a:rPr lang="en-GB" sz="1600" b="1"/>
              <a:t> adenocarcinoma </a:t>
            </a:r>
            <a:endParaRPr lang="en-GB" sz="1600" b="1" baseline="3000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512" y="6349725"/>
            <a:ext cx="9242426" cy="391626"/>
          </a:xfrm>
        </p:spPr>
        <p:txBody>
          <a:bodyPr/>
          <a:lstStyle/>
          <a:p>
            <a:r>
              <a:rPr lang="en-GB" baseline="30000"/>
              <a:t>*</a:t>
            </a:r>
            <a:r>
              <a:rPr lang="en-GB"/>
              <a:t>&lt; 1% includes indeterminate </a:t>
            </a:r>
            <a:r>
              <a:rPr lang="en-GB" err="1"/>
              <a:t>tumor</a:t>
            </a:r>
            <a:r>
              <a:rPr lang="en-GB"/>
              <a:t> cell PD-L1 expression; determined by PD-L1 IHC 28-8 </a:t>
            </a:r>
            <a:r>
              <a:rPr lang="en-GB" err="1"/>
              <a:t>pharmDx</a:t>
            </a:r>
            <a:r>
              <a:rPr lang="en-GB"/>
              <a:t> assay (</a:t>
            </a:r>
            <a:r>
              <a:rPr lang="en-GB" err="1"/>
              <a:t>Dako</a:t>
            </a:r>
            <a:r>
              <a:rPr lang="en-GB"/>
              <a:t>); </a:t>
            </a:r>
            <a:r>
              <a:rPr lang="en-GB" baseline="30000" err="1"/>
              <a:t>c</a:t>
            </a:r>
            <a:r>
              <a:rPr lang="en-GB" err="1"/>
              <a:t>After</a:t>
            </a:r>
            <a:r>
              <a:rPr lang="en-GB"/>
              <a:t> NIVO + chemo  arm was added and before new patient </a:t>
            </a:r>
            <a:r>
              <a:rPr lang="en-GB" err="1"/>
              <a:t>enrollment</a:t>
            </a:r>
            <a:r>
              <a:rPr lang="en-GB"/>
              <a:t> in the NIVO1+IPI3 group was closed; </a:t>
            </a:r>
            <a:r>
              <a:rPr lang="en-GB" baseline="30000" err="1"/>
              <a:t>d</a:t>
            </a:r>
            <a:r>
              <a:rPr lang="en-GB" err="1"/>
              <a:t>Until</a:t>
            </a:r>
            <a:r>
              <a:rPr lang="en-GB"/>
              <a:t> documented disease progression (unless consented to treatment beyond progression  for NIVO + chemo), discontinuation due to toxicity, withdrawal of consent, or study end. NIVO is given for a maximum of 2 years; </a:t>
            </a:r>
            <a:r>
              <a:rPr lang="en-GB" baseline="30000" err="1"/>
              <a:t>e</a:t>
            </a:r>
            <a:r>
              <a:rPr lang="en-GB" err="1"/>
              <a:t>Oxaliplatin</a:t>
            </a:r>
            <a:r>
              <a:rPr lang="en-GB"/>
              <a:t> 130 mg/m</a:t>
            </a:r>
            <a:r>
              <a:rPr lang="en-GB" baseline="30000"/>
              <a:t>2 </a:t>
            </a:r>
            <a:r>
              <a:rPr lang="en-GB"/>
              <a:t>IV (day 1) and  capecitabine 1000 mg/m2 orally twice daily (days 1–14); </a:t>
            </a:r>
            <a:r>
              <a:rPr lang="en-GB" baseline="30000" err="1"/>
              <a:t>f</a:t>
            </a:r>
            <a:r>
              <a:rPr lang="en-GB" err="1"/>
              <a:t>Oxaliplatin</a:t>
            </a:r>
            <a:r>
              <a:rPr lang="en-GB"/>
              <a:t> 85 mg/m</a:t>
            </a:r>
            <a:r>
              <a:rPr lang="en-GB" baseline="30000"/>
              <a:t>2</a:t>
            </a:r>
            <a:r>
              <a:rPr lang="en-GB"/>
              <a:t>, leucovorin 400 mg/m</a:t>
            </a:r>
            <a:r>
              <a:rPr lang="en-GB" baseline="30000"/>
              <a:t>2</a:t>
            </a:r>
            <a:r>
              <a:rPr lang="en-GB"/>
              <a:t>, and FU 400 mg/m</a:t>
            </a:r>
            <a:r>
              <a:rPr lang="en-GB" baseline="30000"/>
              <a:t>2</a:t>
            </a:r>
            <a:r>
              <a:rPr lang="en-GB"/>
              <a:t> IV (day 1) and FU 1200 mg/m</a:t>
            </a:r>
            <a:r>
              <a:rPr lang="en-GB" baseline="30000"/>
              <a:t>2</a:t>
            </a:r>
            <a:r>
              <a:rPr lang="en-GB"/>
              <a:t> IV daily (days 1–2); </a:t>
            </a:r>
            <a:r>
              <a:rPr lang="en-GB" baseline="30000" err="1"/>
              <a:t>g</a:t>
            </a:r>
            <a:r>
              <a:rPr lang="en-GB" err="1"/>
              <a:t>BICR</a:t>
            </a:r>
            <a:r>
              <a:rPr lang="en-GB"/>
              <a:t>  assessed; </a:t>
            </a:r>
            <a:r>
              <a:rPr lang="en-GB" baseline="30000" err="1"/>
              <a:t>h</a:t>
            </a:r>
            <a:r>
              <a:rPr lang="en-GB" err="1"/>
              <a:t>Time</a:t>
            </a:r>
            <a:r>
              <a:rPr lang="en-GB"/>
              <a:t> from concurrent randomization of the last patient to NIVO + chemo vs chemo to data </a:t>
            </a:r>
            <a:r>
              <a:rPr lang="en-GB" err="1"/>
              <a:t>cutoff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BICR: Blinded independent committee review. CPS: Combined positive score. ECOG PS: Eastern cooperative oncology group performance status. GEJ: Gastroesophageal junction. IHC: Immunohistochemistry. IPI: Ipilimumab. NIVO: nivolumab: ORR: Objective response rate. OS: Overall survival. PD-L1: Programmed death ligand 1. PFS: Progression-free survival.</a:t>
            </a:r>
          </a:p>
          <a:p>
            <a:r>
              <a:rPr lang="en-GB" err="1"/>
              <a:t>Moehler</a:t>
            </a:r>
            <a:r>
              <a:rPr lang="en-GB"/>
              <a:t>, M. et al, 2020. Abstract LBA6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chemeClr val="bg2"/>
                </a:solidFill>
              </a:rPr>
              <a:t>Checkmate 649 Study design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AF19DE5-71D3-41E8-95DF-53D77A8C91D2}"/>
              </a:ext>
            </a:extLst>
          </p:cNvPr>
          <p:cNvSpPr txBox="1"/>
          <p:nvPr/>
        </p:nvSpPr>
        <p:spPr>
          <a:xfrm>
            <a:off x="3995923" y="2780974"/>
            <a:ext cx="580062" cy="1814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100" b="1" spc="-5">
                <a:solidFill>
                  <a:srgbClr val="585353"/>
                </a:solidFill>
                <a:latin typeface="Arial Standard"/>
                <a:cs typeface="Trebuchet MS"/>
              </a:rPr>
              <a:t>N =</a:t>
            </a:r>
            <a:r>
              <a:rPr lang="en-GB" sz="1100" b="1" spc="-65">
                <a:solidFill>
                  <a:srgbClr val="585353"/>
                </a:solidFill>
                <a:latin typeface="Arial Standard"/>
                <a:cs typeface="Trebuchet MS"/>
              </a:rPr>
              <a:t> </a:t>
            </a:r>
            <a:r>
              <a:rPr lang="en-GB" sz="1100" b="1" spc="-10">
                <a:solidFill>
                  <a:srgbClr val="585353"/>
                </a:solidFill>
                <a:latin typeface="Arial Standard"/>
                <a:cs typeface="Trebuchet MS"/>
              </a:rPr>
              <a:t>789</a:t>
            </a:r>
            <a:endParaRPr lang="en-GB" sz="1100" b="1">
              <a:latin typeface="Arial Standard"/>
              <a:cs typeface="Trebuchet MS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AC2243E-0702-48B6-98E7-BFAC879D55DC}"/>
              </a:ext>
            </a:extLst>
          </p:cNvPr>
          <p:cNvSpPr txBox="1"/>
          <p:nvPr/>
        </p:nvSpPr>
        <p:spPr>
          <a:xfrm>
            <a:off x="3995923" y="3269302"/>
            <a:ext cx="580062" cy="1814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100" b="1" spc="-5">
                <a:solidFill>
                  <a:srgbClr val="585353"/>
                </a:solidFill>
                <a:latin typeface="Arial Standard"/>
                <a:cs typeface="Trebuchet MS"/>
              </a:rPr>
              <a:t>N =</a:t>
            </a:r>
            <a:r>
              <a:rPr lang="en-GB" sz="1100" b="1" spc="-65">
                <a:solidFill>
                  <a:srgbClr val="585353"/>
                </a:solidFill>
                <a:latin typeface="Arial Standard"/>
                <a:cs typeface="Trebuchet MS"/>
              </a:rPr>
              <a:t> </a:t>
            </a:r>
            <a:r>
              <a:rPr lang="en-GB" sz="1100" b="1" spc="-10">
                <a:solidFill>
                  <a:srgbClr val="585353"/>
                </a:solidFill>
                <a:latin typeface="Arial Standard"/>
                <a:cs typeface="Trebuchet MS"/>
              </a:rPr>
              <a:t>792</a:t>
            </a:r>
            <a:endParaRPr lang="en-GB" sz="1100" b="1">
              <a:latin typeface="Arial Standard"/>
              <a:cs typeface="Trebuchet M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A760E5F-BA91-403F-A8C1-C0E4D551D004}"/>
              </a:ext>
            </a:extLst>
          </p:cNvPr>
          <p:cNvSpPr/>
          <p:nvPr/>
        </p:nvSpPr>
        <p:spPr>
          <a:xfrm>
            <a:off x="4611048" y="2715105"/>
            <a:ext cx="2336057" cy="1033160"/>
          </a:xfrm>
          <a:custGeom>
            <a:avLst/>
            <a:gdLst/>
            <a:ahLst/>
            <a:cxnLst/>
            <a:rect l="l" t="t" r="r" b="b"/>
            <a:pathLst>
              <a:path w="2379979" h="1198245">
                <a:moveTo>
                  <a:pt x="0" y="1197864"/>
                </a:moveTo>
                <a:lnTo>
                  <a:pt x="2379726" y="1197864"/>
                </a:lnTo>
                <a:lnTo>
                  <a:pt x="2379726" y="0"/>
                </a:lnTo>
                <a:lnTo>
                  <a:pt x="0" y="0"/>
                </a:lnTo>
                <a:lnTo>
                  <a:pt x="0" y="1197864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latin typeface="Arial Standard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6AC7731-CFC2-439D-B5FF-EF7D97BE948A}"/>
              </a:ext>
            </a:extLst>
          </p:cNvPr>
          <p:cNvSpPr txBox="1"/>
          <p:nvPr/>
        </p:nvSpPr>
        <p:spPr>
          <a:xfrm>
            <a:off x="4648267" y="2195660"/>
            <a:ext cx="2261235" cy="472556"/>
          </a:xfrm>
          <a:prstGeom prst="rect">
            <a:avLst/>
          </a:prstGeom>
          <a:solidFill>
            <a:srgbClr val="026E7E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050" b="1" spc="-5">
                <a:solidFill>
                  <a:schemeClr val="bg1"/>
                </a:solidFill>
                <a:latin typeface="Arial Standard"/>
                <a:cs typeface="Trebuchet MS"/>
              </a:rPr>
              <a:t>NIVO1 </a:t>
            </a:r>
            <a:r>
              <a:rPr sz="1050" b="1">
                <a:solidFill>
                  <a:schemeClr val="bg1"/>
                </a:solidFill>
                <a:latin typeface="Arial Standard"/>
                <a:cs typeface="Trebuchet MS"/>
              </a:rPr>
              <a:t>+</a:t>
            </a:r>
            <a:r>
              <a:rPr sz="1050" b="1" spc="-3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sz="1050" b="1" spc="-5">
                <a:solidFill>
                  <a:schemeClr val="bg1"/>
                </a:solidFill>
                <a:latin typeface="Arial Standard"/>
                <a:cs typeface="Trebuchet MS"/>
              </a:rPr>
              <a:t>IPI3</a:t>
            </a:r>
            <a:endParaRPr sz="1050">
              <a:solidFill>
                <a:schemeClr val="bg1"/>
              </a:solidFill>
              <a:latin typeface="Arial Standard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>
                <a:solidFill>
                  <a:schemeClr val="bg1"/>
                </a:solidFill>
                <a:latin typeface="Arial Standard"/>
                <a:cs typeface="Trebuchet MS"/>
              </a:rPr>
              <a:t>Q3W × 4 </a:t>
            </a:r>
            <a:r>
              <a:rPr sz="1050" spc="-5">
                <a:solidFill>
                  <a:schemeClr val="bg1"/>
                </a:solidFill>
                <a:latin typeface="Arial Standard"/>
                <a:cs typeface="Trebuchet MS"/>
              </a:rPr>
              <a:t>then NIVO 240 mg</a:t>
            </a:r>
            <a:r>
              <a:rPr sz="1050" spc="-6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sz="1050">
                <a:solidFill>
                  <a:schemeClr val="bg1"/>
                </a:solidFill>
                <a:latin typeface="Arial Standard"/>
                <a:cs typeface="Trebuchet MS"/>
              </a:rPr>
              <a:t>Q2W</a:t>
            </a:r>
            <a:r>
              <a:rPr sz="1050" baseline="23809">
                <a:solidFill>
                  <a:schemeClr val="bg1"/>
                </a:solidFill>
                <a:latin typeface="Arial Standard"/>
                <a:cs typeface="Trebuchet MS"/>
              </a:rPr>
              <a:t>d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A9FBB33-6285-4E91-862F-5D7832BEAD40}"/>
              </a:ext>
            </a:extLst>
          </p:cNvPr>
          <p:cNvSpPr txBox="1"/>
          <p:nvPr/>
        </p:nvSpPr>
        <p:spPr>
          <a:xfrm>
            <a:off x="4645727" y="3251700"/>
            <a:ext cx="2266315" cy="449676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en-GB" sz="1050" b="1" err="1">
                <a:solidFill>
                  <a:srgbClr val="FFFFFF"/>
                </a:solidFill>
                <a:latin typeface="Arial Standard"/>
                <a:cs typeface="Trebuchet MS"/>
              </a:rPr>
              <a:t>XELOX</a:t>
            </a:r>
            <a:r>
              <a:rPr lang="en-GB" sz="1050" b="1" baseline="23809" err="1">
                <a:solidFill>
                  <a:srgbClr val="FFFFFF"/>
                </a:solidFill>
                <a:latin typeface="Arial Standard"/>
                <a:cs typeface="Trebuchet MS"/>
              </a:rPr>
              <a:t>e</a:t>
            </a:r>
            <a:r>
              <a:rPr sz="1050" b="1" spc="112" baseline="23809">
                <a:solidFill>
                  <a:srgbClr val="FFFFFF"/>
                </a:solidFill>
                <a:latin typeface="Arial Standard"/>
                <a:cs typeface="Trebuchet MS"/>
              </a:rPr>
              <a:t> </a:t>
            </a:r>
            <a:r>
              <a:rPr sz="1050" spc="-5">
                <a:solidFill>
                  <a:srgbClr val="FFFFFF"/>
                </a:solidFill>
                <a:latin typeface="Arial Standard"/>
                <a:cs typeface="Trebuchet MS"/>
              </a:rPr>
              <a:t>Q3W</a:t>
            </a:r>
            <a:r>
              <a:rPr sz="1050" spc="-7" baseline="23809">
                <a:solidFill>
                  <a:srgbClr val="FFFFFF"/>
                </a:solidFill>
                <a:latin typeface="Arial Standard"/>
                <a:cs typeface="Trebuchet MS"/>
              </a:rPr>
              <a:t>d</a:t>
            </a:r>
            <a:endParaRPr sz="1050" baseline="23809">
              <a:latin typeface="Arial Standard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1050" b="1">
                <a:solidFill>
                  <a:srgbClr val="FFFFFF"/>
                </a:solidFill>
                <a:latin typeface="Arial Standard"/>
                <a:cs typeface="Trebuchet MS"/>
              </a:rPr>
              <a:t>or </a:t>
            </a:r>
            <a:r>
              <a:rPr lang="en-GB" sz="1050" b="1" spc="-5" err="1">
                <a:solidFill>
                  <a:srgbClr val="FFFFFF"/>
                </a:solidFill>
                <a:latin typeface="Arial Standard"/>
                <a:cs typeface="Trebuchet MS"/>
              </a:rPr>
              <a:t>FOLFOX</a:t>
            </a:r>
            <a:r>
              <a:rPr lang="en-GB" sz="1050" b="1" spc="-7" baseline="23809" err="1">
                <a:solidFill>
                  <a:srgbClr val="FFFFFF"/>
                </a:solidFill>
                <a:latin typeface="Arial Standard"/>
                <a:cs typeface="Trebuchet MS"/>
              </a:rPr>
              <a:t>f</a:t>
            </a:r>
            <a:r>
              <a:rPr sz="1050" b="1" spc="120" baseline="23809">
                <a:solidFill>
                  <a:srgbClr val="FFFFFF"/>
                </a:solidFill>
                <a:latin typeface="Arial Standard"/>
                <a:cs typeface="Trebuchet MS"/>
              </a:rPr>
              <a:t> </a:t>
            </a:r>
            <a:r>
              <a:rPr sz="1050" spc="-5">
                <a:solidFill>
                  <a:srgbClr val="FFFFFF"/>
                </a:solidFill>
                <a:latin typeface="Arial Standard"/>
                <a:cs typeface="Trebuchet MS"/>
              </a:rPr>
              <a:t>Q2W</a:t>
            </a:r>
            <a:r>
              <a:rPr sz="1050" spc="-7" baseline="23809">
                <a:solidFill>
                  <a:srgbClr val="FFFFFF"/>
                </a:solidFill>
                <a:latin typeface="Arial Standard"/>
                <a:cs typeface="Trebuchet MS"/>
              </a:rPr>
              <a:t>d</a:t>
            </a:r>
            <a:endParaRPr sz="1050" baseline="23809">
              <a:latin typeface="Arial Standard"/>
              <a:cs typeface="Trebuchet M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0250936-5483-490A-9AE4-14BDA05E0145}"/>
              </a:ext>
            </a:extLst>
          </p:cNvPr>
          <p:cNvSpPr txBox="1"/>
          <p:nvPr/>
        </p:nvSpPr>
        <p:spPr>
          <a:xfrm>
            <a:off x="436560" y="2078335"/>
            <a:ext cx="2522295" cy="1802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44000" tIns="144000" rIns="0" bIns="0" rtlCol="0">
            <a:noAutofit/>
          </a:bodyPr>
          <a:lstStyle/>
          <a:p>
            <a:pPr marL="91440">
              <a:lnSpc>
                <a:spcPct val="100000"/>
              </a:lnSpc>
              <a:spcBef>
                <a:spcPts val="1010"/>
              </a:spcBef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Key eligibility</a:t>
            </a:r>
            <a:r>
              <a:rPr lang="en-GB" sz="1200" b="1" spc="-2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criteria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07645" marR="469900" indent="-116839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Previously </a:t>
            </a:r>
            <a:r>
              <a:rPr lang="en-GB" sz="1200" spc="-10">
                <a:solidFill>
                  <a:schemeClr val="bg1"/>
                </a:solidFill>
                <a:latin typeface="Arial Standard"/>
                <a:cs typeface="Trebuchet MS"/>
              </a:rPr>
              <a:t>untreated, 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unresectable, advanced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or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metastatic gastric/GEJ/ </a:t>
            </a:r>
            <a:r>
              <a:rPr lang="en-GB" sz="1200" spc="-5" err="1">
                <a:solidFill>
                  <a:schemeClr val="bg1"/>
                </a:solidFill>
                <a:latin typeface="Arial Standard"/>
                <a:cs typeface="Trebuchet MS"/>
              </a:rPr>
              <a:t>esophageal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 adenocarcinoma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07645" indent="-11683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No known HER2-positive</a:t>
            </a:r>
            <a:r>
              <a:rPr lang="en-GB" sz="1200" spc="-2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status</a:t>
            </a:r>
          </a:p>
          <a:p>
            <a:pPr marL="207645" indent="-11683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ECOG PS</a:t>
            </a:r>
            <a:r>
              <a:rPr lang="en-GB" sz="1200" spc="-2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0–1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F11ED5B-8D55-4021-8FE7-C4BEC61A7AD0}"/>
              </a:ext>
            </a:extLst>
          </p:cNvPr>
          <p:cNvSpPr txBox="1"/>
          <p:nvPr/>
        </p:nvSpPr>
        <p:spPr>
          <a:xfrm>
            <a:off x="7396547" y="2078335"/>
            <a:ext cx="3598544" cy="1725514"/>
          </a:xfrm>
          <a:prstGeom prst="rect">
            <a:avLst/>
          </a:prstGeom>
          <a:solidFill>
            <a:schemeClr val="accent2"/>
          </a:solidFill>
          <a:ln w="12953">
            <a:noFill/>
          </a:ln>
        </p:spPr>
        <p:txBody>
          <a:bodyPr vert="horz" wrap="square" lIns="144000" tIns="144000" rIns="0" bIns="0" rtlCol="0" anchor="ctr">
            <a:noAutofit/>
          </a:bodyPr>
          <a:lstStyle/>
          <a:p>
            <a:pPr marL="91440">
              <a:lnSpc>
                <a:spcPct val="100000"/>
              </a:lnSpc>
              <a:spcBef>
                <a:spcPts val="1060"/>
              </a:spcBef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Dual </a:t>
            </a:r>
            <a:r>
              <a:rPr lang="en-GB" sz="1200" b="1">
                <a:solidFill>
                  <a:schemeClr val="bg1"/>
                </a:solidFill>
                <a:latin typeface="Arial Standard"/>
                <a:cs typeface="Trebuchet MS"/>
              </a:rPr>
              <a:t>primary </a:t>
            </a: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endpoints: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304800" indent="-213995">
              <a:lnSpc>
                <a:spcPct val="100000"/>
              </a:lnSpc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OS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and </a:t>
            </a:r>
            <a:r>
              <a:rPr lang="en-GB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PFS</a:t>
            </a:r>
            <a:r>
              <a:rPr lang="en-GB" sz="1200" b="1" spc="-7" baseline="23809" err="1">
                <a:solidFill>
                  <a:schemeClr val="bg1"/>
                </a:solidFill>
                <a:latin typeface="Arial Standard"/>
                <a:cs typeface="Trebuchet MS"/>
              </a:rPr>
              <a:t>g</a:t>
            </a:r>
            <a:r>
              <a:rPr lang="en-GB" sz="1200" b="1" spc="-7" baseline="23809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(PD-L1 CPS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≥</a:t>
            </a:r>
            <a:r>
              <a:rPr lang="en-GB" sz="1200" spc="-13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5)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5353"/>
              </a:buClr>
              <a:buFont typeface="Arial"/>
              <a:buChar char="•"/>
            </a:pP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Secondary</a:t>
            </a:r>
            <a:r>
              <a:rPr lang="en-GB" sz="1200" b="1" spc="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endpoints: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5430" indent="-174625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OS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(PD-L1 CPS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≥ 1 or</a:t>
            </a:r>
            <a:r>
              <a:rPr lang="en-GB" sz="1200" spc="-4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all randomized)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5430" indent="-174625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OS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(PD-L1 CPS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≥</a:t>
            </a:r>
            <a:r>
              <a:rPr lang="en-GB" sz="1200" spc="-2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10)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5430" indent="-174625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lang="en-GB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PFS</a:t>
            </a:r>
            <a:r>
              <a:rPr lang="en-GB" sz="1200" b="1" spc="-7" baseline="23809" err="1">
                <a:solidFill>
                  <a:schemeClr val="bg1"/>
                </a:solidFill>
                <a:latin typeface="Arial Standard"/>
                <a:cs typeface="Trebuchet MS"/>
              </a:rPr>
              <a:t>g</a:t>
            </a:r>
            <a:r>
              <a:rPr lang="en-GB" sz="1200" b="1" spc="-7" baseline="23809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(PD-L1 CPS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≥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10, 1,</a:t>
            </a:r>
            <a:r>
              <a:rPr lang="en-GB" sz="1200" spc="-3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or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all randomized)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65430" indent="-174625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lang="en-GB" sz="1200" b="1" spc="-5" err="1">
                <a:solidFill>
                  <a:schemeClr val="bg1"/>
                </a:solidFill>
                <a:latin typeface="Arial Standard"/>
                <a:cs typeface="Trebuchet MS"/>
              </a:rPr>
              <a:t>ORR</a:t>
            </a:r>
            <a:r>
              <a:rPr lang="en-GB" sz="1200" b="1" spc="-7" baseline="23809" err="1">
                <a:solidFill>
                  <a:schemeClr val="bg1"/>
                </a:solidFill>
                <a:latin typeface="Arial Standard"/>
                <a:cs typeface="Trebuchet MS"/>
              </a:rPr>
              <a:t>g</a:t>
            </a:r>
            <a:endParaRPr lang="en-GB" sz="1200" baseline="23809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A506959-075E-49E6-B1E5-345DB010AEEF}"/>
              </a:ext>
            </a:extLst>
          </p:cNvPr>
          <p:cNvSpPr txBox="1"/>
          <p:nvPr/>
        </p:nvSpPr>
        <p:spPr>
          <a:xfrm>
            <a:off x="3347228" y="2814070"/>
            <a:ext cx="4356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39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FFFFFF"/>
                </a:solidFill>
                <a:latin typeface="Arial Standard"/>
                <a:cs typeface="Trebuchet MS"/>
              </a:rPr>
              <a:t>R  1:1:</a:t>
            </a:r>
            <a:r>
              <a:rPr sz="1000" b="1" spc="-5">
                <a:solidFill>
                  <a:srgbClr val="FFFFFF"/>
                </a:solidFill>
                <a:latin typeface="Arial Standard"/>
                <a:cs typeface="Trebuchet MS"/>
              </a:rPr>
              <a:t>1</a:t>
            </a:r>
            <a:r>
              <a:rPr sz="975" spc="7" baseline="25641">
                <a:solidFill>
                  <a:srgbClr val="FFFFFF"/>
                </a:solidFill>
                <a:latin typeface="Arial Standard"/>
                <a:cs typeface="Trebuchet MS"/>
              </a:rPr>
              <a:t>c</a:t>
            </a:r>
            <a:endParaRPr sz="975" baseline="25641">
              <a:latin typeface="Arial Standard"/>
              <a:cs typeface="Trebuchet M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1F9A26A-2276-406B-B849-D65BE27872BE}"/>
              </a:ext>
            </a:extLst>
          </p:cNvPr>
          <p:cNvSpPr txBox="1"/>
          <p:nvPr/>
        </p:nvSpPr>
        <p:spPr>
          <a:xfrm>
            <a:off x="4645727" y="2761172"/>
            <a:ext cx="2266315" cy="436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80340">
              <a:lnSpc>
                <a:spcPct val="100000"/>
              </a:lnSpc>
              <a:spcBef>
                <a:spcPts val="785"/>
              </a:spcBef>
            </a:pPr>
            <a:r>
              <a:rPr sz="1050" b="1" spc="-5">
                <a:solidFill>
                  <a:srgbClr val="FFFFFF"/>
                </a:solidFill>
                <a:latin typeface="Arial Standard"/>
                <a:cs typeface="Trebuchet MS"/>
              </a:rPr>
              <a:t>NIVO </a:t>
            </a:r>
            <a:r>
              <a:rPr sz="1050" spc="-5">
                <a:solidFill>
                  <a:srgbClr val="FFFFFF"/>
                </a:solidFill>
                <a:latin typeface="Arial Standard"/>
                <a:cs typeface="Trebuchet MS"/>
              </a:rPr>
              <a:t>360 mg </a:t>
            </a:r>
            <a:r>
              <a:rPr sz="1050" b="1">
                <a:solidFill>
                  <a:srgbClr val="FFFFFF"/>
                </a:solidFill>
                <a:latin typeface="Arial Standard"/>
                <a:cs typeface="Trebuchet MS"/>
              </a:rPr>
              <a:t>+ </a:t>
            </a:r>
            <a:r>
              <a:rPr lang="en-GB" sz="1050" b="1" spc="-5" err="1">
                <a:solidFill>
                  <a:srgbClr val="FFFFFF"/>
                </a:solidFill>
                <a:latin typeface="Arial Standard"/>
                <a:cs typeface="Trebuchet MS"/>
              </a:rPr>
              <a:t>XELOX</a:t>
            </a:r>
            <a:r>
              <a:rPr lang="en-GB" sz="1050" b="1" spc="-7" baseline="23809" err="1">
                <a:solidFill>
                  <a:srgbClr val="FFFFFF"/>
                </a:solidFill>
                <a:latin typeface="Arial Standard"/>
                <a:cs typeface="Trebuchet MS"/>
              </a:rPr>
              <a:t>e</a:t>
            </a:r>
            <a:r>
              <a:rPr sz="1050" b="1" spc="-7" baseline="23809">
                <a:solidFill>
                  <a:srgbClr val="FFFFFF"/>
                </a:solidFill>
                <a:latin typeface="Arial Standard"/>
                <a:cs typeface="Trebuchet MS"/>
              </a:rPr>
              <a:t>  </a:t>
            </a:r>
            <a:r>
              <a:rPr sz="1050" spc="-5">
                <a:solidFill>
                  <a:srgbClr val="FFFFFF"/>
                </a:solidFill>
                <a:latin typeface="Arial Standard"/>
                <a:cs typeface="Trebuchet MS"/>
              </a:rPr>
              <a:t>Q3W</a:t>
            </a:r>
            <a:r>
              <a:rPr sz="1050" spc="-7" baseline="23809">
                <a:solidFill>
                  <a:srgbClr val="FFFFFF"/>
                </a:solidFill>
                <a:latin typeface="Arial Standard"/>
                <a:cs typeface="Trebuchet MS"/>
              </a:rPr>
              <a:t>d</a:t>
            </a:r>
            <a:r>
              <a:rPr sz="1050" spc="-104" baseline="23809">
                <a:solidFill>
                  <a:srgbClr val="FFFFFF"/>
                </a:solidFill>
                <a:latin typeface="Arial Standard"/>
                <a:cs typeface="Trebuchet MS"/>
              </a:rPr>
              <a:t> </a:t>
            </a:r>
            <a:r>
              <a:rPr lang="en-US" sz="1050" spc="-104" baseline="23809">
                <a:solidFill>
                  <a:srgbClr val="FFFFFF"/>
                </a:solidFill>
                <a:latin typeface="Arial Standard"/>
                <a:cs typeface="Trebuchet MS"/>
              </a:rPr>
              <a:t> </a:t>
            </a:r>
            <a:r>
              <a:rPr lang="en-US" sz="1050" u="sng">
                <a:solidFill>
                  <a:srgbClr val="FFFFFF"/>
                </a:solidFill>
                <a:latin typeface="Arial Standard"/>
                <a:cs typeface="Trebuchet MS"/>
              </a:rPr>
              <a:t>or</a:t>
            </a:r>
            <a:endParaRPr lang="en-US" sz="1050" u="sng">
              <a:latin typeface="Arial Standard"/>
              <a:cs typeface="Trebuchet MS"/>
            </a:endParaRPr>
          </a:p>
          <a:p>
            <a:pPr marL="227965">
              <a:lnSpc>
                <a:spcPct val="100000"/>
              </a:lnSpc>
            </a:pPr>
            <a:r>
              <a:rPr sz="1050" b="1">
                <a:solidFill>
                  <a:srgbClr val="FFFFFF"/>
                </a:solidFill>
                <a:latin typeface="Arial Standard"/>
                <a:cs typeface="Trebuchet MS"/>
              </a:rPr>
              <a:t>NIVO </a:t>
            </a:r>
            <a:r>
              <a:rPr sz="1050" spc="-5">
                <a:solidFill>
                  <a:srgbClr val="FFFFFF"/>
                </a:solidFill>
                <a:latin typeface="Arial Standard"/>
                <a:cs typeface="Trebuchet MS"/>
              </a:rPr>
              <a:t>240 mg </a:t>
            </a:r>
            <a:r>
              <a:rPr sz="1050">
                <a:solidFill>
                  <a:srgbClr val="FFFFFF"/>
                </a:solidFill>
                <a:latin typeface="Arial Standard"/>
                <a:cs typeface="Trebuchet MS"/>
              </a:rPr>
              <a:t>+ </a:t>
            </a:r>
            <a:r>
              <a:rPr lang="en-GB" sz="1050" b="1" spc="-5" err="1">
                <a:solidFill>
                  <a:srgbClr val="FFFFFF"/>
                </a:solidFill>
                <a:latin typeface="Arial Standard"/>
                <a:cs typeface="Trebuchet MS"/>
              </a:rPr>
              <a:t>FOLFOX</a:t>
            </a:r>
            <a:r>
              <a:rPr lang="en-GB" sz="1050" b="1" spc="-7" baseline="23809" err="1">
                <a:solidFill>
                  <a:srgbClr val="FFFFFF"/>
                </a:solidFill>
                <a:latin typeface="Arial Standard"/>
                <a:cs typeface="Trebuchet MS"/>
              </a:rPr>
              <a:t>f</a:t>
            </a:r>
            <a:r>
              <a:rPr sz="1050" b="1" baseline="23809">
                <a:solidFill>
                  <a:srgbClr val="FFFFFF"/>
                </a:solidFill>
                <a:latin typeface="Arial Standard"/>
                <a:cs typeface="Trebuchet MS"/>
              </a:rPr>
              <a:t> </a:t>
            </a:r>
            <a:r>
              <a:rPr sz="1050" spc="-5">
                <a:solidFill>
                  <a:srgbClr val="FFFFFF"/>
                </a:solidFill>
                <a:latin typeface="Arial Standard"/>
                <a:cs typeface="Trebuchet MS"/>
              </a:rPr>
              <a:t>Q2W</a:t>
            </a:r>
            <a:r>
              <a:rPr sz="1050" spc="-7" baseline="23809">
                <a:solidFill>
                  <a:srgbClr val="FFFFFF"/>
                </a:solidFill>
                <a:latin typeface="Arial Standard"/>
                <a:cs typeface="Trebuchet MS"/>
              </a:rPr>
              <a:t>d</a:t>
            </a:r>
            <a:endParaRPr sz="1050" baseline="23809">
              <a:latin typeface="Arial Standard"/>
              <a:cs typeface="Trebuchet M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08827BE-6686-47B3-9D5B-6A7A480A8ACB}"/>
              </a:ext>
            </a:extLst>
          </p:cNvPr>
          <p:cNvSpPr txBox="1"/>
          <p:nvPr/>
        </p:nvSpPr>
        <p:spPr>
          <a:xfrm>
            <a:off x="436560" y="4054213"/>
            <a:ext cx="2522295" cy="152673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0000" tIns="90000" rIns="0" bIns="0" rtlCol="0">
            <a:noAutofit/>
          </a:bodyPr>
          <a:lstStyle/>
          <a:p>
            <a:pPr marL="91440">
              <a:lnSpc>
                <a:spcPct val="100000"/>
              </a:lnSpc>
              <a:spcBef>
                <a:spcPts val="610"/>
              </a:spcBef>
            </a:pP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Stratification</a:t>
            </a:r>
            <a:r>
              <a:rPr lang="en-GB" sz="1200" b="1" spc="1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b="1" spc="-5">
                <a:solidFill>
                  <a:schemeClr val="bg1"/>
                </a:solidFill>
                <a:latin typeface="Arial Standard"/>
                <a:cs typeface="Trebuchet MS"/>
              </a:rPr>
              <a:t>factors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08279" indent="-11683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 spc="-5" err="1">
                <a:solidFill>
                  <a:schemeClr val="bg1"/>
                </a:solidFill>
                <a:latin typeface="Arial Standard"/>
                <a:cs typeface="Trebuchet MS"/>
              </a:rPr>
              <a:t>Tumor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 cell PD-L1 expression (≥ 1% vs &lt;</a:t>
            </a:r>
            <a:r>
              <a:rPr lang="en-GB" sz="1200" spc="3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1%</a:t>
            </a:r>
            <a:r>
              <a:rPr lang="en-GB" sz="1200" baseline="27777">
                <a:solidFill>
                  <a:schemeClr val="bg1"/>
                </a:solidFill>
                <a:latin typeface="Arial Standard"/>
                <a:cs typeface="Trebuchet MS"/>
              </a:rPr>
              <a:t>b</a:t>
            </a:r>
            <a:r>
              <a:rPr lang="en-GB" sz="1200">
                <a:solidFill>
                  <a:schemeClr val="bg1"/>
                </a:solidFill>
                <a:latin typeface="Arial Standard"/>
                <a:cs typeface="Trebuchet MS"/>
              </a:rPr>
              <a:t>)</a:t>
            </a:r>
          </a:p>
          <a:p>
            <a:pPr marL="208279" indent="-11683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Region (Asia vs United States/Canada vs</a:t>
            </a:r>
            <a:r>
              <a:rPr lang="en-GB" sz="1200" spc="2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ROW)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08279" indent="-11683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ECOG PS (0 vs </a:t>
            </a:r>
            <a:r>
              <a:rPr lang="en-GB" sz="1200" spc="-10">
                <a:solidFill>
                  <a:schemeClr val="bg1"/>
                </a:solidFill>
                <a:latin typeface="Arial Standard"/>
                <a:cs typeface="Trebuchet MS"/>
              </a:rPr>
              <a:t>1)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  <a:p>
            <a:pPr marL="208279" indent="-11683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08279" algn="l"/>
              </a:tabLst>
            </a:pP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Chemo (XELOX vs</a:t>
            </a:r>
            <a:r>
              <a:rPr lang="en-GB" sz="1200" spc="-15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200" spc="-5">
                <a:solidFill>
                  <a:schemeClr val="bg1"/>
                </a:solidFill>
                <a:latin typeface="Arial Standard"/>
                <a:cs typeface="Trebuchet MS"/>
              </a:rPr>
              <a:t>FOLFOX)</a:t>
            </a:r>
            <a:endParaRPr lang="en-GB" sz="1200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08178F0-894C-4327-AF5F-D147D7D4D33E}"/>
              </a:ext>
            </a:extLst>
          </p:cNvPr>
          <p:cNvSpPr txBox="1"/>
          <p:nvPr/>
        </p:nvSpPr>
        <p:spPr>
          <a:xfrm>
            <a:off x="3320679" y="4054213"/>
            <a:ext cx="3598544" cy="280606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0000" tIns="90000" rIns="0" bIns="0" rtlCol="0" anchor="t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000" b="1" spc="-5">
                <a:solidFill>
                  <a:schemeClr val="bg1"/>
                </a:solidFill>
                <a:latin typeface="Arial Standard"/>
                <a:cs typeface="Trebuchet MS"/>
              </a:rPr>
              <a:t>N = 1581, including 955 patients (60%) with PD-L1 CPS ≥</a:t>
            </a:r>
            <a:r>
              <a:rPr lang="en-GB" sz="1000" b="1" spc="150">
                <a:solidFill>
                  <a:schemeClr val="bg1"/>
                </a:solidFill>
                <a:latin typeface="Arial Standard"/>
                <a:cs typeface="Trebuchet MS"/>
              </a:rPr>
              <a:t> </a:t>
            </a:r>
            <a:r>
              <a:rPr lang="en-GB" sz="1000" b="1" spc="-5">
                <a:solidFill>
                  <a:schemeClr val="bg1"/>
                </a:solidFill>
                <a:latin typeface="Arial Standard"/>
                <a:cs typeface="Trebuchet MS"/>
              </a:rPr>
              <a:t>5</a:t>
            </a:r>
            <a:endParaRPr lang="en-GB" sz="1000">
              <a:solidFill>
                <a:schemeClr val="bg1"/>
              </a:solidFill>
              <a:latin typeface="Arial Standard"/>
              <a:cs typeface="Trebuchet MS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D519762-5C54-4EFA-B708-C8650CCB7601}"/>
              </a:ext>
            </a:extLst>
          </p:cNvPr>
          <p:cNvSpPr txBox="1"/>
          <p:nvPr/>
        </p:nvSpPr>
        <p:spPr>
          <a:xfrm>
            <a:off x="7397030" y="4108001"/>
            <a:ext cx="3607025" cy="768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7466">
              <a:lnSpc>
                <a:spcPct val="100000"/>
              </a:lnSpc>
              <a:spcBef>
                <a:spcPts val="100"/>
              </a:spcBef>
              <a:tabLst>
                <a:tab pos="154940" algn="l"/>
              </a:tabLst>
            </a:pPr>
            <a:r>
              <a:rPr lang="en-GB" sz="1200">
                <a:solidFill>
                  <a:srgbClr val="585353"/>
                </a:solidFill>
                <a:latin typeface="Arial Standard"/>
                <a:cs typeface="Trebuchet MS"/>
              </a:rPr>
              <a:t>At </a:t>
            </a:r>
            <a:r>
              <a:rPr lang="en-GB" sz="1200" spc="-5">
                <a:solidFill>
                  <a:srgbClr val="585353"/>
                </a:solidFill>
                <a:latin typeface="Arial Standard"/>
                <a:cs typeface="Trebuchet MS"/>
              </a:rPr>
              <a:t>data </a:t>
            </a:r>
            <a:r>
              <a:rPr lang="en-GB" sz="1200" spc="-5" err="1">
                <a:solidFill>
                  <a:srgbClr val="585353"/>
                </a:solidFill>
                <a:latin typeface="Arial Standard"/>
                <a:cs typeface="Trebuchet MS"/>
              </a:rPr>
              <a:t>cutoff</a:t>
            </a:r>
            <a:r>
              <a:rPr lang="en-GB" sz="1200" spc="-5">
                <a:solidFill>
                  <a:srgbClr val="585353"/>
                </a:solidFill>
                <a:latin typeface="Arial Standard"/>
                <a:cs typeface="Trebuchet MS"/>
              </a:rPr>
              <a:t> (May 27, 2020), </a:t>
            </a:r>
          </a:p>
          <a:p>
            <a:pPr marL="37466">
              <a:lnSpc>
                <a:spcPct val="100000"/>
              </a:lnSpc>
              <a:spcBef>
                <a:spcPts val="100"/>
              </a:spcBef>
              <a:tabLst>
                <a:tab pos="154940" algn="l"/>
              </a:tabLst>
            </a:pPr>
            <a:r>
              <a:rPr lang="en-GB" sz="1200" spc="-5">
                <a:solidFill>
                  <a:srgbClr val="585353"/>
                </a:solidFill>
                <a:latin typeface="Arial Standard"/>
                <a:cs typeface="Trebuchet MS"/>
              </a:rPr>
              <a:t>the minimum follow-up was 12.1</a:t>
            </a:r>
            <a:r>
              <a:rPr lang="en-GB" sz="1200" spc="-90">
                <a:solidFill>
                  <a:srgbClr val="585353"/>
                </a:solidFill>
                <a:latin typeface="Arial Standard"/>
                <a:cs typeface="Trebuchet MS"/>
              </a:rPr>
              <a:t> </a:t>
            </a:r>
            <a:r>
              <a:rPr lang="en-GB" sz="1200" spc="-5" err="1">
                <a:solidFill>
                  <a:srgbClr val="585353"/>
                </a:solidFill>
                <a:latin typeface="Arial Standard"/>
                <a:cs typeface="Trebuchet MS"/>
              </a:rPr>
              <a:t>months</a:t>
            </a:r>
            <a:r>
              <a:rPr lang="en-GB" sz="1200" spc="-7" baseline="24305" err="1">
                <a:solidFill>
                  <a:srgbClr val="585353"/>
                </a:solidFill>
                <a:latin typeface="Arial Standard"/>
                <a:cs typeface="Trebuchet MS"/>
              </a:rPr>
              <a:t>h</a:t>
            </a:r>
            <a:endParaRPr lang="en-GB" sz="1200" baseline="24305">
              <a:latin typeface="Arial Standard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44774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pPr lvl="0">
              <a:defRPr/>
            </a:pPr>
            <a:r>
              <a:rPr lang="en-US">
                <a:ea typeface="MS PGothic" panose="020B0600070205080204" pitchFamily="34" charset="-128"/>
                <a:cs typeface="Arial" panose="020B0604020202020204" pitchFamily="34" charset="0"/>
              </a:rPr>
              <a:t>TEAE: Treatment emergent adverse event. AE: Adverse event.</a:t>
            </a:r>
          </a:p>
          <a:p>
            <a:pPr lvl="0">
              <a:defRPr/>
            </a:pPr>
            <a:r>
              <a:rPr kumimoji="0" lang="de-DE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Wu, X. et al, 2020. LBA29 </a:t>
            </a:r>
            <a:r>
              <a:rPr kumimoji="0" lang="de-DE" sz="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</a:rPr>
              <a:t>presented</a:t>
            </a:r>
            <a:r>
              <a:rPr kumimoji="0" lang="de-DE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 at ESMO 2020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and tolerability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275E9C-7409-47F6-BF04-D26DE4CC2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17381"/>
              </p:ext>
            </p:extLst>
          </p:nvPr>
        </p:nvGraphicFramePr>
        <p:xfrm>
          <a:off x="420230" y="2130804"/>
          <a:ext cx="6898563" cy="32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617">
                  <a:extLst>
                    <a:ext uri="{9D8B030D-6E8A-4147-A177-3AD203B41FA5}">
                      <a16:colId xmlns:a16="http://schemas.microsoft.com/office/drawing/2014/main" val="1414882457"/>
                    </a:ext>
                  </a:extLst>
                </a:gridCol>
                <a:gridCol w="1446473">
                  <a:extLst>
                    <a:ext uri="{9D8B030D-6E8A-4147-A177-3AD203B41FA5}">
                      <a16:colId xmlns:a16="http://schemas.microsoft.com/office/drawing/2014/main" val="3191688030"/>
                    </a:ext>
                  </a:extLst>
                </a:gridCol>
                <a:gridCol w="1446473">
                  <a:extLst>
                    <a:ext uri="{9D8B030D-6E8A-4147-A177-3AD203B41FA5}">
                      <a16:colId xmlns:a16="http://schemas.microsoft.com/office/drawing/2014/main" val="2301658886"/>
                    </a:ext>
                  </a:extLst>
                </a:gridCol>
              </a:tblGrid>
              <a:tr h="414611">
                <a:tc>
                  <a:txBody>
                    <a:bodyPr/>
                    <a:lstStyle/>
                    <a:p>
                      <a:r>
                        <a:rPr lang="en-GB" sz="1400" noProof="0">
                          <a:latin typeface="Arial Standard"/>
                        </a:rPr>
                        <a:t>Treatment emergent adverse events (TEAE) N (%)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Arial Standard"/>
                        </a:rPr>
                        <a:t>Niraparib</a:t>
                      </a:r>
                    </a:p>
                    <a:p>
                      <a:pPr algn="ctr"/>
                      <a:r>
                        <a:rPr lang="en-GB" sz="1400" b="0" noProof="0">
                          <a:latin typeface="Arial Standard"/>
                        </a:rPr>
                        <a:t>(N=177)</a:t>
                      </a:r>
                    </a:p>
                  </a:txBody>
                  <a:tcPr marT="36000" marB="360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Arial Standard"/>
                        </a:rPr>
                        <a:t>Placebo</a:t>
                      </a:r>
                      <a:br>
                        <a:rPr lang="en-GB" sz="1400" noProof="0">
                          <a:latin typeface="Arial Standard"/>
                        </a:rPr>
                      </a:br>
                      <a:r>
                        <a:rPr lang="en-GB" sz="1400" b="0" noProof="0">
                          <a:latin typeface="Arial Standard"/>
                        </a:rPr>
                        <a:t>(N=88)</a:t>
                      </a:r>
                    </a:p>
                  </a:txBody>
                  <a:tcPr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67870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r>
                        <a:rPr lang="en-GB" sz="1400" b="1" noProof="0">
                          <a:latin typeface="Arial Standard"/>
                        </a:rPr>
                        <a:t>Any TEAE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177 (100)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84 (95.5)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4314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90000"/>
                      <a:r>
                        <a:rPr lang="en-GB" sz="1400" b="0" noProof="0">
                          <a:latin typeface="Arial Standard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GB" sz="1400" b="0" noProof="0">
                          <a:latin typeface="Arial Standard"/>
                        </a:rPr>
                        <a:t>Grade 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90 (50.8)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17(19.3)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17495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r>
                        <a:rPr lang="en-GB" sz="1400" b="1" noProof="0">
                          <a:latin typeface="Arial Standard"/>
                        </a:rPr>
                        <a:t>Any treatment-related TEAE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176 (99.4)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77 (87.5)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03211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9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>
                          <a:latin typeface="Arial Standard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GB" sz="1400" b="0" noProof="0">
                          <a:latin typeface="Arial Standard"/>
                        </a:rPr>
                        <a:t>Grade 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79 (44.6)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10 (11.4)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19426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0"/>
                      <a:r>
                        <a:rPr lang="en-GB" sz="1400" b="1" noProof="0">
                          <a:latin typeface="Arial Standard"/>
                        </a:rPr>
                        <a:t>Any serious TEAE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31(17.5)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10 (11.4)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66206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90000"/>
                      <a:r>
                        <a:rPr lang="en-GB" sz="1400" b="0" noProof="0">
                          <a:latin typeface="Arial Standard"/>
                        </a:rPr>
                        <a:t>Any related serious TEAEs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23 (13)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4 (4.5)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8076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0"/>
                      <a:r>
                        <a:rPr lang="en-GB" sz="1400" b="1" noProof="0">
                          <a:latin typeface="Arial Standard"/>
                        </a:rPr>
                        <a:t>Any TEAEs leading to dose reduction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106 (59.9)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12 (13.6)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90808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0"/>
                      <a:r>
                        <a:rPr lang="en-GB" sz="1400" b="1" noProof="0">
                          <a:latin typeface="Arial Standard"/>
                        </a:rPr>
                        <a:t>Any TEAEs leading to treatment discontinuation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7 (4)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5 (5.7)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42822"/>
                  </a:ext>
                </a:extLst>
              </a:tr>
              <a:tr h="252959">
                <a:tc>
                  <a:txBody>
                    <a:bodyPr/>
                    <a:lstStyle/>
                    <a:p>
                      <a:pPr marL="0"/>
                      <a:r>
                        <a:rPr lang="en-GB" sz="1400" b="1" noProof="0">
                          <a:latin typeface="Arial Standard"/>
                        </a:rPr>
                        <a:t>Any TEAEs leading to death*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0</a:t>
                      </a:r>
                    </a:p>
                  </a:txBody>
                  <a:tcPr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1"/>
                          </a:solidFill>
                          <a:latin typeface="Arial Standard"/>
                        </a:rPr>
                        <a:t>1 (1.1)</a:t>
                      </a: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1428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87D750-8154-4465-BBF4-949FAC387A78}"/>
              </a:ext>
            </a:extLst>
          </p:cNvPr>
          <p:cNvSpPr/>
          <p:nvPr/>
        </p:nvSpPr>
        <p:spPr>
          <a:xfrm>
            <a:off x="430863" y="5528720"/>
            <a:ext cx="6655281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The death case in placebo arm was a patient with secondary primary cancer (gastric cancer), which was considered as unrelated death. After the primary data cut-off, one case of treatment-related, fatal acute leukaemia (classification undefined) was reported in the niraparib group.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C6815-7228-4AC0-8348-CC45AD56E8D0}"/>
              </a:ext>
            </a:extLst>
          </p:cNvPr>
          <p:cNvSpPr txBox="1"/>
          <p:nvPr/>
        </p:nvSpPr>
        <p:spPr>
          <a:xfrm>
            <a:off x="416697" y="1530109"/>
            <a:ext cx="609460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/>
              <a:t>Summary of adverse events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8EFE7-73D9-47C0-A373-1CC4F6798599}"/>
              </a:ext>
            </a:extLst>
          </p:cNvPr>
          <p:cNvSpPr txBox="1"/>
          <p:nvPr/>
        </p:nvSpPr>
        <p:spPr>
          <a:xfrm>
            <a:off x="8137880" y="2130804"/>
            <a:ext cx="3633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Niraparib generally well tolerated, no new safety signals observed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Most AEs managed with dose modification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TEAEs leading to discontinuation low (4%)</a:t>
            </a:r>
          </a:p>
        </p:txBody>
      </p:sp>
    </p:spTree>
    <p:extLst>
      <p:ext uri="{BB962C8B-B14F-4D97-AF65-F5344CB8AC3E}">
        <p14:creationId xmlns:p14="http://schemas.microsoft.com/office/powerpoint/2010/main" val="4131182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Summary of adverse events</a:t>
            </a:r>
          </a:p>
        </p:txBody>
      </p:sp>
      <p:graphicFrame>
        <p:nvGraphicFramePr>
          <p:cNvPr id="149" name="表格 4">
            <a:extLst>
              <a:ext uri="{FF2B5EF4-FFF2-40B4-BE49-F238E27FC236}">
                <a16:creationId xmlns:a16="http://schemas.microsoft.com/office/drawing/2014/main" id="{B8A5E0D5-C58B-41E2-9A68-38A324FBC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41728"/>
              </p:ext>
            </p:extLst>
          </p:nvPr>
        </p:nvGraphicFramePr>
        <p:xfrm>
          <a:off x="308786" y="2189538"/>
          <a:ext cx="2413155" cy="33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155">
                  <a:extLst>
                    <a:ext uri="{9D8B030D-6E8A-4147-A177-3AD203B41FA5}">
                      <a16:colId xmlns:a16="http://schemas.microsoft.com/office/drawing/2014/main" val="3770996960"/>
                    </a:ext>
                  </a:extLst>
                </a:gridCol>
              </a:tblGrid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 b="0">
                          <a:solidFill>
                            <a:schemeClr val="tx1"/>
                          </a:solidFill>
                        </a:rPr>
                        <a:t>White blood cell count decreased*</a:t>
                      </a:r>
                      <a:endParaRPr lang="zh-CN" altLang="en-US" sz="1000" b="0" baseline="30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82483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Neutrophil count decrease</a:t>
                      </a:r>
                      <a:r>
                        <a:rPr lang="en-US" altLang="zh-CN" sz="10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d*</a:t>
                      </a:r>
                      <a:endParaRPr lang="zh-CN" altLang="en-US" sz="1000" b="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341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Platelet count decreased</a:t>
                      </a:r>
                      <a:endParaRPr lang="zh-CN" altLang="en-US" sz="1000" b="0" kern="1200" baseline="30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33676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Anaemia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83756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Nausea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6374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Vomiting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5930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Constipation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70543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Insomnia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33019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Asthenia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49062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Alanine transaminase increased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15105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Gamma-</a:t>
                      </a:r>
                      <a:r>
                        <a:rPr lang="en-US" altLang="zh-CN" sz="1000" err="1">
                          <a:solidFill>
                            <a:schemeClr val="tx1"/>
                          </a:solidFill>
                        </a:rPr>
                        <a:t>glutamyltransferase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 increased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59686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Weight decreased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6785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Upper respiratory tract infection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06793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000">
                          <a:solidFill>
                            <a:schemeClr val="tx1"/>
                          </a:solidFill>
                        </a:rPr>
                        <a:t>Aspartate aminotransferase increased</a:t>
                      </a:r>
                      <a:endParaRPr lang="zh-CN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91177"/>
                  </a:ext>
                </a:extLst>
              </a:tr>
            </a:tbl>
          </a:graphicData>
        </a:graphic>
      </p:graphicFrame>
      <p:sp>
        <p:nvSpPr>
          <p:cNvPr id="7" name="矩形 1">
            <a:extLst>
              <a:ext uri="{FF2B5EF4-FFF2-40B4-BE49-F238E27FC236}">
                <a16:creationId xmlns:a16="http://schemas.microsoft.com/office/drawing/2014/main" id="{813B108A-B593-478E-B47C-F1E671502485}"/>
              </a:ext>
            </a:extLst>
          </p:cNvPr>
          <p:cNvSpPr/>
          <p:nvPr/>
        </p:nvSpPr>
        <p:spPr>
          <a:xfrm>
            <a:off x="400383" y="5582462"/>
            <a:ext cx="251293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600">
                <a:solidFill>
                  <a:schemeClr val="tx1"/>
                </a:solidFill>
                <a:cs typeface="Arial" panose="020B0604020202020204" pitchFamily="34" charset="0"/>
              </a:rPr>
              <a:t>*The category of white blood cell decreased includes reports of white blood cell decreased and leukopenia. </a:t>
            </a:r>
            <a:r>
              <a:rPr lang="en-GB" altLang="zh-CN" sz="600">
                <a:solidFill>
                  <a:schemeClr val="tx1"/>
                </a:solidFill>
                <a:cs typeface="Arial" panose="020B0604020202020204" pitchFamily="34" charset="0"/>
              </a:rPr>
              <a:t>In the niraparib group, among 13 patients who experienced ≥Grade 3 white blood cell count decreased, 11 patients also had ≥Grade 3 neutrophil count decreased reported with overlapping duration. In the placebo group, two patients who experienced ≥Grade 3 white blood cell count decreased also reported </a:t>
            </a:r>
            <a:r>
              <a:rPr lang="en-GB" altLang="zh-CN" sz="700">
                <a:solidFill>
                  <a:schemeClr val="tx1"/>
                </a:solidFill>
                <a:cs typeface="Arial" panose="020B0604020202020204" pitchFamily="34" charset="0"/>
              </a:rPr>
              <a:t>≥Grade 3 neutrophil count decreased with overlapping duration.</a:t>
            </a:r>
            <a:endParaRPr lang="en-US" altLang="zh-CN" sz="7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376A41AA-C58B-4694-A771-D97E37DF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TEAE: Treatment emergent adverse event.</a:t>
            </a:r>
          </a:p>
          <a:p>
            <a:pPr lvl="0">
              <a:defRPr/>
            </a:pPr>
            <a:r>
              <a:rPr kumimoji="0" lang="de-DE" sz="80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Wu, X. et al, 2020. LBA29 </a:t>
            </a:r>
            <a:r>
              <a:rPr kumimoji="0" lang="de-DE" sz="80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presented</a:t>
            </a:r>
            <a:r>
              <a:rPr kumimoji="0" lang="de-DE" sz="80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 Standard" charset="0"/>
                <a:ea typeface="+mn-ea"/>
              </a:rPr>
              <a:t> at ESMO 2020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7E1E22-8DE1-491F-B09B-5BB1DA03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2103" y="1812153"/>
            <a:ext cx="8039421" cy="4407077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E037ECAA-58F9-EA4C-8D79-64B036582EEB}"/>
              </a:ext>
            </a:extLst>
          </p:cNvPr>
          <p:cNvSpPr txBox="1"/>
          <p:nvPr/>
        </p:nvSpPr>
        <p:spPr>
          <a:xfrm>
            <a:off x="416696" y="1530109"/>
            <a:ext cx="923973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/>
              <a:t>Any grade in &gt;10% of patients in either arm and/or grade ≥3 in patients overall</a:t>
            </a:r>
          </a:p>
        </p:txBody>
      </p:sp>
    </p:spTree>
    <p:extLst>
      <p:ext uri="{BB962C8B-B14F-4D97-AF65-F5344CB8AC3E}">
        <p14:creationId xmlns:p14="http://schemas.microsoft.com/office/powerpoint/2010/main" val="25675086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NORA 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OC: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ISD: </a:t>
            </a:r>
            <a:r>
              <a:rPr lang="de-DE" err="1"/>
              <a:t>Individualized</a:t>
            </a:r>
            <a:r>
              <a:rPr lang="de-DE"/>
              <a:t> </a:t>
            </a:r>
            <a:r>
              <a:rPr lang="de-DE" err="1"/>
              <a:t>starting</a:t>
            </a:r>
            <a:r>
              <a:rPr lang="de-DE"/>
              <a:t> dose. CR: </a:t>
            </a:r>
            <a:r>
              <a:rPr lang="de-DE" err="1"/>
              <a:t>Complete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PR: Partial </a:t>
            </a:r>
            <a:r>
              <a:rPr lang="de-DE" err="1"/>
              <a:t>response</a:t>
            </a:r>
            <a:endParaRPr lang="de-DE"/>
          </a:p>
          <a:p>
            <a:r>
              <a:rPr lang="de-DE"/>
              <a:t>Wu, X. et al, 2020. LBA29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9A46AF-7E7A-4BEC-B95B-595545F0EA91}"/>
              </a:ext>
            </a:extLst>
          </p:cNvPr>
          <p:cNvSpPr txBox="1"/>
          <p:nvPr/>
        </p:nvSpPr>
        <p:spPr>
          <a:xfrm>
            <a:off x="416492" y="1819628"/>
            <a:ext cx="10553331" cy="421653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i="0" u="none" strike="noStrike" baseline="0"/>
              <a:t>First fully powered phase 3 randomized clinical trial evaluating a PARP inhibitor in </a:t>
            </a:r>
            <a:r>
              <a:rPr lang="en-US" sz="2000"/>
              <a:t>Chinese</a:t>
            </a:r>
            <a:r>
              <a:rPr lang="en-US" sz="2000" i="0" u="none" strike="noStrike" baseline="0"/>
              <a:t> patients with OC</a:t>
            </a: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Primary endpoint met, demonstrating that platinum-based chemotherapy and niraparib administered with an ISD regimen significantly improves CR and PR in patients with recurrent epithelial ovarian, fallopian tube or primary peritoneal cancer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PFS in overall population: HR 0.32 (p&lt;0.0001)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PFS in </a:t>
            </a:r>
            <a:r>
              <a:rPr lang="en-US" sz="1600" i="1" err="1"/>
              <a:t>gBRCAmut</a:t>
            </a:r>
            <a:r>
              <a:rPr lang="en-US" sz="1600"/>
              <a:t> subgroup: HR 0.22 (p&lt;0.0001)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PFS in non-</a:t>
            </a:r>
            <a:r>
              <a:rPr lang="en-US" sz="1600" err="1"/>
              <a:t>gBRCAmut</a:t>
            </a:r>
            <a:r>
              <a:rPr lang="en-US" sz="1600"/>
              <a:t> subgroup: HR 0.40 (p&lt;0.0001)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Prospective evaluation of ISD in NORA validated the NOVA retrospective analysis. ISD of Niraparib demonstrated consistent PFS benefit vs NOVA* with improved safety profile, especially hematological toxicities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1"/>
              <a:t>ISD of niraparib is safe and should be considered standard clinical practice for maintenance  for patients with OC</a:t>
            </a:r>
          </a:p>
          <a:p>
            <a:pPr marL="742950" lvl="1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974EC-41E5-4A16-9073-42FB28ABBA19}"/>
              </a:ext>
            </a:extLst>
          </p:cNvPr>
          <p:cNvSpPr txBox="1"/>
          <p:nvPr/>
        </p:nvSpPr>
        <p:spPr>
          <a:xfrm>
            <a:off x="332530" y="5997640"/>
            <a:ext cx="403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*NOVA trial: 300mg niraparib</a:t>
            </a:r>
          </a:p>
        </p:txBody>
      </p:sp>
    </p:spTree>
    <p:extLst>
      <p:ext uri="{BB962C8B-B14F-4D97-AF65-F5344CB8AC3E}">
        <p14:creationId xmlns:p14="http://schemas.microsoft.com/office/powerpoint/2010/main" val="1179307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989" y="3811628"/>
            <a:ext cx="554354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/>
              <a:t>Other solid tumors</a:t>
            </a:r>
            <a:endParaRPr lang="en-US" spc="-5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204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0"/>
            <a:ext cx="5543549" cy="2852737"/>
          </a:xfrm>
        </p:spPr>
        <p:txBody>
          <a:bodyPr/>
          <a:lstStyle/>
          <a:p>
            <a:r>
              <a:rPr lang="en-US"/>
              <a:t>LEAP-005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3071056"/>
            <a:ext cx="5543549" cy="1500187"/>
          </a:xfrm>
        </p:spPr>
        <p:txBody>
          <a:bodyPr/>
          <a:lstStyle/>
          <a:p>
            <a:r>
              <a:rPr lang="en-US"/>
              <a:t>PARPi + PD-1i in previously treated advanced solid tumors: Lenvatinib plus pembrolizumab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2740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LEAP-005 Study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en-US"/>
              <a:t>RECIST: Response Evaluation Criteria in Solid </a:t>
            </a:r>
            <a:r>
              <a:rPr lang="en-US" err="1"/>
              <a:t>Tumours</a:t>
            </a:r>
            <a:r>
              <a:rPr lang="en-US"/>
              <a:t>. RANO: Response assessment in neuro-oncology criteria. ECOG: Eastern Cooperative Oncology Group. PS: performance status. IV: Intravenous. BICR: Blinded independent central review. FU: follow-up. PD-L1: programmed death ligand 1. ORR: objective response rate. DCR: disease control rate. DOR: duration of response. PFS: progression-free survival</a:t>
            </a:r>
          </a:p>
          <a:p>
            <a:r>
              <a:rPr lang="en-US"/>
              <a:t>Lwin, Z. Et al, 2020. Abstract LBA41 presented at ESMO 2020.</a:t>
            </a:r>
          </a:p>
        </p:txBody>
      </p:sp>
      <p:sp>
        <p:nvSpPr>
          <p:cNvPr id="9" name="Freihandform 10">
            <a:extLst>
              <a:ext uri="{FF2B5EF4-FFF2-40B4-BE49-F238E27FC236}">
                <a16:creationId xmlns:a16="http://schemas.microsoft.com/office/drawing/2014/main" id="{715C559E-CEB9-4D3D-9374-23889AC94B61}"/>
              </a:ext>
            </a:extLst>
          </p:cNvPr>
          <p:cNvSpPr/>
          <p:nvPr/>
        </p:nvSpPr>
        <p:spPr>
          <a:xfrm>
            <a:off x="413834" y="1929432"/>
            <a:ext cx="3295498" cy="3582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>
                <a:latin typeface="+mj-lt"/>
                <a:cs typeface="Arial" panose="020B0604020202020204" pitchFamily="34" charset="0"/>
              </a:rPr>
              <a:t>Key Inclusion/Exclusion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≥18 years of age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Histologically/cytologically advanced solid </a:t>
            </a:r>
            <a:r>
              <a:rPr lang="en-US" sz="1200" kern="1200" err="1">
                <a:latin typeface="+mj-lt"/>
                <a:cs typeface="Arial" panose="020B0604020202020204" pitchFamily="34" charset="0"/>
              </a:rPr>
              <a:t>tumor</a:t>
            </a:r>
            <a:r>
              <a:rPr lang="en-US" sz="1200" kern="1200" baseline="30000" err="1">
                <a:latin typeface="+mj-lt"/>
                <a:cs typeface="Arial" panose="020B0604020202020204" pitchFamily="34" charset="0"/>
              </a:rPr>
              <a:t>a</a:t>
            </a:r>
            <a:endParaRPr lang="en-US" sz="1200" kern="1200" baseline="30000">
              <a:latin typeface="+mj-lt"/>
              <a:cs typeface="Arial" panose="020B0604020202020204" pitchFamily="34" charset="0"/>
            </a:endParaRPr>
          </a:p>
          <a:p>
            <a:pPr marL="628650" lvl="1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Triple negative breast (2L/3L)</a:t>
            </a:r>
          </a:p>
          <a:p>
            <a:pPr marL="628650" lvl="1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Ovarian (4L)</a:t>
            </a:r>
          </a:p>
          <a:p>
            <a:pPr marL="628650" lvl="1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Gastric (3L)</a:t>
            </a:r>
          </a:p>
          <a:p>
            <a:pPr marL="628650" lvl="1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Colorectal (non/MSI H/</a:t>
            </a:r>
            <a:r>
              <a:rPr lang="en-US" sz="1200" kern="1200" err="1">
                <a:latin typeface="+mj-lt"/>
                <a:cs typeface="Arial" panose="020B0604020202020204" pitchFamily="34" charset="0"/>
              </a:rPr>
              <a:t>pMMR</a:t>
            </a:r>
            <a:r>
              <a:rPr lang="en-US" sz="1200" kern="1200">
                <a:latin typeface="+mj-lt"/>
                <a:cs typeface="Arial" panose="020B0604020202020204" pitchFamily="34" charset="0"/>
              </a:rPr>
              <a:t>) (3L)</a:t>
            </a:r>
          </a:p>
          <a:p>
            <a:pPr marL="628650" lvl="1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Biliary tract (2L)</a:t>
            </a:r>
          </a:p>
          <a:p>
            <a:pPr marL="628650" lvl="1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Glioblastoma multiforme (2L)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Measurable disease (RECIST v1.1)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ECOG PS 0-1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latin typeface="+mj-lt"/>
                <a:cs typeface="Arial" panose="020B0604020202020204" pitchFamily="34" charset="0"/>
              </a:rPr>
              <a:t>Tissue for PD-L1 </a:t>
            </a:r>
            <a:r>
              <a:rPr lang="en-US" sz="1200" kern="1200" err="1">
                <a:latin typeface="+mj-lt"/>
                <a:cs typeface="Arial" panose="020B0604020202020204" pitchFamily="34" charset="0"/>
              </a:rPr>
              <a:t>assessment</a:t>
            </a:r>
            <a:r>
              <a:rPr lang="en-US" sz="1200" kern="1200" baseline="30000" err="1">
                <a:latin typeface="+mj-lt"/>
                <a:cs typeface="Arial" panose="020B0604020202020204" pitchFamily="34" charset="0"/>
              </a:rPr>
              <a:t>b</a:t>
            </a:r>
            <a:endParaRPr lang="en-US" sz="1200" kern="1200" baseline="30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1" y="1262781"/>
            <a:ext cx="10566429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en-US" b="1"/>
              <a:t>Phase 2 study of </a:t>
            </a:r>
            <a:r>
              <a:rPr lang="en-US" b="1" err="1"/>
              <a:t>lenvatinib</a:t>
            </a:r>
            <a:r>
              <a:rPr lang="en-US" b="1"/>
              <a:t> plus pembrolizumab in patients with previously treated advanced solid tumors</a:t>
            </a:r>
            <a:endParaRPr lang="en-US" b="1">
              <a:cs typeface="Arial"/>
            </a:endParaRPr>
          </a:p>
        </p:txBody>
      </p:sp>
      <p:sp>
        <p:nvSpPr>
          <p:cNvPr id="22" name="Freihandform 10">
            <a:extLst>
              <a:ext uri="{FF2B5EF4-FFF2-40B4-BE49-F238E27FC236}">
                <a16:creationId xmlns:a16="http://schemas.microsoft.com/office/drawing/2014/main" id="{D9F4C81D-0ACB-496C-B79C-B813DD511257}"/>
              </a:ext>
            </a:extLst>
          </p:cNvPr>
          <p:cNvSpPr/>
          <p:nvPr/>
        </p:nvSpPr>
        <p:spPr>
          <a:xfrm>
            <a:off x="5895983" y="2964883"/>
            <a:ext cx="1800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latin typeface="+mj-lt"/>
                <a:cs typeface="Arial" panose="020B0604020202020204" pitchFamily="34" charset="0"/>
              </a:rPr>
              <a:t>Pembrolizumab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latin typeface="+mj-lt"/>
                <a:cs typeface="Arial" panose="020B0604020202020204" pitchFamily="34" charset="0"/>
              </a:rPr>
              <a:t>200 mg IV Q3W +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latin typeface="+mj-lt"/>
                <a:cs typeface="Arial" panose="020B0604020202020204" pitchFamily="34" charset="0"/>
              </a:rPr>
              <a:t>Lenvatinib 20 mg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latin typeface="+mj-lt"/>
                <a:cs typeface="Arial" panose="020B0604020202020204" pitchFamily="34" charset="0"/>
              </a:rPr>
              <a:t>orally QD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latin typeface="+mj-lt"/>
                <a:cs typeface="Arial" panose="020B0604020202020204" pitchFamily="34" charset="0"/>
              </a:rPr>
              <a:t>Up to 35 </a:t>
            </a:r>
            <a:r>
              <a:rPr lang="en-US" sz="1400" b="1" kern="1200" err="1">
                <a:latin typeface="+mj-lt"/>
                <a:cs typeface="Arial" panose="020B0604020202020204" pitchFamily="34" charset="0"/>
              </a:rPr>
              <a:t>cycles</a:t>
            </a:r>
            <a:r>
              <a:rPr lang="en-US" sz="1400" b="1" kern="1200" baseline="30000" err="1">
                <a:latin typeface="+mj-lt"/>
                <a:cs typeface="Arial" panose="020B0604020202020204" pitchFamily="34" charset="0"/>
              </a:rPr>
              <a:t>d</a:t>
            </a:r>
            <a:endParaRPr lang="en-US" sz="14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951FA-C985-44D1-BBD0-E19CB5018EF7}"/>
              </a:ext>
            </a:extLst>
          </p:cNvPr>
          <p:cNvSpPr txBox="1"/>
          <p:nvPr/>
        </p:nvSpPr>
        <p:spPr>
          <a:xfrm>
            <a:off x="3927968" y="4690310"/>
            <a:ext cx="7383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Primary endpoints</a:t>
            </a:r>
            <a:r>
              <a:rPr lang="en-US" sz="1400"/>
              <a:t>: ORR (RECIST v1.1 or RANO, BICR</a:t>
            </a:r>
            <a:r>
              <a:rPr lang="en-US" sz="1400" baseline="30000"/>
              <a:t>)f,</a:t>
            </a:r>
            <a:r>
              <a:rPr lang="en-US" sz="1400"/>
              <a:t> safety/tolerability</a:t>
            </a:r>
          </a:p>
          <a:p>
            <a:r>
              <a:rPr lang="en-US" sz="1400" b="1"/>
              <a:t>Key secondary endpoints</a:t>
            </a:r>
            <a:r>
              <a:rPr lang="en-US" sz="1400"/>
              <a:t>: DCR, DOR, PFS (RECIST v1.1 or RANO, BICR)</a:t>
            </a:r>
            <a:r>
              <a:rPr lang="en-US" sz="1400" baseline="30000"/>
              <a:t>f</a:t>
            </a:r>
            <a:endParaRPr lang="en-US" sz="1400"/>
          </a:p>
          <a:p>
            <a:endParaRPr lang="en-US" sz="1400"/>
          </a:p>
          <a:p>
            <a:r>
              <a:rPr lang="en-US" sz="1400"/>
              <a:t>Response assessed Q9W</a:t>
            </a:r>
            <a:r>
              <a:rPr lang="en-US" sz="1400" baseline="30000"/>
              <a:t>g</a:t>
            </a:r>
            <a:r>
              <a:rPr lang="en-US" sz="1400"/>
              <a:t> until week 54; then Q12W until week 102; then Q24W thereafter</a:t>
            </a:r>
          </a:p>
        </p:txBody>
      </p:sp>
      <p:sp>
        <p:nvSpPr>
          <p:cNvPr id="8" name="Freihandform 10">
            <a:extLst>
              <a:ext uri="{FF2B5EF4-FFF2-40B4-BE49-F238E27FC236}">
                <a16:creationId xmlns:a16="http://schemas.microsoft.com/office/drawing/2014/main" id="{A1A55F1F-C603-4B6D-97C5-8D9A03A3AE64}"/>
              </a:ext>
            </a:extLst>
          </p:cNvPr>
          <p:cNvSpPr/>
          <p:nvPr/>
        </p:nvSpPr>
        <p:spPr>
          <a:xfrm>
            <a:off x="8955405" y="2964883"/>
            <a:ext cx="1800000" cy="15120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latin typeface="+mj-lt"/>
                <a:cs typeface="Arial" panose="020B0604020202020204" pitchFamily="34" charset="0"/>
              </a:rPr>
              <a:t>30-Day safety FU + survival status</a:t>
            </a:r>
            <a:endParaRPr lang="en-US" sz="14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950B2-A01F-49F4-91B1-C7FCBDA01DD7}"/>
              </a:ext>
            </a:extLst>
          </p:cNvPr>
          <p:cNvSpPr txBox="1"/>
          <p:nvPr/>
        </p:nvSpPr>
        <p:spPr>
          <a:xfrm>
            <a:off x="7714398" y="3383885"/>
            <a:ext cx="123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Evaluation</a:t>
            </a:r>
            <a:r>
              <a:rPr lang="en-US" sz="1400" baseline="30000" err="1"/>
              <a:t>e</a:t>
            </a:r>
            <a:endParaRPr lang="en-US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CC670B-72BA-4CF5-B4B7-EC720748876D}"/>
              </a:ext>
            </a:extLst>
          </p:cNvPr>
          <p:cNvSpPr txBox="1"/>
          <p:nvPr/>
        </p:nvSpPr>
        <p:spPr>
          <a:xfrm>
            <a:off x="310815" y="5677880"/>
            <a:ext cx="11126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aseline="30000" err="1"/>
              <a:t>a</a:t>
            </a:r>
            <a:r>
              <a:rPr lang="en-US" sz="800" err="1"/>
              <a:t>Numbers</a:t>
            </a:r>
            <a:r>
              <a:rPr lang="en-US" sz="800"/>
              <a:t> in parentheses indicate line of therapy. </a:t>
            </a:r>
            <a:r>
              <a:rPr lang="en-US" sz="800" baseline="30000"/>
              <a:t>b</a:t>
            </a:r>
            <a:r>
              <a:rPr lang="en-US" sz="800"/>
              <a:t>PD-L1 status assessed centrally using PD L1 IHC 22C3 </a:t>
            </a:r>
            <a:r>
              <a:rPr lang="en-US" sz="800" err="1"/>
              <a:t>pharmDx</a:t>
            </a:r>
            <a:r>
              <a:rPr lang="en-US" sz="800"/>
              <a:t> assay (Agilent Technologies, Carpinteria , CA, USA). </a:t>
            </a:r>
            <a:r>
              <a:rPr lang="en-US" sz="800" baseline="30000" err="1"/>
              <a:t>c</a:t>
            </a:r>
            <a:r>
              <a:rPr lang="en-US" sz="800" err="1"/>
              <a:t>Initial</a:t>
            </a:r>
            <a:r>
              <a:rPr lang="en-US" sz="800"/>
              <a:t> planned enrollment per cohort. </a:t>
            </a:r>
            <a:r>
              <a:rPr lang="en-US" sz="800" baseline="30000" err="1"/>
              <a:t>d</a:t>
            </a:r>
            <a:r>
              <a:rPr lang="en-US" sz="800" err="1"/>
              <a:t>With</a:t>
            </a:r>
            <a:r>
              <a:rPr lang="en-US" sz="800"/>
              <a:t> investigator and sponsor approval, patients with disease progression before completing 35 cycles could remain on treatment if they were experiencing clinical benefit without intolerable toxicity; patients experiencing clinical benefit could continue </a:t>
            </a:r>
            <a:r>
              <a:rPr lang="en-US" sz="800" err="1"/>
              <a:t>lenvatinib</a:t>
            </a:r>
            <a:r>
              <a:rPr lang="en-US" sz="800"/>
              <a:t> treatment beyond 35 cycles. </a:t>
            </a:r>
            <a:r>
              <a:rPr lang="en-US" sz="800" baseline="30000" err="1"/>
              <a:t>e</a:t>
            </a:r>
            <a:r>
              <a:rPr lang="en-US" sz="800" err="1"/>
              <a:t>In</a:t>
            </a:r>
            <a:r>
              <a:rPr lang="en-US" sz="800"/>
              <a:t> interim analysis, if adequate ORR determined, cohort expansion to 100 patients </a:t>
            </a:r>
            <a:r>
              <a:rPr lang="en-US" sz="800" baseline="30000" err="1"/>
              <a:t>f</a:t>
            </a:r>
            <a:r>
              <a:rPr lang="en-US" sz="800" err="1"/>
              <a:t>Response</a:t>
            </a:r>
            <a:r>
              <a:rPr lang="en-US" sz="800"/>
              <a:t> assessed per RECIST v1.1, RANO (for glioblastoma), or </a:t>
            </a:r>
            <a:r>
              <a:rPr lang="en-US" sz="800" err="1"/>
              <a:t>iRECIST</a:t>
            </a:r>
            <a:r>
              <a:rPr lang="en-US" sz="800"/>
              <a:t> . </a:t>
            </a:r>
            <a:r>
              <a:rPr lang="en-US" sz="800" baseline="30000" err="1"/>
              <a:t>g</a:t>
            </a:r>
            <a:r>
              <a:rPr lang="en-US" sz="800" err="1"/>
              <a:t>For</a:t>
            </a:r>
            <a:r>
              <a:rPr lang="en-US" sz="800"/>
              <a:t> glioblastoma cohort, response was assessed Q6W until week 18, then Q9W until week 54.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45BFC5-BF2E-4760-B5E8-1887BFA8D5B2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3709332" y="3720883"/>
            <a:ext cx="21866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46AF4D1-9BEA-49E1-B0A2-0D9C92437512}"/>
              </a:ext>
            </a:extLst>
          </p:cNvPr>
          <p:cNvSpPr/>
          <p:nvPr/>
        </p:nvSpPr>
        <p:spPr>
          <a:xfrm>
            <a:off x="4297850" y="3240630"/>
            <a:ext cx="974220" cy="975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N=30</a:t>
            </a:r>
            <a:r>
              <a:rPr lang="en-US" sz="1400" baseline="30000"/>
              <a:t>c</a:t>
            </a:r>
            <a:endParaRPr lang="en-US" sz="1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220909-6FF3-439B-9A42-4B4D15C89901}"/>
              </a:ext>
            </a:extLst>
          </p:cNvPr>
          <p:cNvCxnSpPr>
            <a:cxnSpLocks/>
            <a:stCxn id="22" idx="3"/>
            <a:endCxn id="8" idx="1"/>
          </p:cNvCxnSpPr>
          <p:nvPr/>
        </p:nvCxnSpPr>
        <p:spPr>
          <a:xfrm>
            <a:off x="7695983" y="3720883"/>
            <a:ext cx="12594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05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Antitumor activity: Women’s cancers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RECIST: Response Evaluation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Tumours</a:t>
            </a:r>
            <a:r>
              <a:rPr lang="de-DE"/>
              <a:t>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TNBC: Triple negative </a:t>
            </a:r>
            <a:r>
              <a:rPr lang="de-DE" err="1"/>
              <a:t>breat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NR: Not </a:t>
            </a:r>
            <a:r>
              <a:rPr lang="de-DE" err="1"/>
              <a:t>reached</a:t>
            </a:r>
            <a:r>
              <a:rPr lang="de-DE"/>
              <a:t>. CR: </a:t>
            </a:r>
            <a:r>
              <a:rPr lang="de-DE" err="1"/>
              <a:t>Complete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PD: Progressive </a:t>
            </a:r>
            <a:r>
              <a:rPr lang="de-DE" err="1"/>
              <a:t>disease</a:t>
            </a:r>
            <a:r>
              <a:rPr lang="de-DE"/>
              <a:t>. DOR: Duration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530140"/>
            <a:ext cx="10915191" cy="246221"/>
          </a:xfrm>
          <a:prstGeom prst="rect">
            <a:avLst/>
          </a:prstGeom>
          <a:noFill/>
        </p:spPr>
        <p:txBody>
          <a:bodyPr wrap="square" lIns="0" tIns="0" rIns="91440" bIns="0" anchor="t">
            <a:spAutoFit/>
          </a:bodyPr>
          <a:lstStyle/>
          <a:p>
            <a:r>
              <a:rPr lang="en-US" sz="1600" b="1"/>
              <a:t>Confirmed objective responses, RECIST v1.1 by BICR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517DD-E18F-4408-B1AD-043018412450}"/>
              </a:ext>
            </a:extLst>
          </p:cNvPr>
          <p:cNvSpPr txBox="1"/>
          <p:nvPr/>
        </p:nvSpPr>
        <p:spPr>
          <a:xfrm>
            <a:off x="6250116" y="1483973"/>
            <a:ext cx="38598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Objective response rate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04E9D6-2219-411F-8EBF-6A9E88BED064}"/>
              </a:ext>
            </a:extLst>
          </p:cNvPr>
          <p:cNvSpPr txBox="1"/>
          <p:nvPr/>
        </p:nvSpPr>
        <p:spPr>
          <a:xfrm>
            <a:off x="310815" y="5985855"/>
            <a:ext cx="11126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Defined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as best overall response of CR, PR or SD. </a:t>
            </a:r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Patient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had post-baseline imaging and best overall response was determined to be 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nonevaluable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per RECIST v1.1. </a:t>
            </a:r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Patient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had no post-baseline imaging. Data cutoff date: April 10, 2020.</a:t>
            </a:r>
            <a:endParaRPr lang="en-US" sz="8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2762B82-B7FB-4C26-AFF5-3C333685C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88324"/>
              </p:ext>
            </p:extLst>
          </p:nvPr>
        </p:nvGraphicFramePr>
        <p:xfrm>
          <a:off x="420335" y="1965247"/>
          <a:ext cx="5469192" cy="396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064">
                  <a:extLst>
                    <a:ext uri="{9D8B030D-6E8A-4147-A177-3AD203B41FA5}">
                      <a16:colId xmlns:a16="http://schemas.microsoft.com/office/drawing/2014/main" val="130791455"/>
                    </a:ext>
                  </a:extLst>
                </a:gridCol>
                <a:gridCol w="1823064">
                  <a:extLst>
                    <a:ext uri="{9D8B030D-6E8A-4147-A177-3AD203B41FA5}">
                      <a16:colId xmlns:a16="http://schemas.microsoft.com/office/drawing/2014/main" val="411681452"/>
                    </a:ext>
                  </a:extLst>
                </a:gridCol>
                <a:gridCol w="1823064">
                  <a:extLst>
                    <a:ext uri="{9D8B030D-6E8A-4147-A177-3AD203B41FA5}">
                      <a16:colId xmlns:a16="http://schemas.microsoft.com/office/drawing/2014/main" val="1106391500"/>
                    </a:ext>
                  </a:extLst>
                </a:gridCol>
              </a:tblGrid>
              <a:tr h="4674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2L/3L TNBC</a:t>
                      </a:r>
                    </a:p>
                    <a:p>
                      <a:pPr algn="ctr"/>
                      <a:r>
                        <a:rPr lang="de-DE" sz="1400"/>
                        <a:t>(N=31)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4L Ovarian</a:t>
                      </a:r>
                    </a:p>
                    <a:p>
                      <a:pPr algn="ctr"/>
                      <a:r>
                        <a:rPr lang="de-DE" sz="1400"/>
                        <a:t>(N=31)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41585917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ORR, % (95% CI)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29.0 (14.2-48.0)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32.3 (16.7-51.4)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32343220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 err="1"/>
                        <a:t>DCR,</a:t>
                      </a:r>
                      <a:r>
                        <a:rPr lang="de-DE" sz="1400" baseline="30000" err="1"/>
                        <a:t>a</a:t>
                      </a:r>
                      <a:r>
                        <a:rPr lang="de-DE" sz="1400"/>
                        <a:t> % (95% CI)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58.1 (39.1-75.5)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74.2 (55.4-88.1)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81869830"/>
                  </a:ext>
                </a:extLst>
              </a:tr>
              <a:tr h="329378">
                <a:tc gridSpan="3">
                  <a:txBody>
                    <a:bodyPr/>
                    <a:lstStyle/>
                    <a:p>
                      <a:r>
                        <a:rPr lang="de-DE" sz="1400"/>
                        <a:t>Best overall response, N (%)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812145400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CR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 (3)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 (3)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51495859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PR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8 (26)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9 (29)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28495356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SD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9 (29)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13 (42)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66984973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Non-CR/Non-PD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0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 (3)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95231740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PD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8 (26)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5 (16)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11789144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Non-</a:t>
                      </a:r>
                      <a:r>
                        <a:rPr lang="de-DE" sz="1400" err="1"/>
                        <a:t>evaluable</a:t>
                      </a:r>
                      <a:r>
                        <a:rPr lang="de-DE" sz="1400" baseline="30000" err="1"/>
                        <a:t>b</a:t>
                      </a:r>
                      <a:endParaRPr lang="en-GB" sz="1400" baseline="30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 (3)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0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83277424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 err="1"/>
                        <a:t>No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assessment</a:t>
                      </a:r>
                      <a:r>
                        <a:rPr lang="de-DE" sz="1400" baseline="30000" err="1"/>
                        <a:t>c</a:t>
                      </a:r>
                      <a:endParaRPr lang="en-GB" sz="1400" baseline="30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4 (13)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2 (6)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99454464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DOR,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NR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NR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0729067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r>
                        <a:rPr lang="de-DE" sz="1400"/>
                        <a:t>median (</a:t>
                      </a:r>
                      <a:r>
                        <a:rPr lang="de-DE" sz="1400" err="1"/>
                        <a:t>range</a:t>
                      </a:r>
                      <a:r>
                        <a:rPr lang="de-DE" sz="1400"/>
                        <a:t>), </a:t>
                      </a:r>
                      <a:r>
                        <a:rPr lang="de-DE" sz="1400" err="1"/>
                        <a:t>mo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(0.0+ </a:t>
                      </a:r>
                      <a:r>
                        <a:rPr lang="de-DE" sz="1400" err="1"/>
                        <a:t>to</a:t>
                      </a:r>
                      <a:r>
                        <a:rPr lang="de-DE" sz="1400"/>
                        <a:t> 8.4+)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(1.5+ to 7.9+)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1150095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BCB864-8DF5-4801-80B5-5BF0A8052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353823"/>
              </p:ext>
            </p:extLst>
          </p:nvPr>
        </p:nvGraphicFramePr>
        <p:xfrm>
          <a:off x="6267992" y="1865100"/>
          <a:ext cx="4923704" cy="412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507BEEB-036A-4B94-9AD8-CFC7E87F7F82}"/>
              </a:ext>
            </a:extLst>
          </p:cNvPr>
          <p:cNvGrpSpPr/>
          <p:nvPr/>
        </p:nvGrpSpPr>
        <p:grpSpPr>
          <a:xfrm>
            <a:off x="8048657" y="3923731"/>
            <a:ext cx="180000" cy="1062299"/>
            <a:chOff x="10147591" y="3346515"/>
            <a:chExt cx="180000" cy="85941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849030-2465-4C74-A350-FA29A4E4EA6B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9B8C95-F683-4338-AE00-A10B10868302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3C320F-BCDA-47AB-A19C-2A04A6B874B4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73D6CD-D4D3-41A0-A11C-0C41C54F4860}"/>
              </a:ext>
            </a:extLst>
          </p:cNvPr>
          <p:cNvGrpSpPr/>
          <p:nvPr/>
        </p:nvGrpSpPr>
        <p:grpSpPr>
          <a:xfrm>
            <a:off x="10008605" y="3754806"/>
            <a:ext cx="180000" cy="1303173"/>
            <a:chOff x="10147591" y="3346515"/>
            <a:chExt cx="180000" cy="85941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B014B6-307B-4DA4-AF8F-C428693A3DBA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E2CD58-9DDB-442A-9B5F-5806EC35B27C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052E88-98AB-4B8D-925F-2D902D0BD48B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909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Antitumor activity: GI cancers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535450"/>
            <a:ext cx="10915191" cy="246221"/>
          </a:xfrm>
          <a:prstGeom prst="rect">
            <a:avLst/>
          </a:prstGeom>
          <a:noFill/>
        </p:spPr>
        <p:txBody>
          <a:bodyPr wrap="square" lIns="0" tIns="0" rIns="91440" bIns="0" anchor="t">
            <a:spAutoFit/>
          </a:bodyPr>
          <a:lstStyle/>
          <a:p>
            <a:r>
              <a:rPr lang="en-US" sz="1600" b="1"/>
              <a:t>Confirmed objective responses, RECIST v1.1 by BICR</a:t>
            </a:r>
            <a:endParaRPr lang="en-US" sz="1600" b="1">
              <a:cs typeface="Arial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95C5396-C3CA-4E65-9C9D-F7B25817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RECIST: Response Evaluation </a:t>
            </a:r>
            <a:r>
              <a:rPr lang="de-DE" err="1"/>
              <a:t>Criteria</a:t>
            </a:r>
            <a:r>
              <a:rPr lang="de-DE"/>
              <a:t> in Solid </a:t>
            </a:r>
            <a:r>
              <a:rPr lang="de-DE" err="1"/>
              <a:t>Tumours</a:t>
            </a:r>
            <a:r>
              <a:rPr lang="de-DE"/>
              <a:t>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CRC: </a:t>
            </a:r>
            <a:r>
              <a:rPr lang="de-DE" err="1"/>
              <a:t>Colorectal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BTC: </a:t>
            </a:r>
            <a:r>
              <a:rPr lang="de-DE" err="1"/>
              <a:t>Biliary</a:t>
            </a:r>
            <a:r>
              <a:rPr lang="de-DE"/>
              <a:t> </a:t>
            </a:r>
            <a:r>
              <a:rPr lang="de-DE" err="1"/>
              <a:t>tract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DCR: </a:t>
            </a:r>
            <a:r>
              <a:rPr lang="de-DE" err="1"/>
              <a:t>disease</a:t>
            </a:r>
            <a:r>
              <a:rPr lang="de-DE"/>
              <a:t> </a:t>
            </a:r>
            <a:r>
              <a:rPr lang="de-DE" err="1"/>
              <a:t>control</a:t>
            </a:r>
            <a:r>
              <a:rPr lang="de-DE"/>
              <a:t> rate. NR: Not </a:t>
            </a:r>
            <a:r>
              <a:rPr lang="de-DE" err="1"/>
              <a:t>reached</a:t>
            </a:r>
            <a:r>
              <a:rPr lang="de-DE"/>
              <a:t>. CR: </a:t>
            </a:r>
            <a:r>
              <a:rPr lang="de-DE" err="1"/>
              <a:t>Complete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PD: Progressive </a:t>
            </a:r>
            <a:r>
              <a:rPr lang="de-DE" err="1"/>
              <a:t>disease</a:t>
            </a:r>
            <a:r>
              <a:rPr lang="de-DE"/>
              <a:t>. SD: </a:t>
            </a:r>
            <a:r>
              <a:rPr lang="de-DE" err="1"/>
              <a:t>stable</a:t>
            </a:r>
            <a:r>
              <a:rPr lang="de-DE"/>
              <a:t> </a:t>
            </a:r>
            <a:r>
              <a:rPr lang="de-DE" err="1"/>
              <a:t>disease</a:t>
            </a:r>
            <a:r>
              <a:rPr lang="de-DE"/>
              <a:t>. DOR: Duration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GI: gastrointestinal </a:t>
            </a:r>
            <a:r>
              <a:rPr lang="de-DE" err="1"/>
              <a:t>cancer</a:t>
            </a:r>
            <a:endParaRPr lang="de-DE"/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593E4-A128-47E0-AC27-45B86F06EF71}"/>
              </a:ext>
            </a:extLst>
          </p:cNvPr>
          <p:cNvSpPr txBox="1"/>
          <p:nvPr/>
        </p:nvSpPr>
        <p:spPr>
          <a:xfrm>
            <a:off x="346046" y="5936676"/>
            <a:ext cx="105428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Defined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as best overall response of CR, PR or SD. </a:t>
            </a:r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Patient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had post-baseline imaging and the best overall response was determined to be 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nonevaluable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per RECIST v1.1. </a:t>
            </a:r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Patienthad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no post-baseline imaging. Data cutoff date: April 10, 2020.</a:t>
            </a:r>
            <a:endParaRPr lang="en-US" sz="80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23F4FD87-337D-4880-A812-328547532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67310"/>
              </p:ext>
            </p:extLst>
          </p:nvPr>
        </p:nvGraphicFramePr>
        <p:xfrm>
          <a:off x="414879" y="1949842"/>
          <a:ext cx="5469192" cy="37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298">
                  <a:extLst>
                    <a:ext uri="{9D8B030D-6E8A-4147-A177-3AD203B41FA5}">
                      <a16:colId xmlns:a16="http://schemas.microsoft.com/office/drawing/2014/main" val="130791455"/>
                    </a:ext>
                  </a:extLst>
                </a:gridCol>
                <a:gridCol w="1367298">
                  <a:extLst>
                    <a:ext uri="{9D8B030D-6E8A-4147-A177-3AD203B41FA5}">
                      <a16:colId xmlns:a16="http://schemas.microsoft.com/office/drawing/2014/main" val="411681452"/>
                    </a:ext>
                  </a:extLst>
                </a:gridCol>
                <a:gridCol w="1367298">
                  <a:extLst>
                    <a:ext uri="{9D8B030D-6E8A-4147-A177-3AD203B41FA5}">
                      <a16:colId xmlns:a16="http://schemas.microsoft.com/office/drawing/2014/main" val="1106391500"/>
                    </a:ext>
                  </a:extLst>
                </a:gridCol>
                <a:gridCol w="1367298">
                  <a:extLst>
                    <a:ext uri="{9D8B030D-6E8A-4147-A177-3AD203B41FA5}">
                      <a16:colId xmlns:a16="http://schemas.microsoft.com/office/drawing/2014/main" val="1224016352"/>
                    </a:ext>
                  </a:extLst>
                </a:gridCol>
              </a:tblGrid>
              <a:tr h="36375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3L Gastric</a:t>
                      </a:r>
                    </a:p>
                    <a:p>
                      <a:pPr algn="ctr"/>
                      <a:r>
                        <a:rPr lang="de-DE" sz="1200"/>
                        <a:t>(N=31)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3L CRC</a:t>
                      </a:r>
                    </a:p>
                    <a:p>
                      <a:pPr algn="ctr"/>
                      <a:r>
                        <a:rPr lang="de-DE" sz="1200"/>
                        <a:t>(N=32)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2L BTC</a:t>
                      </a:r>
                    </a:p>
                    <a:p>
                      <a:pPr algn="ctr"/>
                      <a:r>
                        <a:rPr lang="de-DE" sz="1200"/>
                        <a:t>(N=31)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41585917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ORR, % (95% CI)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9.7 (2.0-25.8)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21.9 (9.3-40.0)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9.7 (2.0-25.8)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32343220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 err="1"/>
                        <a:t>DCR,</a:t>
                      </a:r>
                      <a:r>
                        <a:rPr lang="de-DE" sz="1200" baseline="30000" err="1"/>
                        <a:t>a</a:t>
                      </a:r>
                      <a:r>
                        <a:rPr lang="de-DE" sz="1200"/>
                        <a:t> % (95% CI)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48.4 (30.2-66.9)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46.9 (29.1-65.3)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67.7 (48.6-83.3)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81869830"/>
                  </a:ext>
                </a:extLst>
              </a:tr>
              <a:tr h="363755">
                <a:tc gridSpan="3">
                  <a:txBody>
                    <a:bodyPr/>
                    <a:lstStyle/>
                    <a:p>
                      <a:pPr algn="l"/>
                      <a:r>
                        <a:rPr lang="de-DE" sz="1200"/>
                        <a:t>Best overall response, n (%)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12145400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CR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 (3)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0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0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51495859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PR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2 (6)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7 (22)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3 (10)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28495356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SD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12 (39)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8 (25)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18 (58)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66984973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Non-CR/Non-PD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0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0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0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95231740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PD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11 (35)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12 (38)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7 (23)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11789144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Non-</a:t>
                      </a:r>
                      <a:r>
                        <a:rPr lang="de-DE" sz="1200" err="1"/>
                        <a:t>evaluable</a:t>
                      </a:r>
                      <a:r>
                        <a:rPr lang="de-DE" sz="1200" baseline="30000" err="1"/>
                        <a:t>b</a:t>
                      </a:r>
                      <a:endParaRPr lang="en-GB" sz="1200" baseline="30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0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1 (3)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2 (6)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83277424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 err="1"/>
                        <a:t>No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assessment</a:t>
                      </a:r>
                      <a:r>
                        <a:rPr lang="de-DE" sz="1200" baseline="30000" err="1"/>
                        <a:t>c</a:t>
                      </a:r>
                      <a:endParaRPr lang="en-GB" sz="1200" baseline="30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5 (16)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4 (13)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 (3)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99454464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DOR,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NR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NR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5.3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0729067"/>
                  </a:ext>
                </a:extLst>
              </a:tr>
              <a:tr h="210495">
                <a:tc>
                  <a:txBody>
                    <a:bodyPr/>
                    <a:lstStyle/>
                    <a:p>
                      <a:r>
                        <a:rPr lang="de-DE" sz="1200"/>
                        <a:t>median (</a:t>
                      </a:r>
                      <a:r>
                        <a:rPr lang="de-DE" sz="1200" err="1"/>
                        <a:t>range</a:t>
                      </a:r>
                      <a:r>
                        <a:rPr lang="de-DE" sz="1200"/>
                        <a:t>), </a:t>
                      </a:r>
                      <a:r>
                        <a:rPr lang="de-DE" sz="1200" err="1"/>
                        <a:t>mo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(2.1+ </a:t>
                      </a:r>
                      <a:r>
                        <a:rPr lang="de-DE" sz="1200" err="1"/>
                        <a:t>to</a:t>
                      </a:r>
                      <a:r>
                        <a:rPr lang="de-DE" sz="1200"/>
                        <a:t> 2.3+)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(2.1+ </a:t>
                      </a:r>
                      <a:r>
                        <a:rPr lang="de-DE" sz="1200" err="1"/>
                        <a:t>to</a:t>
                      </a:r>
                      <a:r>
                        <a:rPr lang="de-DE" sz="1200"/>
                        <a:t> 10.4+)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(2.1+ to 6.2)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11500954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9DD6D5-D01A-4B12-834B-DF572A077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73880"/>
              </p:ext>
            </p:extLst>
          </p:nvPr>
        </p:nvGraphicFramePr>
        <p:xfrm>
          <a:off x="6240463" y="2186924"/>
          <a:ext cx="5303752" cy="362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5">
            <a:extLst>
              <a:ext uri="{FF2B5EF4-FFF2-40B4-BE49-F238E27FC236}">
                <a16:creationId xmlns:a16="http://schemas.microsoft.com/office/drawing/2014/main" id="{2076A142-3ED6-AD45-BB40-FC3A802A4507}"/>
              </a:ext>
            </a:extLst>
          </p:cNvPr>
          <p:cNvSpPr txBox="1"/>
          <p:nvPr/>
        </p:nvSpPr>
        <p:spPr>
          <a:xfrm>
            <a:off x="6250116" y="1483973"/>
            <a:ext cx="38598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Objective response rate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9EF299-B56E-495E-AA95-768338A439E8}"/>
              </a:ext>
            </a:extLst>
          </p:cNvPr>
          <p:cNvGrpSpPr/>
          <p:nvPr/>
        </p:nvGrpSpPr>
        <p:grpSpPr>
          <a:xfrm>
            <a:off x="7769530" y="4746522"/>
            <a:ext cx="180000" cy="648000"/>
            <a:chOff x="10147591" y="3346515"/>
            <a:chExt cx="180000" cy="85941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23738A-9228-434B-8099-5A3CD43EEC2C}"/>
                </a:ext>
              </a:extLst>
            </p:cNvPr>
            <p:cNvCxnSpPr>
              <a:cxnSpLocks/>
            </p:cNvCxnSpPr>
            <p:nvPr/>
          </p:nvCxnSpPr>
          <p:spPr>
            <a:xfrm>
              <a:off x="10237591" y="3346515"/>
              <a:ext cx="0" cy="596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A1DC0D-076D-4C15-8E13-E75BAF81A48C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D53078-C16C-4378-9833-12DAEF896991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085A2F-F996-40F1-98D6-6FB650B344F2}"/>
              </a:ext>
            </a:extLst>
          </p:cNvPr>
          <p:cNvGrpSpPr/>
          <p:nvPr/>
        </p:nvGrpSpPr>
        <p:grpSpPr>
          <a:xfrm>
            <a:off x="10611078" y="4748117"/>
            <a:ext cx="180000" cy="648000"/>
            <a:chOff x="10147591" y="3346515"/>
            <a:chExt cx="180000" cy="85941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D859E13-F068-41EC-9903-5461C4D5CF99}"/>
                </a:ext>
              </a:extLst>
            </p:cNvPr>
            <p:cNvCxnSpPr>
              <a:cxnSpLocks/>
            </p:cNvCxnSpPr>
            <p:nvPr/>
          </p:nvCxnSpPr>
          <p:spPr>
            <a:xfrm>
              <a:off x="10237591" y="3346515"/>
              <a:ext cx="0" cy="5943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CCD7F66-48A3-445D-BE34-8E0DE5E761C9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E831DC-A76F-4B2C-AA10-E9CB15125D18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042721-58CF-4F4E-8AC7-B741E93BD375}"/>
              </a:ext>
            </a:extLst>
          </p:cNvPr>
          <p:cNvGrpSpPr/>
          <p:nvPr/>
        </p:nvGrpSpPr>
        <p:grpSpPr>
          <a:xfrm>
            <a:off x="9190304" y="4183042"/>
            <a:ext cx="180000" cy="1012077"/>
            <a:chOff x="10147591" y="3346515"/>
            <a:chExt cx="180000" cy="85941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56EC481-913C-43B9-A243-7A1FF95B5B00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2C60E7-9293-4071-9D83-61B678FCE545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8C642F-75E5-481D-BBA6-E64B10B6ACB9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87058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Antitumor activity: Glioblastoma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RANO: Response </a:t>
            </a:r>
            <a:r>
              <a:rPr lang="de-DE" err="1"/>
              <a:t>assessment</a:t>
            </a:r>
            <a:r>
              <a:rPr lang="de-DE"/>
              <a:t> in neuro-</a:t>
            </a:r>
            <a:r>
              <a:rPr lang="de-DE" err="1"/>
              <a:t>oncology</a:t>
            </a:r>
            <a:r>
              <a:rPr lang="de-DE"/>
              <a:t>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DCR: </a:t>
            </a:r>
            <a:r>
              <a:rPr lang="de-DE" err="1"/>
              <a:t>disease</a:t>
            </a:r>
            <a:r>
              <a:rPr lang="de-DE"/>
              <a:t> </a:t>
            </a:r>
            <a:r>
              <a:rPr lang="de-DE" err="1"/>
              <a:t>control</a:t>
            </a:r>
            <a:r>
              <a:rPr lang="de-DE"/>
              <a:t> rate. CR: </a:t>
            </a:r>
            <a:r>
              <a:rPr lang="de-DE" err="1"/>
              <a:t>Complete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PD: Progressive </a:t>
            </a:r>
            <a:r>
              <a:rPr lang="de-DE" err="1"/>
              <a:t>disease</a:t>
            </a:r>
            <a:r>
              <a:rPr lang="de-DE"/>
              <a:t>. SD: </a:t>
            </a:r>
            <a:r>
              <a:rPr lang="de-DE" err="1"/>
              <a:t>stable</a:t>
            </a:r>
            <a:r>
              <a:rPr lang="de-DE"/>
              <a:t> </a:t>
            </a:r>
            <a:r>
              <a:rPr lang="de-DE" err="1"/>
              <a:t>disease</a:t>
            </a:r>
            <a:r>
              <a:rPr lang="de-DE"/>
              <a:t>. DOR: Duration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GBM: </a:t>
            </a:r>
            <a:r>
              <a:rPr lang="de-DE" err="1"/>
              <a:t>glioblastoma</a:t>
            </a:r>
            <a:endParaRPr lang="de-DE"/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535450"/>
            <a:ext cx="10915191" cy="246221"/>
          </a:xfrm>
          <a:prstGeom prst="rect">
            <a:avLst/>
          </a:prstGeom>
          <a:noFill/>
        </p:spPr>
        <p:txBody>
          <a:bodyPr wrap="square" lIns="0" tIns="0" rIns="91440" bIns="0" anchor="t">
            <a:spAutoFit/>
          </a:bodyPr>
          <a:lstStyle/>
          <a:p>
            <a:r>
              <a:rPr lang="en-US" sz="1600" b="1"/>
              <a:t>Confirmed objective responses, RANO by BICR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F90BB-EF50-4209-90EA-450AD96AC4C4}"/>
              </a:ext>
            </a:extLst>
          </p:cNvPr>
          <p:cNvSpPr txBox="1"/>
          <p:nvPr/>
        </p:nvSpPr>
        <p:spPr>
          <a:xfrm>
            <a:off x="346046" y="5924995"/>
            <a:ext cx="105428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Defined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as best overall response of CR, PR or SD. </a:t>
            </a:r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Patient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had post-baseline imaging and the best overall response was determined to be 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nonevaluable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per RECIST v1.1. </a:t>
            </a:r>
            <a:r>
              <a:rPr lang="en-US" sz="800" b="0" i="0" u="none" strike="noStrike" baseline="30000" err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Patienthad</a:t>
            </a:r>
            <a:r>
              <a:rPr lang="en-US"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no post-baseline imaging. Data cutoff date: April 10, 2020.</a:t>
            </a:r>
            <a:endParaRPr lang="en-US" sz="80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FB573DE-CE22-4FA0-B2A6-F20BFEE63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22502"/>
              </p:ext>
            </p:extLst>
          </p:nvPr>
        </p:nvGraphicFramePr>
        <p:xfrm>
          <a:off x="414823" y="1954117"/>
          <a:ext cx="5456312" cy="392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156">
                  <a:extLst>
                    <a:ext uri="{9D8B030D-6E8A-4147-A177-3AD203B41FA5}">
                      <a16:colId xmlns:a16="http://schemas.microsoft.com/office/drawing/2014/main" val="130791455"/>
                    </a:ext>
                  </a:extLst>
                </a:gridCol>
                <a:gridCol w="2728156">
                  <a:extLst>
                    <a:ext uri="{9D8B030D-6E8A-4147-A177-3AD203B41FA5}">
                      <a16:colId xmlns:a16="http://schemas.microsoft.com/office/drawing/2014/main" val="411681452"/>
                    </a:ext>
                  </a:extLst>
                </a:gridCol>
              </a:tblGrid>
              <a:tr h="470506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2L GBM</a:t>
                      </a:r>
                    </a:p>
                    <a:p>
                      <a:pPr algn="ctr"/>
                      <a:r>
                        <a:rPr lang="de-DE" sz="1400"/>
                        <a:t>(N=31)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41585917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ORR, % (95% CI)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16.1 (5.5-33.7)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32343220"/>
                  </a:ext>
                </a:extLst>
              </a:tr>
              <a:tr h="285664">
                <a:tc>
                  <a:txBody>
                    <a:bodyPr/>
                    <a:lstStyle/>
                    <a:p>
                      <a:r>
                        <a:rPr lang="de-DE" sz="1400" err="1"/>
                        <a:t>DCR,</a:t>
                      </a:r>
                      <a:r>
                        <a:rPr lang="de-DE" sz="1400" baseline="30000" err="1"/>
                        <a:t>a</a:t>
                      </a:r>
                      <a:r>
                        <a:rPr lang="de-DE" sz="1400"/>
                        <a:t> % (95% CI)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58.1 (39.1-75.5)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81869830"/>
                  </a:ext>
                </a:extLst>
              </a:tr>
              <a:tr h="268860">
                <a:tc gridSpan="2">
                  <a:txBody>
                    <a:bodyPr/>
                    <a:lstStyle/>
                    <a:p>
                      <a:r>
                        <a:rPr lang="de-DE" sz="1400"/>
                        <a:t>Best </a:t>
                      </a:r>
                      <a:r>
                        <a:rPr lang="de-DE" sz="1400" err="1"/>
                        <a:t>overall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response</a:t>
                      </a:r>
                      <a:r>
                        <a:rPr lang="de-DE" sz="1400"/>
                        <a:t>, n (%)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812145400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CR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0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51495859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PR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5 (16)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28495356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SD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13 (42)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66984973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Non-CR/Non-PD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0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95231740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PD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11 (35)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11789144"/>
                  </a:ext>
                </a:extLst>
              </a:tr>
              <a:tr h="285664">
                <a:tc>
                  <a:txBody>
                    <a:bodyPr/>
                    <a:lstStyle/>
                    <a:p>
                      <a:r>
                        <a:rPr lang="de-DE" sz="1400"/>
                        <a:t>Non-</a:t>
                      </a:r>
                      <a:r>
                        <a:rPr lang="de-DE" sz="1400" err="1"/>
                        <a:t>evaluable</a:t>
                      </a:r>
                      <a:r>
                        <a:rPr lang="de-DE" sz="1400" baseline="30000" err="1"/>
                        <a:t>b</a:t>
                      </a:r>
                      <a:endParaRPr lang="en-GB" sz="1400" baseline="30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 (3)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83277424"/>
                  </a:ext>
                </a:extLst>
              </a:tr>
              <a:tr h="285664">
                <a:tc>
                  <a:txBody>
                    <a:bodyPr/>
                    <a:lstStyle/>
                    <a:p>
                      <a:r>
                        <a:rPr lang="de-DE" sz="1400" err="1"/>
                        <a:t>No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assessment</a:t>
                      </a:r>
                      <a:r>
                        <a:rPr lang="de-DE" sz="1400" baseline="30000" err="1"/>
                        <a:t>c</a:t>
                      </a:r>
                      <a:endParaRPr lang="en-GB" sz="1400" baseline="30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 (3)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99454464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DOR,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3.2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0729067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r>
                        <a:rPr lang="de-DE" sz="1400"/>
                        <a:t>median (</a:t>
                      </a:r>
                      <a:r>
                        <a:rPr lang="de-DE" sz="1400" err="1"/>
                        <a:t>range</a:t>
                      </a:r>
                      <a:r>
                        <a:rPr lang="de-DE" sz="1400"/>
                        <a:t>), </a:t>
                      </a:r>
                      <a:r>
                        <a:rPr lang="de-DE" sz="1400" err="1"/>
                        <a:t>mo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(2.5 </a:t>
                      </a:r>
                      <a:r>
                        <a:rPr lang="de-DE" sz="1400" err="1"/>
                        <a:t>to</a:t>
                      </a:r>
                      <a:r>
                        <a:rPr lang="de-DE" sz="1400"/>
                        <a:t> 4.9+)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1150095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5BFD6C-B299-4424-AEB9-2167159B4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49797"/>
              </p:ext>
            </p:extLst>
          </p:nvPr>
        </p:nvGraphicFramePr>
        <p:xfrm>
          <a:off x="6240463" y="1879686"/>
          <a:ext cx="4208462" cy="436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5">
            <a:extLst>
              <a:ext uri="{FF2B5EF4-FFF2-40B4-BE49-F238E27FC236}">
                <a16:creationId xmlns:a16="http://schemas.microsoft.com/office/drawing/2014/main" id="{8BB4CB43-E991-374C-9CC8-CBA7E3BA76DC}"/>
              </a:ext>
            </a:extLst>
          </p:cNvPr>
          <p:cNvSpPr txBox="1"/>
          <p:nvPr/>
        </p:nvSpPr>
        <p:spPr>
          <a:xfrm>
            <a:off x="6250116" y="1483973"/>
            <a:ext cx="38598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Objective response rate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254AFF-F5D9-4CB6-8220-502CDB9983B4}"/>
              </a:ext>
            </a:extLst>
          </p:cNvPr>
          <p:cNvGrpSpPr/>
          <p:nvPr/>
        </p:nvGrpSpPr>
        <p:grpSpPr>
          <a:xfrm>
            <a:off x="8675695" y="4305869"/>
            <a:ext cx="180000" cy="868657"/>
            <a:chOff x="10147591" y="3346515"/>
            <a:chExt cx="180000" cy="85941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170E72-A6C8-4C17-BBD2-B28ADA56FE91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AB0093-CC56-4038-B7E8-B581B23CB75E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25A2A2-5E33-4C6C-A9A9-5A0809D945D9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545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raphic 159">
            <a:extLst>
              <a:ext uri="{FF2B5EF4-FFF2-40B4-BE49-F238E27FC236}">
                <a16:creationId xmlns:a16="http://schemas.microsoft.com/office/drawing/2014/main" id="{C46876E2-74CE-41D8-B363-8569DBF2E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837" y="2504996"/>
            <a:ext cx="3472327" cy="20266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Progression-free survival: Women’s cancers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RECIST: Response Evaluation </a:t>
            </a:r>
            <a:r>
              <a:rPr lang="de-DE" err="1"/>
              <a:t>Criteria</a:t>
            </a:r>
            <a:r>
              <a:rPr lang="de-DE"/>
              <a:t> in Solid Tumors.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TNBC: Triple negative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CI: Confidence </a:t>
            </a:r>
            <a:r>
              <a:rPr lang="de-DE" err="1"/>
              <a:t>interval</a:t>
            </a:r>
            <a:r>
              <a:rPr lang="de-DE"/>
              <a:t>. NR: Not </a:t>
            </a:r>
            <a:r>
              <a:rPr lang="de-DE" err="1"/>
              <a:t>reached</a:t>
            </a:r>
            <a:r>
              <a:rPr lang="de-DE"/>
              <a:t>.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  <a:endParaRPr lang="de-DE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546083"/>
            <a:ext cx="10915191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b="1"/>
              <a:t>RECIST v1.1 by BICR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48DD35-889A-4DE7-A922-C198CBDA68B5}"/>
              </a:ext>
            </a:extLst>
          </p:cNvPr>
          <p:cNvGrpSpPr/>
          <p:nvPr/>
        </p:nvGrpSpPr>
        <p:grpSpPr>
          <a:xfrm>
            <a:off x="934861" y="4926112"/>
            <a:ext cx="4288301" cy="54001"/>
            <a:chOff x="1201042" y="5295666"/>
            <a:chExt cx="4100234" cy="5400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DFFE55-68E4-48BB-8300-6ADD81221992}"/>
                </a:ext>
              </a:extLst>
            </p:cNvPr>
            <p:cNvCxnSpPr/>
            <p:nvPr/>
          </p:nvCxnSpPr>
          <p:spPr>
            <a:xfrm>
              <a:off x="1206110" y="5295666"/>
              <a:ext cx="4095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848507-F546-42FE-A834-4DB52C7A50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74042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5C90F2-C6C4-467B-A9C1-2775E846C4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09138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B667D9B-C92C-4ACE-A6AA-4F9BF3B091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44234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6C9C16-C577-43F8-ABCD-0CC2E95DD2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79330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365B78-0BCC-42F9-888F-D08B282514E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14426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432887-8090-4735-88B7-008FE7ADE9C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49522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B9CD35-2C03-4FF2-9A71-DCF392EE23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84618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612676-B355-4E87-B64C-951390F7209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519714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3FF19E-0486-4D16-939D-1B3AD6ED24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54810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7606ED-8399-4728-A453-BAC9B985A7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189906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E686B2-56BF-493D-9D59-99A3171232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25002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A18054-0F60-4CAD-9EEC-0F4279CC99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60098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801BF4-E08B-43C6-93C6-93F8A3D032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195195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5586CB-7B24-4702-9CBD-AD9E10920E8D}"/>
              </a:ext>
            </a:extLst>
          </p:cNvPr>
          <p:cNvSpPr txBox="1"/>
          <p:nvPr/>
        </p:nvSpPr>
        <p:spPr>
          <a:xfrm>
            <a:off x="797139" y="4942204"/>
            <a:ext cx="281992" cy="26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0</a:t>
            </a:r>
            <a:endParaRPr lang="en-GB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286D3-F789-446F-912A-EF0960A58CAE}"/>
              </a:ext>
            </a:extLst>
          </p:cNvPr>
          <p:cNvSpPr txBox="1"/>
          <p:nvPr/>
        </p:nvSpPr>
        <p:spPr>
          <a:xfrm>
            <a:off x="1848535" y="4942204"/>
            <a:ext cx="281993" cy="26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3</a:t>
            </a:r>
            <a:endParaRPr lang="en-GB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8EAF9-8725-432B-A522-382E78530401}"/>
              </a:ext>
            </a:extLst>
          </p:cNvPr>
          <p:cNvSpPr txBox="1"/>
          <p:nvPr/>
        </p:nvSpPr>
        <p:spPr>
          <a:xfrm>
            <a:off x="2896660" y="4942204"/>
            <a:ext cx="281993" cy="26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6</a:t>
            </a:r>
            <a:endParaRPr lang="en-GB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03B48C-4B55-4706-8E35-C139161482C2}"/>
              </a:ext>
            </a:extLst>
          </p:cNvPr>
          <p:cNvSpPr txBox="1"/>
          <p:nvPr/>
        </p:nvSpPr>
        <p:spPr>
          <a:xfrm>
            <a:off x="3944169" y="4942204"/>
            <a:ext cx="281993" cy="26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9</a:t>
            </a:r>
            <a:endParaRPr lang="en-GB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EB0B2-DE38-4028-A105-B6FB07E419CD}"/>
              </a:ext>
            </a:extLst>
          </p:cNvPr>
          <p:cNvSpPr txBox="1"/>
          <p:nvPr/>
        </p:nvSpPr>
        <p:spPr>
          <a:xfrm>
            <a:off x="4954379" y="4942204"/>
            <a:ext cx="370848" cy="26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12</a:t>
            </a:r>
            <a:endParaRPr lang="en-GB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A8200A-24CB-4064-AE72-5CD75E636922}"/>
              </a:ext>
            </a:extLst>
          </p:cNvPr>
          <p:cNvSpPr txBox="1"/>
          <p:nvPr/>
        </p:nvSpPr>
        <p:spPr>
          <a:xfrm rot="16200000">
            <a:off x="-607268" y="3590280"/>
            <a:ext cx="2173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PFS, %</a:t>
            </a:r>
            <a:endParaRPr lang="en-GB" sz="1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C3B5AD-9CEE-41F4-8821-84C5B271093C}"/>
              </a:ext>
            </a:extLst>
          </p:cNvPr>
          <p:cNvGrpSpPr/>
          <p:nvPr/>
        </p:nvGrpSpPr>
        <p:grpSpPr>
          <a:xfrm>
            <a:off x="877818" y="2480818"/>
            <a:ext cx="56477" cy="2446436"/>
            <a:chOff x="949005" y="2480818"/>
            <a:chExt cx="56477" cy="244643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4F7117-618F-40EF-A0DF-90861633883F}"/>
                </a:ext>
              </a:extLst>
            </p:cNvPr>
            <p:cNvCxnSpPr/>
            <p:nvPr/>
          </p:nvCxnSpPr>
          <p:spPr>
            <a:xfrm>
              <a:off x="1005482" y="2480818"/>
              <a:ext cx="0" cy="2446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A39274-DA30-4035-9949-69E30895CDD6}"/>
                </a:ext>
              </a:extLst>
            </p:cNvPr>
            <p:cNvCxnSpPr/>
            <p:nvPr/>
          </p:nvCxnSpPr>
          <p:spPr>
            <a:xfrm>
              <a:off x="949005" y="4925894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62E039-4390-4B15-9432-3F90E0522F03}"/>
                </a:ext>
              </a:extLst>
            </p:cNvPr>
            <p:cNvCxnSpPr/>
            <p:nvPr/>
          </p:nvCxnSpPr>
          <p:spPr>
            <a:xfrm>
              <a:off x="949005" y="4695901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011E10-B070-497D-8FB8-9D2360214E14}"/>
                </a:ext>
              </a:extLst>
            </p:cNvPr>
            <p:cNvCxnSpPr/>
            <p:nvPr/>
          </p:nvCxnSpPr>
          <p:spPr>
            <a:xfrm>
              <a:off x="949005" y="3719640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CEEC8CC-B5A7-4743-AF29-2F3369F0DB23}"/>
                </a:ext>
              </a:extLst>
            </p:cNvPr>
            <p:cNvCxnSpPr/>
            <p:nvPr/>
          </p:nvCxnSpPr>
          <p:spPr>
            <a:xfrm>
              <a:off x="949005" y="2986650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9F5C8B-729C-4DE2-B3CC-D384D17C6E10}"/>
                </a:ext>
              </a:extLst>
            </p:cNvPr>
            <p:cNvCxnSpPr/>
            <p:nvPr/>
          </p:nvCxnSpPr>
          <p:spPr>
            <a:xfrm>
              <a:off x="949005" y="2506257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0BD55B-0095-4BEF-898E-971CBD4D0249}"/>
                </a:ext>
              </a:extLst>
            </p:cNvPr>
            <p:cNvCxnSpPr/>
            <p:nvPr/>
          </p:nvCxnSpPr>
          <p:spPr>
            <a:xfrm>
              <a:off x="949005" y="4452514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C96CB8-DFAA-4406-B24C-E9D64FACD995}"/>
                </a:ext>
              </a:extLst>
            </p:cNvPr>
            <p:cNvCxnSpPr/>
            <p:nvPr/>
          </p:nvCxnSpPr>
          <p:spPr>
            <a:xfrm>
              <a:off x="949005" y="4209126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A45BA6-5C99-4C39-94B5-ABAF81E06B21}"/>
                </a:ext>
              </a:extLst>
            </p:cNvPr>
            <p:cNvCxnSpPr/>
            <p:nvPr/>
          </p:nvCxnSpPr>
          <p:spPr>
            <a:xfrm>
              <a:off x="949005" y="3961186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39698C8-9014-4149-A6EA-B95AC70ABAB9}"/>
                </a:ext>
              </a:extLst>
            </p:cNvPr>
            <p:cNvCxnSpPr/>
            <p:nvPr/>
          </p:nvCxnSpPr>
          <p:spPr>
            <a:xfrm>
              <a:off x="949005" y="3476687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02A113-77B7-438F-9167-3E65BC2FEA6D}"/>
                </a:ext>
              </a:extLst>
            </p:cNvPr>
            <p:cNvCxnSpPr/>
            <p:nvPr/>
          </p:nvCxnSpPr>
          <p:spPr>
            <a:xfrm>
              <a:off x="949005" y="3233302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97DA70C-3B39-479E-A220-2AAF3931B31F}"/>
                </a:ext>
              </a:extLst>
            </p:cNvPr>
            <p:cNvCxnSpPr/>
            <p:nvPr/>
          </p:nvCxnSpPr>
          <p:spPr>
            <a:xfrm>
              <a:off x="949005" y="2747812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C7F3FC-E4FC-4ED1-9921-23071511CD18}"/>
              </a:ext>
            </a:extLst>
          </p:cNvPr>
          <p:cNvGrpSpPr/>
          <p:nvPr/>
        </p:nvGrpSpPr>
        <p:grpSpPr>
          <a:xfrm>
            <a:off x="473565" y="2370131"/>
            <a:ext cx="459705" cy="2690078"/>
            <a:chOff x="191193" y="2370131"/>
            <a:chExt cx="459705" cy="26900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0DF1AF-F51A-41E5-8576-DA0921D08FD5}"/>
                </a:ext>
              </a:extLst>
            </p:cNvPr>
            <p:cNvSpPr txBox="1"/>
            <p:nvPr/>
          </p:nvSpPr>
          <p:spPr>
            <a:xfrm>
              <a:off x="368906" y="4791414"/>
              <a:ext cx="281992" cy="26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0</a:t>
              </a:r>
              <a:endParaRPr lang="en-GB" sz="12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0F07D6-733A-4011-916D-A49F05356E36}"/>
                </a:ext>
              </a:extLst>
            </p:cNvPr>
            <p:cNvSpPr txBox="1"/>
            <p:nvPr/>
          </p:nvSpPr>
          <p:spPr>
            <a:xfrm>
              <a:off x="296314" y="430387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20</a:t>
              </a:r>
              <a:endParaRPr lang="en-GB" sz="1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A733FA-8A23-46CC-A01F-51DDB9F7D75E}"/>
                </a:ext>
              </a:extLst>
            </p:cNvPr>
            <p:cNvSpPr txBox="1"/>
            <p:nvPr/>
          </p:nvSpPr>
          <p:spPr>
            <a:xfrm>
              <a:off x="280050" y="3580772"/>
              <a:ext cx="370848" cy="26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50</a:t>
              </a:r>
              <a:endParaRPr lang="en-GB" sz="12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BDA4B4-3D61-4AC7-A4C3-0C970329929E}"/>
                </a:ext>
              </a:extLst>
            </p:cNvPr>
            <p:cNvSpPr txBox="1"/>
            <p:nvPr/>
          </p:nvSpPr>
          <p:spPr>
            <a:xfrm>
              <a:off x="296314" y="309323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70</a:t>
              </a:r>
              <a:endParaRPr lang="en-GB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2D0270-1E97-435E-803B-16FC9756ADA7}"/>
                </a:ext>
              </a:extLst>
            </p:cNvPr>
            <p:cNvSpPr txBox="1"/>
            <p:nvPr/>
          </p:nvSpPr>
          <p:spPr>
            <a:xfrm>
              <a:off x="191193" y="2370131"/>
              <a:ext cx="459705" cy="26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100</a:t>
              </a:r>
              <a:endParaRPr lang="en-GB" sz="12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ADA527-EBD7-47F9-B540-CC052CA70B50}"/>
                </a:ext>
              </a:extLst>
            </p:cNvPr>
            <p:cNvSpPr txBox="1"/>
            <p:nvPr/>
          </p:nvSpPr>
          <p:spPr>
            <a:xfrm>
              <a:off x="296314" y="454764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</a:t>
              </a:r>
              <a:endParaRPr lang="en-GB" sz="12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FBDF5BF-DCC6-40F1-B91D-60C93141F30D}"/>
                </a:ext>
              </a:extLst>
            </p:cNvPr>
            <p:cNvSpPr txBox="1"/>
            <p:nvPr/>
          </p:nvSpPr>
          <p:spPr>
            <a:xfrm>
              <a:off x="296314" y="406010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30</a:t>
              </a:r>
              <a:endParaRPr lang="en-GB" sz="12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D84725-EB8F-45B1-91BD-0D6BBB2D5721}"/>
                </a:ext>
              </a:extLst>
            </p:cNvPr>
            <p:cNvSpPr txBox="1"/>
            <p:nvPr/>
          </p:nvSpPr>
          <p:spPr>
            <a:xfrm>
              <a:off x="296314" y="38163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40</a:t>
              </a:r>
              <a:endParaRPr lang="en-GB" sz="12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03AA323-1BF8-4CA5-BB09-DE1BD402C6BE}"/>
                </a:ext>
              </a:extLst>
            </p:cNvPr>
            <p:cNvSpPr txBox="1"/>
            <p:nvPr/>
          </p:nvSpPr>
          <p:spPr>
            <a:xfrm>
              <a:off x="296314" y="333700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60</a:t>
              </a:r>
              <a:endParaRPr lang="en-GB" sz="12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36AE14-0C82-47D0-BF8A-5F23C5E3AEB4}"/>
                </a:ext>
              </a:extLst>
            </p:cNvPr>
            <p:cNvSpPr txBox="1"/>
            <p:nvPr/>
          </p:nvSpPr>
          <p:spPr>
            <a:xfrm>
              <a:off x="296314" y="284946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80</a:t>
              </a:r>
              <a:endParaRPr lang="en-GB" sz="12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72A69A-E1E3-46D0-BF7C-2C110866290B}"/>
                </a:ext>
              </a:extLst>
            </p:cNvPr>
            <p:cNvSpPr txBox="1"/>
            <p:nvPr/>
          </p:nvSpPr>
          <p:spPr>
            <a:xfrm>
              <a:off x="296314" y="260569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90</a:t>
              </a:r>
              <a:endParaRPr lang="en-GB" sz="120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1C4FA7-6FE9-4639-82E7-DD43F9EB4145}"/>
              </a:ext>
            </a:extLst>
          </p:cNvPr>
          <p:cNvCxnSpPr/>
          <p:nvPr/>
        </p:nvCxnSpPr>
        <p:spPr>
          <a:xfrm>
            <a:off x="3037138" y="2470150"/>
            <a:ext cx="0" cy="24574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E7FD170-468E-45B0-8C54-B9951136DAB5}"/>
              </a:ext>
            </a:extLst>
          </p:cNvPr>
          <p:cNvSpPr/>
          <p:nvPr/>
        </p:nvSpPr>
        <p:spPr>
          <a:xfrm>
            <a:off x="942273" y="2499360"/>
            <a:ext cx="3977640" cy="1546860"/>
          </a:xfrm>
          <a:custGeom>
            <a:avLst/>
            <a:gdLst>
              <a:gd name="connsiteX0" fmla="*/ 0 w 3977640"/>
              <a:gd name="connsiteY0" fmla="*/ 0 h 1546860"/>
              <a:gd name="connsiteX1" fmla="*/ 64770 w 3977640"/>
              <a:gd name="connsiteY1" fmla="*/ 0 h 1546860"/>
              <a:gd name="connsiteX2" fmla="*/ 64770 w 3977640"/>
              <a:gd name="connsiteY2" fmla="*/ 83820 h 1546860"/>
              <a:gd name="connsiteX3" fmla="*/ 342900 w 3977640"/>
              <a:gd name="connsiteY3" fmla="*/ 83820 h 1546860"/>
              <a:gd name="connsiteX4" fmla="*/ 342900 w 3977640"/>
              <a:gd name="connsiteY4" fmla="*/ 167640 h 1546860"/>
              <a:gd name="connsiteX5" fmla="*/ 365760 w 3977640"/>
              <a:gd name="connsiteY5" fmla="*/ 167640 h 1546860"/>
              <a:gd name="connsiteX6" fmla="*/ 365760 w 3977640"/>
              <a:gd name="connsiteY6" fmla="*/ 243840 h 1546860"/>
              <a:gd name="connsiteX7" fmla="*/ 445770 w 3977640"/>
              <a:gd name="connsiteY7" fmla="*/ 243840 h 1546860"/>
              <a:gd name="connsiteX8" fmla="*/ 445770 w 3977640"/>
              <a:gd name="connsiteY8" fmla="*/ 411480 h 1546860"/>
              <a:gd name="connsiteX9" fmla="*/ 575310 w 3977640"/>
              <a:gd name="connsiteY9" fmla="*/ 411480 h 1546860"/>
              <a:gd name="connsiteX10" fmla="*/ 575310 w 3977640"/>
              <a:gd name="connsiteY10" fmla="*/ 575310 h 1546860"/>
              <a:gd name="connsiteX11" fmla="*/ 609600 w 3977640"/>
              <a:gd name="connsiteY11" fmla="*/ 575310 h 1546860"/>
              <a:gd name="connsiteX12" fmla="*/ 609600 w 3977640"/>
              <a:gd name="connsiteY12" fmla="*/ 735330 h 1546860"/>
              <a:gd name="connsiteX13" fmla="*/ 666750 w 3977640"/>
              <a:gd name="connsiteY13" fmla="*/ 735330 h 1546860"/>
              <a:gd name="connsiteX14" fmla="*/ 666750 w 3977640"/>
              <a:gd name="connsiteY14" fmla="*/ 819150 h 1546860"/>
              <a:gd name="connsiteX15" fmla="*/ 735330 w 3977640"/>
              <a:gd name="connsiteY15" fmla="*/ 819150 h 1546860"/>
              <a:gd name="connsiteX16" fmla="*/ 735330 w 3977640"/>
              <a:gd name="connsiteY16" fmla="*/ 986790 h 1546860"/>
              <a:gd name="connsiteX17" fmla="*/ 1005840 w 3977640"/>
              <a:gd name="connsiteY17" fmla="*/ 986790 h 1546860"/>
              <a:gd name="connsiteX18" fmla="*/ 1005840 w 3977640"/>
              <a:gd name="connsiteY18" fmla="*/ 1070610 h 1546860"/>
              <a:gd name="connsiteX19" fmla="*/ 1036320 w 3977640"/>
              <a:gd name="connsiteY19" fmla="*/ 1070610 h 1546860"/>
              <a:gd name="connsiteX20" fmla="*/ 1036320 w 3977640"/>
              <a:gd name="connsiteY20" fmla="*/ 1150620 h 1546860"/>
              <a:gd name="connsiteX21" fmla="*/ 1463040 w 3977640"/>
              <a:gd name="connsiteY21" fmla="*/ 1150620 h 1546860"/>
              <a:gd name="connsiteX22" fmla="*/ 1463040 w 3977640"/>
              <a:gd name="connsiteY22" fmla="*/ 1253490 h 1546860"/>
              <a:gd name="connsiteX23" fmla="*/ 2106930 w 3977640"/>
              <a:gd name="connsiteY23" fmla="*/ 1253490 h 1546860"/>
              <a:gd name="connsiteX24" fmla="*/ 2106930 w 3977640"/>
              <a:gd name="connsiteY24" fmla="*/ 1405890 h 1546860"/>
              <a:gd name="connsiteX25" fmla="*/ 2125980 w 3977640"/>
              <a:gd name="connsiteY25" fmla="*/ 1405890 h 1546860"/>
              <a:gd name="connsiteX26" fmla="*/ 2125980 w 3977640"/>
              <a:gd name="connsiteY26" fmla="*/ 1546860 h 1546860"/>
              <a:gd name="connsiteX27" fmla="*/ 3977640 w 3977640"/>
              <a:gd name="connsiteY27" fmla="*/ 1546860 h 154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7640" h="1546860">
                <a:moveTo>
                  <a:pt x="0" y="0"/>
                </a:moveTo>
                <a:lnTo>
                  <a:pt x="64770" y="0"/>
                </a:lnTo>
                <a:lnTo>
                  <a:pt x="64770" y="83820"/>
                </a:lnTo>
                <a:lnTo>
                  <a:pt x="342900" y="83820"/>
                </a:lnTo>
                <a:lnTo>
                  <a:pt x="342900" y="167640"/>
                </a:lnTo>
                <a:lnTo>
                  <a:pt x="365760" y="167640"/>
                </a:lnTo>
                <a:lnTo>
                  <a:pt x="365760" y="243840"/>
                </a:lnTo>
                <a:lnTo>
                  <a:pt x="445770" y="243840"/>
                </a:lnTo>
                <a:lnTo>
                  <a:pt x="445770" y="411480"/>
                </a:lnTo>
                <a:lnTo>
                  <a:pt x="575310" y="411480"/>
                </a:lnTo>
                <a:lnTo>
                  <a:pt x="575310" y="575310"/>
                </a:lnTo>
                <a:lnTo>
                  <a:pt x="609600" y="575310"/>
                </a:lnTo>
                <a:lnTo>
                  <a:pt x="609600" y="735330"/>
                </a:lnTo>
                <a:lnTo>
                  <a:pt x="666750" y="735330"/>
                </a:lnTo>
                <a:lnTo>
                  <a:pt x="666750" y="819150"/>
                </a:lnTo>
                <a:lnTo>
                  <a:pt x="735330" y="819150"/>
                </a:lnTo>
                <a:lnTo>
                  <a:pt x="735330" y="986790"/>
                </a:lnTo>
                <a:lnTo>
                  <a:pt x="1005840" y="986790"/>
                </a:lnTo>
                <a:lnTo>
                  <a:pt x="1005840" y="1070610"/>
                </a:lnTo>
                <a:lnTo>
                  <a:pt x="1036320" y="1070610"/>
                </a:lnTo>
                <a:lnTo>
                  <a:pt x="1036320" y="1150620"/>
                </a:lnTo>
                <a:lnTo>
                  <a:pt x="1463040" y="1150620"/>
                </a:lnTo>
                <a:lnTo>
                  <a:pt x="1463040" y="1253490"/>
                </a:lnTo>
                <a:lnTo>
                  <a:pt x="2106930" y="1253490"/>
                </a:lnTo>
                <a:lnTo>
                  <a:pt x="2106930" y="1405890"/>
                </a:lnTo>
                <a:lnTo>
                  <a:pt x="2125980" y="1405890"/>
                </a:lnTo>
                <a:lnTo>
                  <a:pt x="2125980" y="1546860"/>
                </a:lnTo>
                <a:lnTo>
                  <a:pt x="3977640" y="1546860"/>
                </a:lnTo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E17EA85-B6FF-407C-817D-2C9E169E39CF}"/>
              </a:ext>
            </a:extLst>
          </p:cNvPr>
          <p:cNvCxnSpPr/>
          <p:nvPr/>
        </p:nvCxnSpPr>
        <p:spPr>
          <a:xfrm>
            <a:off x="4919457" y="3972154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3A3CC92-E137-40B9-9FE7-274B0951D043}"/>
              </a:ext>
            </a:extLst>
          </p:cNvPr>
          <p:cNvCxnSpPr/>
          <p:nvPr/>
        </p:nvCxnSpPr>
        <p:spPr>
          <a:xfrm>
            <a:off x="4612822" y="3973994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66FF686-C81C-4ED8-92D9-0A2D19220816}"/>
              </a:ext>
            </a:extLst>
          </p:cNvPr>
          <p:cNvCxnSpPr/>
          <p:nvPr/>
        </p:nvCxnSpPr>
        <p:spPr>
          <a:xfrm>
            <a:off x="3781045" y="3972159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D9B506-C946-4B9A-94AD-4D0A95CDA0A1}"/>
              </a:ext>
            </a:extLst>
          </p:cNvPr>
          <p:cNvCxnSpPr/>
          <p:nvPr/>
        </p:nvCxnSpPr>
        <p:spPr>
          <a:xfrm>
            <a:off x="3860002" y="3970324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41AFD42-D3F7-465B-9DDE-4B9E70FA2DD4}"/>
              </a:ext>
            </a:extLst>
          </p:cNvPr>
          <p:cNvCxnSpPr/>
          <p:nvPr/>
        </p:nvCxnSpPr>
        <p:spPr>
          <a:xfrm>
            <a:off x="3175122" y="3975833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1A0CA4-3FC4-4002-AB7E-75FED610B2CF}"/>
              </a:ext>
            </a:extLst>
          </p:cNvPr>
          <p:cNvCxnSpPr/>
          <p:nvPr/>
        </p:nvCxnSpPr>
        <p:spPr>
          <a:xfrm>
            <a:off x="3147582" y="3973996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8D44885-A083-4F34-AC97-922A4FA0CEE3}"/>
              </a:ext>
            </a:extLst>
          </p:cNvPr>
          <p:cNvCxnSpPr/>
          <p:nvPr/>
        </p:nvCxnSpPr>
        <p:spPr>
          <a:xfrm>
            <a:off x="2881338" y="3682049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8374385-9921-4761-A50E-7108F6869EA6}"/>
              </a:ext>
            </a:extLst>
          </p:cNvPr>
          <p:cNvCxnSpPr/>
          <p:nvPr/>
        </p:nvCxnSpPr>
        <p:spPr>
          <a:xfrm>
            <a:off x="2728938" y="3680213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ED208E-7684-45DA-A931-103843367FFE}"/>
              </a:ext>
            </a:extLst>
          </p:cNvPr>
          <p:cNvCxnSpPr/>
          <p:nvPr/>
        </p:nvCxnSpPr>
        <p:spPr>
          <a:xfrm>
            <a:off x="2510436" y="3678374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9E67FE5-2133-48E3-8F8F-794E41D9D8D0}"/>
              </a:ext>
            </a:extLst>
          </p:cNvPr>
          <p:cNvCxnSpPr/>
          <p:nvPr/>
        </p:nvCxnSpPr>
        <p:spPr>
          <a:xfrm>
            <a:off x="2416795" y="3676537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F7C0991-C480-41BC-980F-54F1E7253A95}"/>
              </a:ext>
            </a:extLst>
          </p:cNvPr>
          <p:cNvCxnSpPr/>
          <p:nvPr/>
        </p:nvCxnSpPr>
        <p:spPr>
          <a:xfrm>
            <a:off x="2323153" y="3579224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276D217-9F59-4EA4-ADC8-5DD62CF66CBA}"/>
              </a:ext>
            </a:extLst>
          </p:cNvPr>
          <p:cNvCxnSpPr/>
          <p:nvPr/>
        </p:nvCxnSpPr>
        <p:spPr>
          <a:xfrm>
            <a:off x="1663975" y="3243212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C08A820-D13E-44CA-ADE3-114C93159585}"/>
              </a:ext>
            </a:extLst>
          </p:cNvPr>
          <p:cNvCxnSpPr/>
          <p:nvPr/>
        </p:nvCxnSpPr>
        <p:spPr>
          <a:xfrm>
            <a:off x="949715" y="2426127"/>
            <a:ext cx="0" cy="72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C83DAF6-7D3F-440F-848D-54B61D61646C}"/>
              </a:ext>
            </a:extLst>
          </p:cNvPr>
          <p:cNvSpPr txBox="1"/>
          <p:nvPr/>
        </p:nvSpPr>
        <p:spPr>
          <a:xfrm>
            <a:off x="3077989" y="2446119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6-month rate</a:t>
            </a:r>
          </a:p>
          <a:p>
            <a:r>
              <a:rPr lang="de-DE" sz="1200"/>
              <a:t>48.9%</a:t>
            </a:r>
            <a:endParaRPr lang="en-GB" sz="12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EC267AD-F196-4B2D-B1BD-F521DE260E0E}"/>
              </a:ext>
            </a:extLst>
          </p:cNvPr>
          <p:cNvSpPr txBox="1"/>
          <p:nvPr/>
        </p:nvSpPr>
        <p:spPr>
          <a:xfrm>
            <a:off x="3077989" y="310471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err="1"/>
              <a:t>Pts</a:t>
            </a:r>
            <a:r>
              <a:rPr lang="de-DE" sz="1200"/>
              <a:t> </a:t>
            </a:r>
            <a:r>
              <a:rPr lang="de-DE" sz="1200" err="1"/>
              <a:t>with</a:t>
            </a:r>
            <a:r>
              <a:rPr lang="de-DE" sz="1200"/>
              <a:t> Event</a:t>
            </a:r>
          </a:p>
          <a:p>
            <a:pPr algn="ctr"/>
            <a:r>
              <a:rPr lang="de-DE" sz="1200"/>
              <a:t>55%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0CA88B-2DFC-48CF-A509-61C5A6C3BC0A}"/>
              </a:ext>
            </a:extLst>
          </p:cNvPr>
          <p:cNvSpPr txBox="1"/>
          <p:nvPr/>
        </p:nvSpPr>
        <p:spPr>
          <a:xfrm>
            <a:off x="4189022" y="2920046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Median</a:t>
            </a:r>
          </a:p>
          <a:p>
            <a:pPr algn="ctr"/>
            <a:r>
              <a:rPr lang="de-DE" sz="1200"/>
              <a:t>(95% CI), </a:t>
            </a:r>
            <a:r>
              <a:rPr lang="de-DE" sz="1200" err="1"/>
              <a:t>mo</a:t>
            </a:r>
            <a:endParaRPr lang="de-DE" sz="1200"/>
          </a:p>
          <a:p>
            <a:pPr algn="ctr"/>
            <a:r>
              <a:rPr lang="de-DE" sz="1200"/>
              <a:t>4.2 (1.9-NR)</a:t>
            </a:r>
          </a:p>
        </p:txBody>
      </p:sp>
      <p:graphicFrame>
        <p:nvGraphicFramePr>
          <p:cNvPr id="84" name="Table 138">
            <a:extLst>
              <a:ext uri="{FF2B5EF4-FFF2-40B4-BE49-F238E27FC236}">
                <a16:creationId xmlns:a16="http://schemas.microsoft.com/office/drawing/2014/main" id="{1A4B6819-4770-497D-8A6B-E152692F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95511"/>
              </p:ext>
            </p:extLst>
          </p:nvPr>
        </p:nvGraphicFramePr>
        <p:xfrm>
          <a:off x="410908" y="5513643"/>
          <a:ext cx="5211035" cy="40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207">
                  <a:extLst>
                    <a:ext uri="{9D8B030D-6E8A-4147-A177-3AD203B41FA5}">
                      <a16:colId xmlns:a16="http://schemas.microsoft.com/office/drawing/2014/main" val="3038667334"/>
                    </a:ext>
                  </a:extLst>
                </a:gridCol>
                <a:gridCol w="1042207">
                  <a:extLst>
                    <a:ext uri="{9D8B030D-6E8A-4147-A177-3AD203B41FA5}">
                      <a16:colId xmlns:a16="http://schemas.microsoft.com/office/drawing/2014/main" val="2480067390"/>
                    </a:ext>
                  </a:extLst>
                </a:gridCol>
                <a:gridCol w="1042207">
                  <a:extLst>
                    <a:ext uri="{9D8B030D-6E8A-4147-A177-3AD203B41FA5}">
                      <a16:colId xmlns:a16="http://schemas.microsoft.com/office/drawing/2014/main" val="710489092"/>
                    </a:ext>
                  </a:extLst>
                </a:gridCol>
                <a:gridCol w="1042207">
                  <a:extLst>
                    <a:ext uri="{9D8B030D-6E8A-4147-A177-3AD203B41FA5}">
                      <a16:colId xmlns:a16="http://schemas.microsoft.com/office/drawing/2014/main" val="2971406294"/>
                    </a:ext>
                  </a:extLst>
                </a:gridCol>
                <a:gridCol w="1042207">
                  <a:extLst>
                    <a:ext uri="{9D8B030D-6E8A-4147-A177-3AD203B41FA5}">
                      <a16:colId xmlns:a16="http://schemas.microsoft.com/office/drawing/2014/main" val="1289427852"/>
                    </a:ext>
                  </a:extLst>
                </a:gridCol>
              </a:tblGrid>
              <a:tr h="201600">
                <a:tc gridSpan="5">
                  <a:txBody>
                    <a:bodyPr/>
                    <a:lstStyle/>
                    <a:p>
                      <a:pPr algn="l"/>
                      <a:r>
                        <a:rPr lang="de-DE" sz="1200" err="1"/>
                        <a:t>No</a:t>
                      </a:r>
                      <a:r>
                        <a:rPr lang="de-DE" sz="1200"/>
                        <a:t>. at </a:t>
                      </a:r>
                      <a:r>
                        <a:rPr lang="de-DE" sz="1200" err="1"/>
                        <a:t>risk</a:t>
                      </a:r>
                      <a:endParaRPr lang="en-GB" sz="1200"/>
                    </a:p>
                  </a:txBody>
                  <a:tcPr marL="36000" marR="36000" marT="3600" marB="36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extLst>
                  <a:ext uri="{0D108BD9-81ED-4DB2-BD59-A6C34878D82A}">
                    <a16:rowId xmlns:a16="http://schemas.microsoft.com/office/drawing/2014/main" val="9131125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80815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54555CEB-D218-404F-A356-9DC12F134457}"/>
              </a:ext>
            </a:extLst>
          </p:cNvPr>
          <p:cNvSpPr txBox="1"/>
          <p:nvPr/>
        </p:nvSpPr>
        <p:spPr>
          <a:xfrm>
            <a:off x="2453427" y="5205827"/>
            <a:ext cx="1169616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DE" sz="1200"/>
              <a:t>Time (months)</a:t>
            </a:r>
            <a:endParaRPr lang="en-GB" sz="12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C6E5B1-7489-4AD4-8BE9-B36ED42ACD2C}"/>
              </a:ext>
            </a:extLst>
          </p:cNvPr>
          <p:cNvSpPr txBox="1"/>
          <p:nvPr/>
        </p:nvSpPr>
        <p:spPr>
          <a:xfrm>
            <a:off x="1940721" y="1896734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2L/3L TNBC </a:t>
            </a:r>
            <a:r>
              <a:rPr lang="de-DE" err="1"/>
              <a:t>Cohort</a:t>
            </a:r>
            <a:endParaRPr lang="en-GB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19F9FC4-1210-4D8C-BA51-6806D7CAB6A6}"/>
              </a:ext>
            </a:extLst>
          </p:cNvPr>
          <p:cNvSpPr txBox="1"/>
          <p:nvPr/>
        </p:nvSpPr>
        <p:spPr>
          <a:xfrm>
            <a:off x="8843645" y="240769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6-month rate</a:t>
            </a:r>
          </a:p>
          <a:p>
            <a:r>
              <a:rPr lang="de-DE" sz="1200"/>
              <a:t>47.1%</a:t>
            </a:r>
            <a:endParaRPr lang="en-GB" sz="120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34F838E-5960-4D95-82F1-B6C40DD9930E}"/>
              </a:ext>
            </a:extLst>
          </p:cNvPr>
          <p:cNvSpPr txBox="1"/>
          <p:nvPr/>
        </p:nvSpPr>
        <p:spPr>
          <a:xfrm>
            <a:off x="8843645" y="3066288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err="1"/>
              <a:t>Pts</a:t>
            </a:r>
            <a:r>
              <a:rPr lang="de-DE" sz="1200"/>
              <a:t> </a:t>
            </a:r>
            <a:r>
              <a:rPr lang="de-DE" sz="1200" err="1"/>
              <a:t>with</a:t>
            </a:r>
            <a:r>
              <a:rPr lang="de-DE" sz="1200"/>
              <a:t> Event</a:t>
            </a:r>
          </a:p>
          <a:p>
            <a:pPr algn="ctr"/>
            <a:r>
              <a:rPr lang="de-DE" sz="1200"/>
              <a:t>55%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1B448CB-DA48-4202-AAF3-E38933530EB4}"/>
              </a:ext>
            </a:extLst>
          </p:cNvPr>
          <p:cNvSpPr txBox="1"/>
          <p:nvPr/>
        </p:nvSpPr>
        <p:spPr>
          <a:xfrm>
            <a:off x="9954678" y="2881622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Median</a:t>
            </a:r>
          </a:p>
          <a:p>
            <a:pPr algn="ctr"/>
            <a:r>
              <a:rPr lang="de-DE" sz="1200"/>
              <a:t>(95% CI), </a:t>
            </a:r>
            <a:r>
              <a:rPr lang="de-DE" sz="1200" err="1"/>
              <a:t>mo</a:t>
            </a:r>
            <a:endParaRPr lang="de-DE" sz="1200"/>
          </a:p>
          <a:p>
            <a:pPr algn="ctr"/>
            <a:r>
              <a:rPr lang="de-DE" sz="1200"/>
              <a:t>4.4 (4.0-8.5)</a:t>
            </a:r>
          </a:p>
        </p:txBody>
      </p:sp>
      <p:graphicFrame>
        <p:nvGraphicFramePr>
          <p:cNvPr id="155" name="Table 138">
            <a:extLst>
              <a:ext uri="{FF2B5EF4-FFF2-40B4-BE49-F238E27FC236}">
                <a16:creationId xmlns:a16="http://schemas.microsoft.com/office/drawing/2014/main" id="{FD0CAFD2-AC0E-4055-9B48-5A35D1718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07980"/>
              </p:ext>
            </p:extLst>
          </p:nvPr>
        </p:nvGraphicFramePr>
        <p:xfrm>
          <a:off x="6245079" y="5513643"/>
          <a:ext cx="5142520" cy="40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504">
                  <a:extLst>
                    <a:ext uri="{9D8B030D-6E8A-4147-A177-3AD203B41FA5}">
                      <a16:colId xmlns:a16="http://schemas.microsoft.com/office/drawing/2014/main" val="3038667334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2480067390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710489092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2971406294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1289427852"/>
                    </a:ext>
                  </a:extLst>
                </a:gridCol>
              </a:tblGrid>
              <a:tr h="203146">
                <a:tc gridSpan="5">
                  <a:txBody>
                    <a:bodyPr/>
                    <a:lstStyle/>
                    <a:p>
                      <a:pPr algn="l"/>
                      <a:r>
                        <a:rPr lang="de-DE" sz="1200" err="1"/>
                        <a:t>No</a:t>
                      </a:r>
                      <a:r>
                        <a:rPr lang="de-DE" sz="1200"/>
                        <a:t>. at </a:t>
                      </a:r>
                      <a:r>
                        <a:rPr lang="de-DE" sz="1200" err="1"/>
                        <a:t>risk</a:t>
                      </a:r>
                      <a:endParaRPr lang="en-GB" sz="1200"/>
                    </a:p>
                  </a:txBody>
                  <a:tcPr marL="36000" marR="36000" marT="3600" marB="36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extLst>
                  <a:ext uri="{0D108BD9-81ED-4DB2-BD59-A6C34878D82A}">
                    <a16:rowId xmlns:a16="http://schemas.microsoft.com/office/drawing/2014/main" val="9131125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80815"/>
                  </a:ext>
                </a:extLst>
              </a:tr>
            </a:tbl>
          </a:graphicData>
        </a:graphic>
      </p:graphicFrame>
      <p:grpSp>
        <p:nvGrpSpPr>
          <p:cNvPr id="92" name="Group 91">
            <a:extLst>
              <a:ext uri="{FF2B5EF4-FFF2-40B4-BE49-F238E27FC236}">
                <a16:creationId xmlns:a16="http://schemas.microsoft.com/office/drawing/2014/main" id="{673DB9F7-E7BC-4295-8507-BC4B7DF44304}"/>
              </a:ext>
            </a:extLst>
          </p:cNvPr>
          <p:cNvGrpSpPr/>
          <p:nvPr/>
        </p:nvGrpSpPr>
        <p:grpSpPr>
          <a:xfrm>
            <a:off x="6689696" y="4899564"/>
            <a:ext cx="4363718" cy="54001"/>
            <a:chOff x="1201042" y="5295666"/>
            <a:chExt cx="4100234" cy="54001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6DE877C-484D-430C-B660-BF19104EA409}"/>
                </a:ext>
              </a:extLst>
            </p:cNvPr>
            <p:cNvCxnSpPr/>
            <p:nvPr/>
          </p:nvCxnSpPr>
          <p:spPr>
            <a:xfrm>
              <a:off x="1206110" y="5295666"/>
              <a:ext cx="4095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204FC18-3870-4A34-A759-208EBDB2BA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74042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F9C367-A036-4396-8D02-C0B1173FA1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09138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96066EF-6C17-44A9-BF7E-55988EE580E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44234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7E84DC4-C8D0-4EBD-9CC7-F3F5C675B37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79330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EE0B9E4-E8C7-427F-BD6D-69F5AC6EC2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14426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DA5AC00-1D2C-49BB-B252-619D59514E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49522" y="532266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585D43F-C997-496C-8029-6C4724E5153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84618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BE78CF6-8850-49F4-8ED6-5E5566A4271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519714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42945CD-AB5A-4B26-89E2-4C748D70543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54810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2C2694A-1A4E-480F-BC59-116DF859D4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189906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1238520-6D1E-4FFC-BAD1-8CD00F44AE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25002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C6E0542-C847-4E59-A6EA-C8336A43D9D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60098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2639C38-8AF1-4AF4-81F8-B7C3B5FA99F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195195" y="532266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A6620DF-4D07-4DE3-ACB8-9D6FCA04B3DD}"/>
              </a:ext>
            </a:extLst>
          </p:cNvPr>
          <p:cNvSpPr txBox="1"/>
          <p:nvPr/>
        </p:nvSpPr>
        <p:spPr>
          <a:xfrm>
            <a:off x="6570818" y="4912351"/>
            <a:ext cx="286951" cy="260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0</a:t>
            </a:r>
            <a:endParaRPr lang="en-GB" sz="1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800EEE-B8FB-47D7-8624-B2A2157D60AA}"/>
              </a:ext>
            </a:extLst>
          </p:cNvPr>
          <p:cNvSpPr txBox="1"/>
          <p:nvPr/>
        </p:nvSpPr>
        <p:spPr>
          <a:xfrm>
            <a:off x="7618847" y="4912351"/>
            <a:ext cx="286952" cy="260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3</a:t>
            </a:r>
            <a:endParaRPr lang="en-GB" sz="12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8AFCC8-D5BC-436E-9208-0C0D081E0A52}"/>
              </a:ext>
            </a:extLst>
          </p:cNvPr>
          <p:cNvSpPr txBox="1"/>
          <p:nvPr/>
        </p:nvSpPr>
        <p:spPr>
          <a:xfrm>
            <a:off x="8689048" y="4912351"/>
            <a:ext cx="286952" cy="260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6</a:t>
            </a:r>
            <a:endParaRPr lang="en-GB" sz="12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10087B-F45F-40F9-A14F-2A37E721215D}"/>
              </a:ext>
            </a:extLst>
          </p:cNvPr>
          <p:cNvSpPr txBox="1"/>
          <p:nvPr/>
        </p:nvSpPr>
        <p:spPr>
          <a:xfrm>
            <a:off x="9754979" y="4912351"/>
            <a:ext cx="286952" cy="260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9</a:t>
            </a:r>
            <a:endParaRPr lang="en-GB" sz="12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D0A7E4F-5909-4ABC-961C-2F3CBD04690F}"/>
              </a:ext>
            </a:extLst>
          </p:cNvPr>
          <p:cNvSpPr txBox="1"/>
          <p:nvPr/>
        </p:nvSpPr>
        <p:spPr>
          <a:xfrm>
            <a:off x="10782955" y="4912351"/>
            <a:ext cx="377370" cy="260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/>
              <a:t>12</a:t>
            </a:r>
            <a:endParaRPr lang="en-GB" sz="12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DAF2460-E106-4B54-ADA1-2EFC73F61E9E}"/>
              </a:ext>
            </a:extLst>
          </p:cNvPr>
          <p:cNvSpPr txBox="1"/>
          <p:nvPr/>
        </p:nvSpPr>
        <p:spPr>
          <a:xfrm rot="16200000">
            <a:off x="5195480" y="3596689"/>
            <a:ext cx="2104071" cy="2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PFS, %</a:t>
            </a:r>
            <a:endParaRPr lang="en-GB" sz="120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BE7EB2F-D34F-4166-91F8-018DBB002CA4}"/>
              </a:ext>
            </a:extLst>
          </p:cNvPr>
          <p:cNvGrpSpPr/>
          <p:nvPr/>
        </p:nvGrpSpPr>
        <p:grpSpPr>
          <a:xfrm>
            <a:off x="6636230" y="2529462"/>
            <a:ext cx="56477" cy="2368416"/>
            <a:chOff x="949005" y="2480818"/>
            <a:chExt cx="56477" cy="2446436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7C6F972-D6A9-4DE4-A08E-7E7AD8538A60}"/>
                </a:ext>
              </a:extLst>
            </p:cNvPr>
            <p:cNvCxnSpPr/>
            <p:nvPr/>
          </p:nvCxnSpPr>
          <p:spPr>
            <a:xfrm>
              <a:off x="1005482" y="2480818"/>
              <a:ext cx="0" cy="2446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A9B6F91-B122-467D-8907-B16A3B78EDD5}"/>
                </a:ext>
              </a:extLst>
            </p:cNvPr>
            <p:cNvCxnSpPr/>
            <p:nvPr/>
          </p:nvCxnSpPr>
          <p:spPr>
            <a:xfrm>
              <a:off x="949005" y="4925894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8C13F5-7102-4B56-BAA9-351F32AF723E}"/>
                </a:ext>
              </a:extLst>
            </p:cNvPr>
            <p:cNvCxnSpPr/>
            <p:nvPr/>
          </p:nvCxnSpPr>
          <p:spPr>
            <a:xfrm>
              <a:off x="949005" y="4695901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3AF823-2ADE-4DB5-BFC9-DD0AF65E7C32}"/>
                </a:ext>
              </a:extLst>
            </p:cNvPr>
            <p:cNvCxnSpPr/>
            <p:nvPr/>
          </p:nvCxnSpPr>
          <p:spPr>
            <a:xfrm>
              <a:off x="949005" y="3719640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8AD82F0-C452-407E-B739-F1FA0E631177}"/>
                </a:ext>
              </a:extLst>
            </p:cNvPr>
            <p:cNvCxnSpPr/>
            <p:nvPr/>
          </p:nvCxnSpPr>
          <p:spPr>
            <a:xfrm>
              <a:off x="949005" y="2986650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E7312E8-2B1B-4D17-B108-E55700347FF2}"/>
                </a:ext>
              </a:extLst>
            </p:cNvPr>
            <p:cNvCxnSpPr/>
            <p:nvPr/>
          </p:nvCxnSpPr>
          <p:spPr>
            <a:xfrm>
              <a:off x="949005" y="2506257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82F0D43-6F1B-4A18-9E6D-965C12D06607}"/>
                </a:ext>
              </a:extLst>
            </p:cNvPr>
            <p:cNvCxnSpPr/>
            <p:nvPr/>
          </p:nvCxnSpPr>
          <p:spPr>
            <a:xfrm>
              <a:off x="949005" y="4452514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1FB7246-2720-4A24-A79D-36581BF3FEE7}"/>
                </a:ext>
              </a:extLst>
            </p:cNvPr>
            <p:cNvCxnSpPr/>
            <p:nvPr/>
          </p:nvCxnSpPr>
          <p:spPr>
            <a:xfrm>
              <a:off x="949005" y="4209126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2CA1AE4-3ADA-4C7B-B572-30C0E3C9BEDF}"/>
                </a:ext>
              </a:extLst>
            </p:cNvPr>
            <p:cNvCxnSpPr/>
            <p:nvPr/>
          </p:nvCxnSpPr>
          <p:spPr>
            <a:xfrm>
              <a:off x="949005" y="3961186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B3AD933-D83B-4245-A207-1B942043CA48}"/>
                </a:ext>
              </a:extLst>
            </p:cNvPr>
            <p:cNvCxnSpPr/>
            <p:nvPr/>
          </p:nvCxnSpPr>
          <p:spPr>
            <a:xfrm>
              <a:off x="949005" y="3476687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6CDEDCF-C775-4224-982D-A71CD6DC0F47}"/>
                </a:ext>
              </a:extLst>
            </p:cNvPr>
            <p:cNvCxnSpPr/>
            <p:nvPr/>
          </p:nvCxnSpPr>
          <p:spPr>
            <a:xfrm>
              <a:off x="949005" y="3233302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AFA691B-A98B-4B85-BE4C-D84B16B38129}"/>
                </a:ext>
              </a:extLst>
            </p:cNvPr>
            <p:cNvCxnSpPr/>
            <p:nvPr/>
          </p:nvCxnSpPr>
          <p:spPr>
            <a:xfrm>
              <a:off x="949005" y="2747812"/>
              <a:ext cx="56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E1FE814-7834-44A7-A7B3-0DEBFA77334D}"/>
              </a:ext>
            </a:extLst>
          </p:cNvPr>
          <p:cNvGrpSpPr/>
          <p:nvPr/>
        </p:nvGrpSpPr>
        <p:grpSpPr>
          <a:xfrm>
            <a:off x="6213481" y="2422307"/>
            <a:ext cx="467790" cy="2604290"/>
            <a:chOff x="191193" y="2370131"/>
            <a:chExt cx="459705" cy="269007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D87D56E-A455-4683-B530-59843E06E2B6}"/>
                </a:ext>
              </a:extLst>
            </p:cNvPr>
            <p:cNvSpPr txBox="1"/>
            <p:nvPr/>
          </p:nvSpPr>
          <p:spPr>
            <a:xfrm>
              <a:off x="368906" y="4791414"/>
              <a:ext cx="281992" cy="26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0</a:t>
              </a:r>
              <a:endParaRPr lang="en-GB" sz="12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1AE6595-9DFB-4E27-AD77-DA936A4CBBD6}"/>
                </a:ext>
              </a:extLst>
            </p:cNvPr>
            <p:cNvSpPr txBox="1"/>
            <p:nvPr/>
          </p:nvSpPr>
          <p:spPr>
            <a:xfrm>
              <a:off x="296314" y="430387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20</a:t>
              </a:r>
              <a:endParaRPr lang="en-GB" sz="120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4F8C18-9BF0-47F9-8536-D5023399EAF3}"/>
                </a:ext>
              </a:extLst>
            </p:cNvPr>
            <p:cNvSpPr txBox="1"/>
            <p:nvPr/>
          </p:nvSpPr>
          <p:spPr>
            <a:xfrm>
              <a:off x="280050" y="3580772"/>
              <a:ext cx="370848" cy="26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50</a:t>
              </a:r>
              <a:endParaRPr lang="en-GB" sz="12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3854829-9581-4150-89AB-9E7C9D04003A}"/>
                </a:ext>
              </a:extLst>
            </p:cNvPr>
            <p:cNvSpPr txBox="1"/>
            <p:nvPr/>
          </p:nvSpPr>
          <p:spPr>
            <a:xfrm>
              <a:off x="296314" y="309323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70</a:t>
              </a:r>
              <a:endParaRPr lang="en-GB" sz="120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D27331C-E786-4B4C-AF6E-3CFD4C6A3BF9}"/>
                </a:ext>
              </a:extLst>
            </p:cNvPr>
            <p:cNvSpPr txBox="1"/>
            <p:nvPr/>
          </p:nvSpPr>
          <p:spPr>
            <a:xfrm>
              <a:off x="191193" y="2370131"/>
              <a:ext cx="459705" cy="26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100</a:t>
              </a:r>
              <a:endParaRPr lang="en-GB" sz="12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6C618F6-F58C-4525-A261-1357547A916E}"/>
                </a:ext>
              </a:extLst>
            </p:cNvPr>
            <p:cNvSpPr txBox="1"/>
            <p:nvPr/>
          </p:nvSpPr>
          <p:spPr>
            <a:xfrm>
              <a:off x="296314" y="454764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</a:t>
              </a:r>
              <a:endParaRPr lang="en-GB" sz="12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1F53182-05A3-4430-A45B-3BB0F29A9CC3}"/>
                </a:ext>
              </a:extLst>
            </p:cNvPr>
            <p:cNvSpPr txBox="1"/>
            <p:nvPr/>
          </p:nvSpPr>
          <p:spPr>
            <a:xfrm>
              <a:off x="296314" y="406010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30</a:t>
              </a:r>
              <a:endParaRPr lang="en-GB" sz="120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7FC78BD-8604-498A-A258-B24037A800EB}"/>
                </a:ext>
              </a:extLst>
            </p:cNvPr>
            <p:cNvSpPr txBox="1"/>
            <p:nvPr/>
          </p:nvSpPr>
          <p:spPr>
            <a:xfrm>
              <a:off x="296314" y="38163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40</a:t>
              </a:r>
              <a:endParaRPr lang="en-GB" sz="12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AB7580-E4B1-4699-953F-18118C2BAC6D}"/>
                </a:ext>
              </a:extLst>
            </p:cNvPr>
            <p:cNvSpPr txBox="1"/>
            <p:nvPr/>
          </p:nvSpPr>
          <p:spPr>
            <a:xfrm>
              <a:off x="296314" y="333700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60</a:t>
              </a:r>
              <a:endParaRPr lang="en-GB" sz="12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B861790-A3CE-4BF2-90FF-7E7EA26C8EB4}"/>
                </a:ext>
              </a:extLst>
            </p:cNvPr>
            <p:cNvSpPr txBox="1"/>
            <p:nvPr/>
          </p:nvSpPr>
          <p:spPr>
            <a:xfrm>
              <a:off x="296314" y="284946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80</a:t>
              </a:r>
              <a:endParaRPr lang="en-GB" sz="120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3449574-1F0F-4306-95AF-60E1C8E19F3C}"/>
                </a:ext>
              </a:extLst>
            </p:cNvPr>
            <p:cNvSpPr txBox="1"/>
            <p:nvPr/>
          </p:nvSpPr>
          <p:spPr>
            <a:xfrm>
              <a:off x="296314" y="260569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90</a:t>
              </a:r>
              <a:endParaRPr lang="en-GB" sz="1200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B9EF521-C1BD-4348-AE4B-58A37BFB038C}"/>
              </a:ext>
            </a:extLst>
          </p:cNvPr>
          <p:cNvCxnSpPr/>
          <p:nvPr/>
        </p:nvCxnSpPr>
        <p:spPr>
          <a:xfrm>
            <a:off x="8831075" y="2519134"/>
            <a:ext cx="0" cy="23790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73CF5E3-4F9F-44DD-9BBF-29E528AD7C90}"/>
              </a:ext>
            </a:extLst>
          </p:cNvPr>
          <p:cNvSpPr txBox="1"/>
          <p:nvPr/>
        </p:nvSpPr>
        <p:spPr>
          <a:xfrm>
            <a:off x="8219083" y="5167403"/>
            <a:ext cx="1169616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DE" sz="1200"/>
              <a:t>Time (months)</a:t>
            </a:r>
            <a:endParaRPr lang="en-GB" sz="120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DED6366-07CE-444F-88D2-AADE95846D68}"/>
              </a:ext>
            </a:extLst>
          </p:cNvPr>
          <p:cNvSpPr txBox="1"/>
          <p:nvPr/>
        </p:nvSpPr>
        <p:spPr>
          <a:xfrm>
            <a:off x="7706377" y="1896734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4L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Cohort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5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88" descr="Ein Bild, das Rauch, Kette, fliegend, Luft enthält.&#10;&#10;Automatisch generierte Beschreibung">
            <a:extLst>
              <a:ext uri="{FF2B5EF4-FFF2-40B4-BE49-F238E27FC236}">
                <a16:creationId xmlns:a16="http://schemas.microsoft.com/office/drawing/2014/main" id="{EF626098-9853-8048-9554-7837E91C0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9" y="2147867"/>
            <a:ext cx="6350000" cy="2209800"/>
          </a:xfrm>
          <a:prstGeom prst="rect">
            <a:avLst/>
          </a:prstGeom>
        </p:spPr>
      </p:pic>
      <p:cxnSp>
        <p:nvCxnSpPr>
          <p:cNvPr id="97" name="Gerade Verbindung 96">
            <a:extLst>
              <a:ext uri="{FF2B5EF4-FFF2-40B4-BE49-F238E27FC236}">
                <a16:creationId xmlns:a16="http://schemas.microsoft.com/office/drawing/2014/main" id="{AA0DE517-EEE8-CF4C-9012-129602BC8C0D}"/>
              </a:ext>
            </a:extLst>
          </p:cNvPr>
          <p:cNvCxnSpPr/>
          <p:nvPr/>
        </p:nvCxnSpPr>
        <p:spPr>
          <a:xfrm flipH="1">
            <a:off x="1468437" y="2213634"/>
            <a:ext cx="599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ject 67">
            <a:extLst>
              <a:ext uri="{FF2B5EF4-FFF2-40B4-BE49-F238E27FC236}">
                <a16:creationId xmlns:a16="http://schemas.microsoft.com/office/drawing/2014/main" id="{2D2E67A9-B773-F04B-8B2F-7BCBA7C46A07}"/>
              </a:ext>
            </a:extLst>
          </p:cNvPr>
          <p:cNvSpPr/>
          <p:nvPr/>
        </p:nvSpPr>
        <p:spPr>
          <a:xfrm>
            <a:off x="1468437" y="4439944"/>
            <a:ext cx="6548755" cy="62865"/>
          </a:xfrm>
          <a:custGeom>
            <a:avLst/>
            <a:gdLst/>
            <a:ahLst/>
            <a:cxnLst/>
            <a:rect l="l" t="t" r="r" b="b"/>
            <a:pathLst>
              <a:path w="6548755" h="62864">
                <a:moveTo>
                  <a:pt x="0" y="0"/>
                </a:moveTo>
                <a:lnTo>
                  <a:pt x="6548628" y="0"/>
                </a:lnTo>
              </a:path>
              <a:path w="6548755" h="62864">
                <a:moveTo>
                  <a:pt x="561594" y="0"/>
                </a:moveTo>
                <a:lnTo>
                  <a:pt x="561594" y="62484"/>
                </a:lnTo>
              </a:path>
              <a:path w="6548755" h="62864">
                <a:moveTo>
                  <a:pt x="1059180" y="0"/>
                </a:moveTo>
                <a:lnTo>
                  <a:pt x="1059180" y="62484"/>
                </a:lnTo>
              </a:path>
              <a:path w="6548755" h="62864">
                <a:moveTo>
                  <a:pt x="1558289" y="0"/>
                </a:moveTo>
                <a:lnTo>
                  <a:pt x="1558289" y="62484"/>
                </a:lnTo>
              </a:path>
              <a:path w="6548755" h="62864">
                <a:moveTo>
                  <a:pt x="2058162" y="0"/>
                </a:moveTo>
                <a:lnTo>
                  <a:pt x="2058162" y="62484"/>
                </a:lnTo>
              </a:path>
              <a:path w="6548755" h="62864">
                <a:moveTo>
                  <a:pt x="2555748" y="0"/>
                </a:moveTo>
                <a:lnTo>
                  <a:pt x="2555748" y="62484"/>
                </a:lnTo>
              </a:path>
              <a:path w="6548755" h="62864">
                <a:moveTo>
                  <a:pt x="3053334" y="0"/>
                </a:moveTo>
                <a:lnTo>
                  <a:pt x="3053334" y="62484"/>
                </a:lnTo>
              </a:path>
              <a:path w="6548755" h="62864">
                <a:moveTo>
                  <a:pt x="3552444" y="0"/>
                </a:moveTo>
                <a:lnTo>
                  <a:pt x="3552444" y="62484"/>
                </a:lnTo>
              </a:path>
              <a:path w="6548755" h="62864">
                <a:moveTo>
                  <a:pt x="4052316" y="0"/>
                </a:moveTo>
                <a:lnTo>
                  <a:pt x="4052316" y="62484"/>
                </a:lnTo>
              </a:path>
              <a:path w="6548755" h="62864">
                <a:moveTo>
                  <a:pt x="4549902" y="0"/>
                </a:moveTo>
                <a:lnTo>
                  <a:pt x="4549902" y="62484"/>
                </a:lnTo>
              </a:path>
              <a:path w="6548755" h="62864">
                <a:moveTo>
                  <a:pt x="5047488" y="0"/>
                </a:moveTo>
                <a:lnTo>
                  <a:pt x="5047488" y="62484"/>
                </a:lnTo>
              </a:path>
              <a:path w="6548755" h="62864">
                <a:moveTo>
                  <a:pt x="5546598" y="0"/>
                </a:moveTo>
                <a:lnTo>
                  <a:pt x="5546598" y="62484"/>
                </a:lnTo>
              </a:path>
              <a:path w="6548755" h="62864">
                <a:moveTo>
                  <a:pt x="6045708" y="0"/>
                </a:moveTo>
                <a:lnTo>
                  <a:pt x="6045708" y="62484"/>
                </a:lnTo>
              </a:path>
              <a:path w="6548755" h="62864">
                <a:moveTo>
                  <a:pt x="6543294" y="0"/>
                </a:moveTo>
                <a:lnTo>
                  <a:pt x="6543294" y="6248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F6AB6-FFE2-4D4E-9237-B95ABE18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14" y="1321856"/>
            <a:ext cx="10033362" cy="485659"/>
          </a:xfrm>
        </p:spPr>
        <p:txBody>
          <a:bodyPr>
            <a:normAutofit/>
          </a:bodyPr>
          <a:lstStyle/>
          <a:p>
            <a:r>
              <a:rPr lang="de-DE" sz="1800" b="1" spc="-5">
                <a:solidFill>
                  <a:srgbClr val="585353"/>
                </a:solidFill>
                <a:cs typeface="Arial"/>
              </a:rPr>
              <a:t>PD-L1 </a:t>
            </a:r>
            <a:r>
              <a:rPr lang="en-GB" sz="1800" b="1"/>
              <a:t>combined positive score (</a:t>
            </a:r>
            <a:r>
              <a:rPr lang="de-DE" sz="1800" b="1" spc="-5">
                <a:solidFill>
                  <a:srgbClr val="585353"/>
                </a:solidFill>
                <a:cs typeface="Arial"/>
              </a:rPr>
              <a:t>CPS) ≥</a:t>
            </a:r>
            <a:r>
              <a:rPr lang="de-DE" sz="1800" b="1" spc="70">
                <a:solidFill>
                  <a:srgbClr val="585353"/>
                </a:solidFill>
                <a:cs typeface="Arial"/>
              </a:rPr>
              <a:t> </a:t>
            </a:r>
            <a:r>
              <a:rPr lang="de-DE" sz="1800" b="1" spc="-5">
                <a:solidFill>
                  <a:srgbClr val="585353"/>
                </a:solidFill>
                <a:cs typeface="Arial"/>
              </a:rPr>
              <a:t>5</a:t>
            </a:r>
            <a:endParaRPr lang="en-GB" sz="1800" b="1">
              <a:cs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Primary endpoint: Overall survival (OS)</a:t>
            </a: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A36D6D53-7EFB-2143-9766-DD9EE198FC62}"/>
              </a:ext>
            </a:extLst>
          </p:cNvPr>
          <p:cNvGraphicFramePr>
            <a:graphicFrameLocks noGrp="1"/>
          </p:cNvGraphicFramePr>
          <p:nvPr/>
        </p:nvGraphicFramePr>
        <p:xfrm>
          <a:off x="4980050" y="1968385"/>
          <a:ext cx="2910509" cy="110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b="1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en-US" sz="1050" b="1" spc="-5"/>
                        <a:t>Nivo </a:t>
                      </a:r>
                      <a:r>
                        <a:rPr lang="en-US" sz="1050" b="1"/>
                        <a:t>+</a:t>
                      </a:r>
                      <a:r>
                        <a:rPr lang="en-US" sz="1050" b="1" spc="-50"/>
                        <a:t> </a:t>
                      </a:r>
                      <a:r>
                        <a:rPr lang="en-US" sz="1050" b="1"/>
                        <a:t>chemo (</a:t>
                      </a:r>
                      <a:r>
                        <a:rPr lang="en-GB" sz="1050" b="1" spc="-5"/>
                        <a:t>N</a:t>
                      </a:r>
                      <a:r>
                        <a:rPr lang="en-GB" sz="1050" b="1"/>
                        <a:t>=473)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l">
                        <a:lnSpc>
                          <a:spcPts val="1025"/>
                        </a:lnSpc>
                      </a:pPr>
                      <a:r>
                        <a:rPr lang="en-GB" sz="1050" b="1"/>
                        <a:t>Chemo</a:t>
                      </a: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lang="en-GB" sz="1050" b="1" spc="-5"/>
                        <a:t>(N</a:t>
                      </a:r>
                      <a:r>
                        <a:rPr lang="en-GB" sz="1050" b="1"/>
                        <a:t>=</a:t>
                      </a:r>
                      <a:r>
                        <a:rPr lang="en-GB" sz="1050" b="1" spc="-85"/>
                        <a:t> </a:t>
                      </a:r>
                      <a:r>
                        <a:rPr lang="en-GB" sz="1050" b="1"/>
                        <a:t>482)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6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050" b="1" spc="-5"/>
                        <a:t>Median OS,</a:t>
                      </a:r>
                      <a:r>
                        <a:rPr lang="en-GB" sz="1050" b="1" spc="-20"/>
                        <a:t> </a:t>
                      </a:r>
                      <a:r>
                        <a:rPr lang="en-GB" sz="1050" b="1" spc="-5"/>
                        <a:t>mo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050" b="1"/>
                        <a:t>14.4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050" b="1"/>
                        <a:t>11.1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GB" sz="1050" b="1" spc="-5"/>
                        <a:t>(95%</a:t>
                      </a:r>
                      <a:r>
                        <a:rPr lang="en-GB" sz="1050" b="1" spc="-15"/>
                        <a:t> </a:t>
                      </a:r>
                      <a:r>
                        <a:rPr lang="en-GB" sz="1050" b="1" spc="-5"/>
                        <a:t>CI)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GB" sz="1050" b="1" spc="-5"/>
                        <a:t>(13.1–16.2)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GB" sz="1050" b="1" spc="-5"/>
                        <a:t>(10.0–12.1)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4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050" b="1"/>
                        <a:t>HR </a:t>
                      </a:r>
                      <a:r>
                        <a:rPr lang="en-GB" sz="1050" b="1" spc="-5"/>
                        <a:t>(98.4%</a:t>
                      </a:r>
                      <a:r>
                        <a:rPr lang="en-GB" sz="1050" b="1" spc="-45"/>
                        <a:t> </a:t>
                      </a:r>
                      <a:r>
                        <a:rPr lang="en-GB" sz="1050" b="1"/>
                        <a:t>CI)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 grid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050" b="1"/>
                        <a:t>0.71</a:t>
                      </a:r>
                      <a:r>
                        <a:rPr lang="en-GB" sz="1050" b="1" spc="-20"/>
                        <a:t> </a:t>
                      </a:r>
                      <a:r>
                        <a:rPr lang="en-GB" sz="1050" b="1" spc="-5"/>
                        <a:t>(0.59–0.86)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1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GB" sz="1050" b="1"/>
                        <a:t>P</a:t>
                      </a:r>
                      <a:r>
                        <a:rPr lang="en-GB" sz="1050" b="1" spc="-5"/>
                        <a:t> value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 gridSpan="2">
                  <a:txBody>
                    <a:bodyPr/>
                    <a:lstStyle/>
                    <a:p>
                      <a:pPr marL="5645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GB" sz="1050" b="1"/>
                        <a:t>&lt;</a:t>
                      </a:r>
                      <a:r>
                        <a:rPr lang="en-GB" sz="1050" b="1" spc="-15"/>
                        <a:t> </a:t>
                      </a:r>
                      <a:r>
                        <a:rPr lang="en-GB" sz="1050" b="1" spc="-5"/>
                        <a:t>0.0001</a:t>
                      </a:r>
                      <a:endParaRPr lang="en-GB" sz="105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8">
            <a:extLst>
              <a:ext uri="{FF2B5EF4-FFF2-40B4-BE49-F238E27FC236}">
                <a16:creationId xmlns:a16="http://schemas.microsoft.com/office/drawing/2014/main" id="{0FEDE5DD-98BB-AB4F-B340-2AD59875702B}"/>
              </a:ext>
            </a:extLst>
          </p:cNvPr>
          <p:cNvSpPr txBox="1"/>
          <p:nvPr/>
        </p:nvSpPr>
        <p:spPr>
          <a:xfrm>
            <a:off x="914533" y="2686733"/>
            <a:ext cx="230832" cy="990604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1500" b="1" spc="-5">
                <a:solidFill>
                  <a:srgbClr val="585353"/>
                </a:solidFill>
                <a:cs typeface="Trebuchet MS"/>
              </a:rPr>
              <a:t>OS</a:t>
            </a:r>
            <a:r>
              <a:rPr lang="en-GB" sz="1500" b="1" spc="-80">
                <a:solidFill>
                  <a:srgbClr val="585353"/>
                </a:solidFill>
                <a:cs typeface="Trebuchet MS"/>
              </a:rPr>
              <a:t> </a:t>
            </a:r>
            <a:r>
              <a:rPr lang="en-GB" sz="1500" b="1" spc="-5">
                <a:solidFill>
                  <a:srgbClr val="585353"/>
                </a:solidFill>
                <a:cs typeface="Trebuchet MS"/>
              </a:rPr>
              <a:t>(%)</a:t>
            </a:r>
            <a:r>
              <a:rPr lang="en-GB" sz="1500" b="1" spc="-7" baseline="25000">
                <a:solidFill>
                  <a:srgbClr val="585353"/>
                </a:solidFill>
                <a:cs typeface="Trebuchet MS"/>
              </a:rPr>
              <a:t>*</a:t>
            </a:r>
            <a:endParaRPr lang="en-GB" sz="1500" baseline="25000">
              <a:cs typeface="Trebuchet MS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4FE1CF4C-F91B-0E47-BBCA-250175C30CD5}"/>
              </a:ext>
            </a:extLst>
          </p:cNvPr>
          <p:cNvSpPr txBox="1"/>
          <p:nvPr/>
        </p:nvSpPr>
        <p:spPr>
          <a:xfrm>
            <a:off x="6866849" y="3692796"/>
            <a:ext cx="1278962" cy="1814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100" spc="-5">
                <a:solidFill>
                  <a:srgbClr val="026E7E"/>
                </a:solidFill>
                <a:cs typeface="Trebuchet MS"/>
              </a:rPr>
              <a:t>NIVO +</a:t>
            </a:r>
            <a:r>
              <a:rPr lang="en-GB" sz="1100" spc="-45">
                <a:solidFill>
                  <a:srgbClr val="026E7E"/>
                </a:solidFill>
                <a:cs typeface="Trebuchet MS"/>
              </a:rPr>
              <a:t> </a:t>
            </a:r>
            <a:r>
              <a:rPr lang="en-GB" sz="1100" spc="-5">
                <a:solidFill>
                  <a:srgbClr val="026E7E"/>
                </a:solidFill>
                <a:cs typeface="Trebuchet MS"/>
              </a:rPr>
              <a:t>chemo</a:t>
            </a:r>
            <a:endParaRPr lang="en-GB" sz="1100">
              <a:solidFill>
                <a:srgbClr val="026E7E"/>
              </a:solidFill>
              <a:cs typeface="Trebuchet MS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0A25CE2B-1F77-6A42-9626-6E96289425D2}"/>
              </a:ext>
            </a:extLst>
          </p:cNvPr>
          <p:cNvSpPr txBox="1"/>
          <p:nvPr/>
        </p:nvSpPr>
        <p:spPr>
          <a:xfrm>
            <a:off x="6657783" y="4164990"/>
            <a:ext cx="1106269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100" spc="-5">
                <a:solidFill>
                  <a:schemeClr val="bg1">
                    <a:lumMod val="50000"/>
                  </a:schemeClr>
                </a:solidFill>
                <a:cs typeface="Trebuchet MS"/>
              </a:rPr>
              <a:t>Ch</a:t>
            </a:r>
            <a:r>
              <a:rPr lang="en-GB" sz="1100" spc="-10">
                <a:solidFill>
                  <a:schemeClr val="bg1">
                    <a:lumMod val="50000"/>
                  </a:schemeClr>
                </a:solidFill>
                <a:cs typeface="Trebuchet MS"/>
              </a:rPr>
              <a:t>emo</a:t>
            </a:r>
            <a:endParaRPr lang="en-GB" sz="1100">
              <a:solidFill>
                <a:schemeClr val="bg1">
                  <a:lumMod val="50000"/>
                </a:schemeClr>
              </a:solidFill>
              <a:cs typeface="Trebuchet MS"/>
            </a:endParaRPr>
          </a:p>
        </p:txBody>
      </p:sp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FDC7A226-78E7-7444-9985-BC67B47F87B1}"/>
              </a:ext>
            </a:extLst>
          </p:cNvPr>
          <p:cNvGraphicFramePr>
            <a:graphicFrameLocks noGrp="1"/>
          </p:cNvGraphicFramePr>
          <p:nvPr/>
        </p:nvGraphicFramePr>
        <p:xfrm>
          <a:off x="407990" y="5034774"/>
          <a:ext cx="7689461" cy="658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31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9561">
                <a:tc gridSpan="15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err="1"/>
                        <a:t>No</a:t>
                      </a:r>
                      <a:r>
                        <a:rPr lang="de-DE" sz="1000" b="1"/>
                        <a:t>. at </a:t>
                      </a:r>
                      <a:r>
                        <a:rPr lang="de-DE" sz="1000" b="1" err="1"/>
                        <a:t>risk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 err="1">
                          <a:solidFill>
                            <a:schemeClr val="bg1"/>
                          </a:solidFill>
                        </a:rPr>
                        <a:t>Nivo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 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 err="1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473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438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377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>
                          <a:solidFill>
                            <a:srgbClr val="026E7E"/>
                          </a:solidFill>
                        </a:rPr>
                        <a:t>313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>
                          <a:solidFill>
                            <a:srgbClr val="026E7E"/>
                          </a:solidFill>
                        </a:rPr>
                        <a:t>261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165735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198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17272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149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96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65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33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22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>
                          <a:solidFill>
                            <a:srgbClr val="026E7E"/>
                          </a:solidFill>
                        </a:rPr>
                        <a:t>9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21717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>
                          <a:solidFill>
                            <a:srgbClr val="026E7E"/>
                          </a:solidFill>
                        </a:rPr>
                        <a:t>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>
                          <a:solidFill>
                            <a:srgbClr val="026E7E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482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421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350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/>
                        <a:t>271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/>
                        <a:t>211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165735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138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98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56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34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19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/>
                        <a:t>8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/>
                        <a:t>2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21717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/>
                        <a:t>0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/>
                        <a:t>0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" name="object 13">
            <a:extLst>
              <a:ext uri="{FF2B5EF4-FFF2-40B4-BE49-F238E27FC236}">
                <a16:creationId xmlns:a16="http://schemas.microsoft.com/office/drawing/2014/main" id="{841ADB40-2E0F-A64F-9A82-D7FC60DEF244}"/>
              </a:ext>
            </a:extLst>
          </p:cNvPr>
          <p:cNvGrpSpPr/>
          <p:nvPr/>
        </p:nvGrpSpPr>
        <p:grpSpPr>
          <a:xfrm>
            <a:off x="1532444" y="2214142"/>
            <a:ext cx="1994154" cy="2288540"/>
            <a:chOff x="1635632" y="1211960"/>
            <a:chExt cx="1994154" cy="2288540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97C13B3B-9500-2B46-ADB3-968631072B62}"/>
                </a:ext>
              </a:extLst>
            </p:cNvPr>
            <p:cNvSpPr/>
            <p:nvPr/>
          </p:nvSpPr>
          <p:spPr>
            <a:xfrm>
              <a:off x="3629786" y="1529714"/>
              <a:ext cx="0" cy="1908175"/>
            </a:xfrm>
            <a:custGeom>
              <a:avLst/>
              <a:gdLst/>
              <a:ahLst/>
              <a:cxnLst/>
              <a:rect l="l" t="t" r="r" b="b"/>
              <a:pathLst>
                <a:path h="1908175">
                  <a:moveTo>
                    <a:pt x="0" y="0"/>
                  </a:moveTo>
                  <a:lnTo>
                    <a:pt x="0" y="1908048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05CBC315-D390-9145-B3AA-17B71CB55F61}"/>
                </a:ext>
              </a:extLst>
            </p:cNvPr>
            <p:cNvSpPr/>
            <p:nvPr/>
          </p:nvSpPr>
          <p:spPr>
            <a:xfrm>
              <a:off x="1635632" y="1211960"/>
              <a:ext cx="0" cy="2288540"/>
            </a:xfrm>
            <a:custGeom>
              <a:avLst/>
              <a:gdLst/>
              <a:ahLst/>
              <a:cxnLst/>
              <a:rect l="l" t="t" r="r" b="b"/>
              <a:pathLst>
                <a:path h="2288540">
                  <a:moveTo>
                    <a:pt x="0" y="228828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6">
            <a:extLst>
              <a:ext uri="{FF2B5EF4-FFF2-40B4-BE49-F238E27FC236}">
                <a16:creationId xmlns:a16="http://schemas.microsoft.com/office/drawing/2014/main" id="{DF1A964C-BA7B-504D-A475-47389EEDDD47}"/>
              </a:ext>
            </a:extLst>
          </p:cNvPr>
          <p:cNvSpPr txBox="1"/>
          <p:nvPr/>
        </p:nvSpPr>
        <p:spPr>
          <a:xfrm>
            <a:off x="1326070" y="4332884"/>
            <a:ext cx="105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0</a:t>
            </a:r>
            <a:endParaRPr lang="en-GB" sz="1200">
              <a:cs typeface="Trebuchet MS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E7208C2-6438-A64A-9D6B-0F9C39D7B734}"/>
              </a:ext>
            </a:extLst>
          </p:cNvPr>
          <p:cNvSpPr txBox="1"/>
          <p:nvPr/>
        </p:nvSpPr>
        <p:spPr>
          <a:xfrm>
            <a:off x="1238694" y="3887368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20</a:t>
            </a:r>
            <a:endParaRPr lang="en-GB" sz="1200"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9B3394D7-9310-E943-A971-3CC440C08677}"/>
              </a:ext>
            </a:extLst>
          </p:cNvPr>
          <p:cNvSpPr txBox="1"/>
          <p:nvPr/>
        </p:nvSpPr>
        <p:spPr>
          <a:xfrm>
            <a:off x="1238694" y="3438296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40</a:t>
            </a:r>
            <a:endParaRPr lang="en-GB" sz="1200">
              <a:cs typeface="Trebuchet MS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83C43143-2FE7-9C4B-BCAA-8DD8035FEB3B}"/>
              </a:ext>
            </a:extLst>
          </p:cNvPr>
          <p:cNvSpPr txBox="1"/>
          <p:nvPr/>
        </p:nvSpPr>
        <p:spPr>
          <a:xfrm>
            <a:off x="1238694" y="2994303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60</a:t>
            </a:r>
            <a:endParaRPr lang="en-GB" sz="1200">
              <a:cs typeface="Trebuchet MS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6E8247D8-770A-1348-817F-E5D3F5039EFA}"/>
              </a:ext>
            </a:extLst>
          </p:cNvPr>
          <p:cNvSpPr txBox="1"/>
          <p:nvPr/>
        </p:nvSpPr>
        <p:spPr>
          <a:xfrm>
            <a:off x="1238694" y="2543708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80</a:t>
            </a:r>
            <a:endParaRPr lang="en-GB" sz="1200">
              <a:cs typeface="Trebuchet MS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3F0B25B0-A8FA-1C4B-BBD9-5F5AEB9E55A5}"/>
              </a:ext>
            </a:extLst>
          </p:cNvPr>
          <p:cNvSpPr txBox="1"/>
          <p:nvPr/>
        </p:nvSpPr>
        <p:spPr>
          <a:xfrm>
            <a:off x="1156144" y="2103271"/>
            <a:ext cx="2654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100</a:t>
            </a:r>
            <a:endParaRPr lang="en-GB" sz="1200">
              <a:cs typeface="Trebuchet MS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A58652C4-1563-7C4C-8B66-2746B66CAC21}"/>
              </a:ext>
            </a:extLst>
          </p:cNvPr>
          <p:cNvSpPr txBox="1"/>
          <p:nvPr/>
        </p:nvSpPr>
        <p:spPr>
          <a:xfrm>
            <a:off x="3310064" y="2231033"/>
            <a:ext cx="495914" cy="3340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0010" marR="5080" indent="-67310">
              <a:lnSpc>
                <a:spcPts val="1110"/>
              </a:lnSpc>
              <a:spcBef>
                <a:spcPts val="310"/>
              </a:spcBef>
            </a:pPr>
            <a:r>
              <a:rPr lang="en-GB" sz="1100" spc="-5">
                <a:solidFill>
                  <a:srgbClr val="585353"/>
                </a:solidFill>
                <a:cs typeface="Arial" panose="020B0604020202020204" pitchFamily="34" charset="0"/>
              </a:rPr>
              <a:t>12</a:t>
            </a:r>
            <a:r>
              <a:rPr lang="en-GB" sz="1100" spc="-10">
                <a:solidFill>
                  <a:srgbClr val="585353"/>
                </a:solidFill>
                <a:cs typeface="Arial" panose="020B0604020202020204" pitchFamily="34" charset="0"/>
              </a:rPr>
              <a:t>-</a:t>
            </a:r>
            <a:r>
              <a:rPr lang="en-GB" sz="1100" spc="-5">
                <a:solidFill>
                  <a:srgbClr val="585353"/>
                </a:solidFill>
                <a:cs typeface="Arial" panose="020B0604020202020204" pitchFamily="34" charset="0"/>
              </a:rPr>
              <a:t>mo  rate</a:t>
            </a:r>
            <a:endParaRPr lang="en-GB" sz="1100">
              <a:cs typeface="Arial" panose="020B0604020202020204" pitchFamily="34" charset="0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C4903431-32CC-D24B-8CAF-0207E6689548}"/>
              </a:ext>
            </a:extLst>
          </p:cNvPr>
          <p:cNvSpPr txBox="1"/>
          <p:nvPr/>
        </p:nvSpPr>
        <p:spPr>
          <a:xfrm>
            <a:off x="3595053" y="2962226"/>
            <a:ext cx="34427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50">
                <a:solidFill>
                  <a:schemeClr val="tx2"/>
                </a:solidFill>
                <a:cs typeface="Trebuchet MS"/>
              </a:rPr>
              <a:t>57%</a:t>
            </a: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6FAF4CFB-E581-804C-B166-29F401BAFFB9}"/>
              </a:ext>
            </a:extLst>
          </p:cNvPr>
          <p:cNvSpPr txBox="1"/>
          <p:nvPr/>
        </p:nvSpPr>
        <p:spPr>
          <a:xfrm>
            <a:off x="3544245" y="3679352"/>
            <a:ext cx="358458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50">
                <a:solidFill>
                  <a:schemeClr val="bg1">
                    <a:lumMod val="50000"/>
                  </a:schemeClr>
                </a:solidFill>
                <a:cs typeface="Trebuchet MS"/>
              </a:rPr>
              <a:t>46%</a:t>
            </a: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247BC39A-F8D1-DC40-8185-A777105F940B}"/>
              </a:ext>
            </a:extLst>
          </p:cNvPr>
          <p:cNvSpPr/>
          <p:nvPr/>
        </p:nvSpPr>
        <p:spPr>
          <a:xfrm>
            <a:off x="2788220" y="2989096"/>
            <a:ext cx="136525" cy="102870"/>
          </a:xfrm>
          <a:custGeom>
            <a:avLst/>
            <a:gdLst/>
            <a:ahLst/>
            <a:cxnLst/>
            <a:rect l="l" t="t" r="r" b="b"/>
            <a:pathLst>
              <a:path w="136525" h="102869">
                <a:moveTo>
                  <a:pt x="51816" y="25146"/>
                </a:moveTo>
                <a:lnTo>
                  <a:pt x="51816" y="16764"/>
                </a:lnTo>
                <a:lnTo>
                  <a:pt x="46863" y="10033"/>
                </a:lnTo>
                <a:lnTo>
                  <a:pt x="41783" y="5080"/>
                </a:lnTo>
                <a:lnTo>
                  <a:pt x="33401" y="0"/>
                </a:lnTo>
                <a:lnTo>
                  <a:pt x="26797" y="0"/>
                </a:lnTo>
                <a:lnTo>
                  <a:pt x="18415" y="0"/>
                </a:lnTo>
                <a:lnTo>
                  <a:pt x="10033" y="5080"/>
                </a:lnTo>
                <a:lnTo>
                  <a:pt x="4953" y="10033"/>
                </a:lnTo>
                <a:lnTo>
                  <a:pt x="0" y="16764"/>
                </a:lnTo>
                <a:lnTo>
                  <a:pt x="0" y="25146"/>
                </a:lnTo>
                <a:lnTo>
                  <a:pt x="0" y="31877"/>
                </a:lnTo>
                <a:lnTo>
                  <a:pt x="4953" y="40259"/>
                </a:lnTo>
                <a:lnTo>
                  <a:pt x="10033" y="46990"/>
                </a:lnTo>
                <a:lnTo>
                  <a:pt x="18415" y="50292"/>
                </a:lnTo>
                <a:lnTo>
                  <a:pt x="26797" y="50292"/>
                </a:lnTo>
                <a:lnTo>
                  <a:pt x="33401" y="50292"/>
                </a:lnTo>
                <a:lnTo>
                  <a:pt x="41783" y="45212"/>
                </a:lnTo>
                <a:lnTo>
                  <a:pt x="46863" y="40259"/>
                </a:lnTo>
                <a:lnTo>
                  <a:pt x="51816" y="31877"/>
                </a:lnTo>
                <a:lnTo>
                  <a:pt x="51816" y="25146"/>
                </a:lnTo>
              </a:path>
              <a:path w="136525" h="102869">
                <a:moveTo>
                  <a:pt x="136398" y="77470"/>
                </a:moveTo>
                <a:lnTo>
                  <a:pt x="136398" y="67310"/>
                </a:lnTo>
                <a:lnTo>
                  <a:pt x="132969" y="62103"/>
                </a:lnTo>
                <a:lnTo>
                  <a:pt x="124587" y="55372"/>
                </a:lnTo>
                <a:lnTo>
                  <a:pt x="117729" y="51943"/>
                </a:lnTo>
                <a:lnTo>
                  <a:pt x="109220" y="50292"/>
                </a:lnTo>
                <a:lnTo>
                  <a:pt x="102489" y="51943"/>
                </a:lnTo>
                <a:lnTo>
                  <a:pt x="93980" y="55372"/>
                </a:lnTo>
                <a:lnTo>
                  <a:pt x="88900" y="62103"/>
                </a:lnTo>
                <a:lnTo>
                  <a:pt x="83820" y="70612"/>
                </a:lnTo>
                <a:lnTo>
                  <a:pt x="83820" y="77470"/>
                </a:lnTo>
                <a:lnTo>
                  <a:pt x="83820" y="85852"/>
                </a:lnTo>
                <a:lnTo>
                  <a:pt x="88900" y="92710"/>
                </a:lnTo>
                <a:lnTo>
                  <a:pt x="93980" y="97790"/>
                </a:lnTo>
                <a:lnTo>
                  <a:pt x="102489" y="101218"/>
                </a:lnTo>
                <a:lnTo>
                  <a:pt x="109220" y="102870"/>
                </a:lnTo>
                <a:lnTo>
                  <a:pt x="117729" y="101218"/>
                </a:lnTo>
                <a:lnTo>
                  <a:pt x="124587" y="97790"/>
                </a:lnTo>
                <a:lnTo>
                  <a:pt x="132969" y="92710"/>
                </a:lnTo>
                <a:lnTo>
                  <a:pt x="136398" y="85852"/>
                </a:lnTo>
                <a:lnTo>
                  <a:pt x="136398" y="77470"/>
                </a:lnTo>
              </a:path>
            </a:pathLst>
          </a:custGeom>
          <a:ln w="9906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7CD7089C-B3EB-3048-9CF6-B19648433356}"/>
              </a:ext>
            </a:extLst>
          </p:cNvPr>
          <p:cNvSpPr/>
          <p:nvPr/>
        </p:nvSpPr>
        <p:spPr>
          <a:xfrm>
            <a:off x="3323145" y="3280180"/>
            <a:ext cx="50800" cy="54610"/>
          </a:xfrm>
          <a:custGeom>
            <a:avLst/>
            <a:gdLst/>
            <a:ahLst/>
            <a:cxnLst/>
            <a:rect l="l" t="t" r="r" b="b"/>
            <a:pathLst>
              <a:path w="50800" h="54610">
                <a:moveTo>
                  <a:pt x="50291" y="25400"/>
                </a:moveTo>
                <a:lnTo>
                  <a:pt x="50291" y="18542"/>
                </a:lnTo>
                <a:lnTo>
                  <a:pt x="45212" y="10159"/>
                </a:lnTo>
                <a:lnTo>
                  <a:pt x="40258" y="5080"/>
                </a:lnTo>
                <a:lnTo>
                  <a:pt x="31876" y="3428"/>
                </a:lnTo>
                <a:lnTo>
                  <a:pt x="25145" y="0"/>
                </a:lnTo>
                <a:lnTo>
                  <a:pt x="16763" y="3428"/>
                </a:lnTo>
                <a:lnTo>
                  <a:pt x="10032" y="5080"/>
                </a:lnTo>
                <a:lnTo>
                  <a:pt x="5079" y="10159"/>
                </a:lnTo>
                <a:lnTo>
                  <a:pt x="0" y="18542"/>
                </a:lnTo>
                <a:lnTo>
                  <a:pt x="0" y="25400"/>
                </a:lnTo>
                <a:lnTo>
                  <a:pt x="0" y="35559"/>
                </a:lnTo>
                <a:lnTo>
                  <a:pt x="5079" y="40512"/>
                </a:lnTo>
                <a:lnTo>
                  <a:pt x="10032" y="49021"/>
                </a:lnTo>
                <a:lnTo>
                  <a:pt x="16763" y="50673"/>
                </a:lnTo>
                <a:lnTo>
                  <a:pt x="25145" y="54101"/>
                </a:lnTo>
                <a:lnTo>
                  <a:pt x="31876" y="50673"/>
                </a:lnTo>
                <a:lnTo>
                  <a:pt x="40258" y="49021"/>
                </a:lnTo>
                <a:lnTo>
                  <a:pt x="45212" y="40512"/>
                </a:lnTo>
                <a:lnTo>
                  <a:pt x="50291" y="35559"/>
                </a:lnTo>
                <a:lnTo>
                  <a:pt x="50291" y="25400"/>
                </a:lnTo>
              </a:path>
            </a:pathLst>
          </a:custGeom>
          <a:ln w="9906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FFAB9006-28BD-E848-B0FB-1054B421B720}"/>
              </a:ext>
            </a:extLst>
          </p:cNvPr>
          <p:cNvSpPr/>
          <p:nvPr/>
        </p:nvSpPr>
        <p:spPr>
          <a:xfrm>
            <a:off x="5644958" y="4041418"/>
            <a:ext cx="181610" cy="51435"/>
          </a:xfrm>
          <a:custGeom>
            <a:avLst/>
            <a:gdLst/>
            <a:ahLst/>
            <a:cxnLst/>
            <a:rect l="l" t="t" r="r" b="b"/>
            <a:pathLst>
              <a:path w="181610" h="51435">
                <a:moveTo>
                  <a:pt x="50291" y="25526"/>
                </a:moveTo>
                <a:lnTo>
                  <a:pt x="50291" y="18668"/>
                </a:lnTo>
                <a:lnTo>
                  <a:pt x="45212" y="10160"/>
                </a:lnTo>
                <a:lnTo>
                  <a:pt x="40258" y="5080"/>
                </a:lnTo>
                <a:lnTo>
                  <a:pt x="31876" y="0"/>
                </a:lnTo>
                <a:lnTo>
                  <a:pt x="25145" y="0"/>
                </a:lnTo>
                <a:lnTo>
                  <a:pt x="16763" y="0"/>
                </a:lnTo>
                <a:lnTo>
                  <a:pt x="10032" y="5080"/>
                </a:lnTo>
                <a:lnTo>
                  <a:pt x="5079" y="10160"/>
                </a:lnTo>
                <a:lnTo>
                  <a:pt x="0" y="18668"/>
                </a:lnTo>
                <a:lnTo>
                  <a:pt x="0" y="25526"/>
                </a:lnTo>
                <a:lnTo>
                  <a:pt x="0" y="34036"/>
                </a:lnTo>
                <a:lnTo>
                  <a:pt x="5079" y="40893"/>
                </a:lnTo>
                <a:lnTo>
                  <a:pt x="10032" y="45974"/>
                </a:lnTo>
                <a:lnTo>
                  <a:pt x="16763" y="51054"/>
                </a:lnTo>
                <a:lnTo>
                  <a:pt x="25145" y="51054"/>
                </a:lnTo>
                <a:lnTo>
                  <a:pt x="31876" y="51054"/>
                </a:lnTo>
                <a:lnTo>
                  <a:pt x="40258" y="45974"/>
                </a:lnTo>
                <a:lnTo>
                  <a:pt x="45212" y="40893"/>
                </a:lnTo>
                <a:lnTo>
                  <a:pt x="50291" y="34036"/>
                </a:lnTo>
                <a:lnTo>
                  <a:pt x="50291" y="25526"/>
                </a:lnTo>
              </a:path>
              <a:path w="181610" h="51435">
                <a:moveTo>
                  <a:pt x="136398" y="25526"/>
                </a:moveTo>
                <a:lnTo>
                  <a:pt x="134747" y="18668"/>
                </a:lnTo>
                <a:lnTo>
                  <a:pt x="131317" y="10160"/>
                </a:lnTo>
                <a:lnTo>
                  <a:pt x="126237" y="5080"/>
                </a:lnTo>
                <a:lnTo>
                  <a:pt x="119506" y="0"/>
                </a:lnTo>
                <a:lnTo>
                  <a:pt x="109347" y="0"/>
                </a:lnTo>
                <a:lnTo>
                  <a:pt x="100837" y="0"/>
                </a:lnTo>
                <a:lnTo>
                  <a:pt x="95757" y="5080"/>
                </a:lnTo>
                <a:lnTo>
                  <a:pt x="87375" y="10160"/>
                </a:lnTo>
                <a:lnTo>
                  <a:pt x="85725" y="18668"/>
                </a:lnTo>
                <a:lnTo>
                  <a:pt x="82295" y="25526"/>
                </a:lnTo>
                <a:lnTo>
                  <a:pt x="85725" y="34036"/>
                </a:lnTo>
                <a:lnTo>
                  <a:pt x="87375" y="40893"/>
                </a:lnTo>
                <a:lnTo>
                  <a:pt x="95757" y="45974"/>
                </a:lnTo>
                <a:lnTo>
                  <a:pt x="100837" y="51054"/>
                </a:lnTo>
                <a:lnTo>
                  <a:pt x="109347" y="51054"/>
                </a:lnTo>
                <a:lnTo>
                  <a:pt x="119506" y="51054"/>
                </a:lnTo>
                <a:lnTo>
                  <a:pt x="126237" y="45974"/>
                </a:lnTo>
                <a:lnTo>
                  <a:pt x="131317" y="40893"/>
                </a:lnTo>
                <a:lnTo>
                  <a:pt x="134747" y="34036"/>
                </a:lnTo>
                <a:lnTo>
                  <a:pt x="136398" y="25526"/>
                </a:lnTo>
              </a:path>
              <a:path w="181610" h="51435">
                <a:moveTo>
                  <a:pt x="161543" y="25526"/>
                </a:moveTo>
                <a:lnTo>
                  <a:pt x="159892" y="18668"/>
                </a:lnTo>
                <a:lnTo>
                  <a:pt x="156463" y="10160"/>
                </a:lnTo>
                <a:lnTo>
                  <a:pt x="151383" y="5080"/>
                </a:lnTo>
                <a:lnTo>
                  <a:pt x="144525" y="0"/>
                </a:lnTo>
                <a:lnTo>
                  <a:pt x="136143" y="0"/>
                </a:lnTo>
                <a:lnTo>
                  <a:pt x="129286" y="0"/>
                </a:lnTo>
                <a:lnTo>
                  <a:pt x="120776" y="5080"/>
                </a:lnTo>
                <a:lnTo>
                  <a:pt x="114045" y="10160"/>
                </a:lnTo>
                <a:lnTo>
                  <a:pt x="110616" y="18668"/>
                </a:lnTo>
                <a:lnTo>
                  <a:pt x="108965" y="25526"/>
                </a:lnTo>
                <a:lnTo>
                  <a:pt x="110616" y="34036"/>
                </a:lnTo>
                <a:lnTo>
                  <a:pt x="114045" y="40893"/>
                </a:lnTo>
                <a:lnTo>
                  <a:pt x="120776" y="45974"/>
                </a:lnTo>
                <a:lnTo>
                  <a:pt x="129286" y="51054"/>
                </a:lnTo>
                <a:lnTo>
                  <a:pt x="136143" y="51054"/>
                </a:lnTo>
                <a:lnTo>
                  <a:pt x="144525" y="51054"/>
                </a:lnTo>
                <a:lnTo>
                  <a:pt x="151383" y="45974"/>
                </a:lnTo>
                <a:lnTo>
                  <a:pt x="156463" y="40893"/>
                </a:lnTo>
                <a:lnTo>
                  <a:pt x="159892" y="34036"/>
                </a:lnTo>
                <a:lnTo>
                  <a:pt x="161543" y="25526"/>
                </a:lnTo>
              </a:path>
              <a:path w="181610" h="51435">
                <a:moveTo>
                  <a:pt x="161543" y="25526"/>
                </a:moveTo>
                <a:lnTo>
                  <a:pt x="159892" y="18668"/>
                </a:lnTo>
                <a:lnTo>
                  <a:pt x="156463" y="10160"/>
                </a:lnTo>
                <a:lnTo>
                  <a:pt x="151383" y="5080"/>
                </a:lnTo>
                <a:lnTo>
                  <a:pt x="144525" y="0"/>
                </a:lnTo>
                <a:lnTo>
                  <a:pt x="136143" y="0"/>
                </a:lnTo>
                <a:lnTo>
                  <a:pt x="129286" y="0"/>
                </a:lnTo>
                <a:lnTo>
                  <a:pt x="120776" y="5080"/>
                </a:lnTo>
                <a:lnTo>
                  <a:pt x="114045" y="10160"/>
                </a:lnTo>
                <a:lnTo>
                  <a:pt x="110616" y="18668"/>
                </a:lnTo>
                <a:lnTo>
                  <a:pt x="108965" y="25526"/>
                </a:lnTo>
                <a:lnTo>
                  <a:pt x="110616" y="34036"/>
                </a:lnTo>
                <a:lnTo>
                  <a:pt x="114045" y="40893"/>
                </a:lnTo>
                <a:lnTo>
                  <a:pt x="120776" y="45974"/>
                </a:lnTo>
                <a:lnTo>
                  <a:pt x="129286" y="51054"/>
                </a:lnTo>
                <a:lnTo>
                  <a:pt x="136143" y="51054"/>
                </a:lnTo>
                <a:lnTo>
                  <a:pt x="144525" y="51054"/>
                </a:lnTo>
                <a:lnTo>
                  <a:pt x="151383" y="45974"/>
                </a:lnTo>
                <a:lnTo>
                  <a:pt x="156463" y="40893"/>
                </a:lnTo>
                <a:lnTo>
                  <a:pt x="159892" y="34036"/>
                </a:lnTo>
                <a:lnTo>
                  <a:pt x="161543" y="25526"/>
                </a:lnTo>
              </a:path>
              <a:path w="181610" h="51435">
                <a:moveTo>
                  <a:pt x="181355" y="25526"/>
                </a:moveTo>
                <a:lnTo>
                  <a:pt x="179704" y="18668"/>
                </a:lnTo>
                <a:lnTo>
                  <a:pt x="176402" y="10160"/>
                </a:lnTo>
                <a:lnTo>
                  <a:pt x="169672" y="5080"/>
                </a:lnTo>
                <a:lnTo>
                  <a:pt x="164591" y="0"/>
                </a:lnTo>
                <a:lnTo>
                  <a:pt x="154558" y="0"/>
                </a:lnTo>
                <a:lnTo>
                  <a:pt x="146303" y="0"/>
                </a:lnTo>
                <a:lnTo>
                  <a:pt x="139573" y="5080"/>
                </a:lnTo>
                <a:lnTo>
                  <a:pt x="134492" y="10160"/>
                </a:lnTo>
                <a:lnTo>
                  <a:pt x="131190" y="18668"/>
                </a:lnTo>
                <a:lnTo>
                  <a:pt x="129539" y="25526"/>
                </a:lnTo>
                <a:lnTo>
                  <a:pt x="131190" y="34036"/>
                </a:lnTo>
                <a:lnTo>
                  <a:pt x="134492" y="40893"/>
                </a:lnTo>
                <a:lnTo>
                  <a:pt x="139573" y="45974"/>
                </a:lnTo>
                <a:lnTo>
                  <a:pt x="146303" y="51054"/>
                </a:lnTo>
                <a:lnTo>
                  <a:pt x="154558" y="51054"/>
                </a:lnTo>
                <a:lnTo>
                  <a:pt x="164591" y="51054"/>
                </a:lnTo>
                <a:lnTo>
                  <a:pt x="169672" y="45974"/>
                </a:lnTo>
                <a:lnTo>
                  <a:pt x="176402" y="40893"/>
                </a:lnTo>
                <a:lnTo>
                  <a:pt x="179704" y="34036"/>
                </a:lnTo>
                <a:lnTo>
                  <a:pt x="181355" y="25526"/>
                </a:lnTo>
              </a:path>
            </a:pathLst>
          </a:custGeom>
          <a:ln w="9906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FB273019-5713-5047-BA53-4EAF1560E830}"/>
              </a:ext>
            </a:extLst>
          </p:cNvPr>
          <p:cNvSpPr/>
          <p:nvPr/>
        </p:nvSpPr>
        <p:spPr>
          <a:xfrm>
            <a:off x="5936042" y="4055134"/>
            <a:ext cx="262255" cy="50800"/>
          </a:xfrm>
          <a:custGeom>
            <a:avLst/>
            <a:gdLst/>
            <a:ahLst/>
            <a:cxnLst/>
            <a:rect l="l" t="t" r="r" b="b"/>
            <a:pathLst>
              <a:path w="262254" h="50800">
                <a:moveTo>
                  <a:pt x="53340" y="25146"/>
                </a:moveTo>
                <a:lnTo>
                  <a:pt x="51689" y="16764"/>
                </a:lnTo>
                <a:lnTo>
                  <a:pt x="48387" y="10033"/>
                </a:lnTo>
                <a:lnTo>
                  <a:pt x="43307" y="5080"/>
                </a:lnTo>
                <a:lnTo>
                  <a:pt x="35052" y="0"/>
                </a:lnTo>
                <a:lnTo>
                  <a:pt x="25019" y="0"/>
                </a:lnTo>
                <a:lnTo>
                  <a:pt x="18288" y="0"/>
                </a:lnTo>
                <a:lnTo>
                  <a:pt x="10033" y="5080"/>
                </a:lnTo>
                <a:lnTo>
                  <a:pt x="4953" y="10033"/>
                </a:lnTo>
                <a:lnTo>
                  <a:pt x="3302" y="16764"/>
                </a:lnTo>
                <a:lnTo>
                  <a:pt x="0" y="25146"/>
                </a:lnTo>
                <a:lnTo>
                  <a:pt x="3302" y="31877"/>
                </a:lnTo>
                <a:lnTo>
                  <a:pt x="4953" y="40259"/>
                </a:lnTo>
                <a:lnTo>
                  <a:pt x="10033" y="46990"/>
                </a:lnTo>
                <a:lnTo>
                  <a:pt x="18288" y="50292"/>
                </a:lnTo>
                <a:lnTo>
                  <a:pt x="25019" y="50292"/>
                </a:lnTo>
                <a:lnTo>
                  <a:pt x="35052" y="50292"/>
                </a:lnTo>
                <a:lnTo>
                  <a:pt x="43307" y="45212"/>
                </a:lnTo>
                <a:lnTo>
                  <a:pt x="48387" y="40259"/>
                </a:lnTo>
                <a:lnTo>
                  <a:pt x="51689" y="31877"/>
                </a:lnTo>
                <a:lnTo>
                  <a:pt x="53340" y="25146"/>
                </a:lnTo>
              </a:path>
              <a:path w="262254" h="50800">
                <a:moveTo>
                  <a:pt x="67056" y="25146"/>
                </a:moveTo>
                <a:lnTo>
                  <a:pt x="63627" y="16764"/>
                </a:lnTo>
                <a:lnTo>
                  <a:pt x="61976" y="10033"/>
                </a:lnTo>
                <a:lnTo>
                  <a:pt x="56896" y="5080"/>
                </a:lnTo>
                <a:lnTo>
                  <a:pt x="48514" y="0"/>
                </a:lnTo>
                <a:lnTo>
                  <a:pt x="40005" y="0"/>
                </a:lnTo>
                <a:lnTo>
                  <a:pt x="29845" y="0"/>
                </a:lnTo>
                <a:lnTo>
                  <a:pt x="24765" y="5080"/>
                </a:lnTo>
                <a:lnTo>
                  <a:pt x="18034" y="10033"/>
                </a:lnTo>
                <a:lnTo>
                  <a:pt x="14605" y="16764"/>
                </a:lnTo>
                <a:lnTo>
                  <a:pt x="12954" y="25146"/>
                </a:lnTo>
                <a:lnTo>
                  <a:pt x="14605" y="31877"/>
                </a:lnTo>
                <a:lnTo>
                  <a:pt x="18034" y="40259"/>
                </a:lnTo>
                <a:lnTo>
                  <a:pt x="24765" y="46990"/>
                </a:lnTo>
                <a:lnTo>
                  <a:pt x="29845" y="50292"/>
                </a:lnTo>
                <a:lnTo>
                  <a:pt x="40005" y="50292"/>
                </a:lnTo>
                <a:lnTo>
                  <a:pt x="48514" y="50292"/>
                </a:lnTo>
                <a:lnTo>
                  <a:pt x="56896" y="45212"/>
                </a:lnTo>
                <a:lnTo>
                  <a:pt x="61976" y="40259"/>
                </a:lnTo>
                <a:lnTo>
                  <a:pt x="63627" y="31877"/>
                </a:lnTo>
                <a:lnTo>
                  <a:pt x="67056" y="25146"/>
                </a:lnTo>
              </a:path>
              <a:path w="262254" h="50800">
                <a:moveTo>
                  <a:pt x="78486" y="25146"/>
                </a:moveTo>
                <a:lnTo>
                  <a:pt x="76835" y="16764"/>
                </a:lnTo>
                <a:lnTo>
                  <a:pt x="73533" y="10033"/>
                </a:lnTo>
                <a:lnTo>
                  <a:pt x="68453" y="5080"/>
                </a:lnTo>
                <a:lnTo>
                  <a:pt x="61849" y="0"/>
                </a:lnTo>
                <a:lnTo>
                  <a:pt x="53467" y="0"/>
                </a:lnTo>
                <a:lnTo>
                  <a:pt x="46863" y="0"/>
                </a:lnTo>
                <a:lnTo>
                  <a:pt x="38481" y="5080"/>
                </a:lnTo>
                <a:lnTo>
                  <a:pt x="30099" y="10033"/>
                </a:lnTo>
                <a:lnTo>
                  <a:pt x="28448" y="16764"/>
                </a:lnTo>
                <a:lnTo>
                  <a:pt x="25146" y="25146"/>
                </a:lnTo>
                <a:lnTo>
                  <a:pt x="28448" y="31877"/>
                </a:lnTo>
                <a:lnTo>
                  <a:pt x="30099" y="40259"/>
                </a:lnTo>
                <a:lnTo>
                  <a:pt x="38481" y="46990"/>
                </a:lnTo>
                <a:lnTo>
                  <a:pt x="46863" y="50292"/>
                </a:lnTo>
                <a:lnTo>
                  <a:pt x="53467" y="50292"/>
                </a:lnTo>
                <a:lnTo>
                  <a:pt x="61849" y="50292"/>
                </a:lnTo>
                <a:lnTo>
                  <a:pt x="68453" y="45212"/>
                </a:lnTo>
                <a:lnTo>
                  <a:pt x="73533" y="40259"/>
                </a:lnTo>
                <a:lnTo>
                  <a:pt x="76835" y="31877"/>
                </a:lnTo>
                <a:lnTo>
                  <a:pt x="78486" y="25146"/>
                </a:lnTo>
              </a:path>
              <a:path w="262254" h="50800">
                <a:moveTo>
                  <a:pt x="92202" y="25146"/>
                </a:moveTo>
                <a:lnTo>
                  <a:pt x="92202" y="16764"/>
                </a:lnTo>
                <a:lnTo>
                  <a:pt x="87122" y="10033"/>
                </a:lnTo>
                <a:lnTo>
                  <a:pt x="82042" y="5080"/>
                </a:lnTo>
                <a:lnTo>
                  <a:pt x="73533" y="0"/>
                </a:lnTo>
                <a:lnTo>
                  <a:pt x="66802" y="0"/>
                </a:lnTo>
                <a:lnTo>
                  <a:pt x="58293" y="0"/>
                </a:lnTo>
                <a:lnTo>
                  <a:pt x="51435" y="5080"/>
                </a:lnTo>
                <a:lnTo>
                  <a:pt x="46355" y="10033"/>
                </a:lnTo>
                <a:lnTo>
                  <a:pt x="39624" y="16764"/>
                </a:lnTo>
                <a:lnTo>
                  <a:pt x="39624" y="25146"/>
                </a:lnTo>
                <a:lnTo>
                  <a:pt x="39624" y="31877"/>
                </a:lnTo>
                <a:lnTo>
                  <a:pt x="46355" y="40259"/>
                </a:lnTo>
                <a:lnTo>
                  <a:pt x="51435" y="46990"/>
                </a:lnTo>
                <a:lnTo>
                  <a:pt x="58293" y="50292"/>
                </a:lnTo>
                <a:lnTo>
                  <a:pt x="66802" y="50292"/>
                </a:lnTo>
                <a:lnTo>
                  <a:pt x="73533" y="50292"/>
                </a:lnTo>
                <a:lnTo>
                  <a:pt x="82042" y="45212"/>
                </a:lnTo>
                <a:lnTo>
                  <a:pt x="87122" y="40259"/>
                </a:lnTo>
                <a:lnTo>
                  <a:pt x="92202" y="31877"/>
                </a:lnTo>
                <a:lnTo>
                  <a:pt x="92202" y="25146"/>
                </a:lnTo>
              </a:path>
              <a:path w="262254" h="50800">
                <a:moveTo>
                  <a:pt x="112014" y="25146"/>
                </a:moveTo>
                <a:lnTo>
                  <a:pt x="108712" y="16764"/>
                </a:lnTo>
                <a:lnTo>
                  <a:pt x="107061" y="10033"/>
                </a:lnTo>
                <a:lnTo>
                  <a:pt x="101981" y="5080"/>
                </a:lnTo>
                <a:lnTo>
                  <a:pt x="93726" y="0"/>
                </a:lnTo>
                <a:lnTo>
                  <a:pt x="83693" y="0"/>
                </a:lnTo>
                <a:lnTo>
                  <a:pt x="76962" y="0"/>
                </a:lnTo>
                <a:lnTo>
                  <a:pt x="72009" y="5080"/>
                </a:lnTo>
                <a:lnTo>
                  <a:pt x="63627" y="10033"/>
                </a:lnTo>
                <a:lnTo>
                  <a:pt x="61976" y="16764"/>
                </a:lnTo>
                <a:lnTo>
                  <a:pt x="58674" y="25146"/>
                </a:lnTo>
                <a:lnTo>
                  <a:pt x="61976" y="31877"/>
                </a:lnTo>
                <a:lnTo>
                  <a:pt x="63627" y="40259"/>
                </a:lnTo>
                <a:lnTo>
                  <a:pt x="72009" y="46990"/>
                </a:lnTo>
                <a:lnTo>
                  <a:pt x="76962" y="50292"/>
                </a:lnTo>
                <a:lnTo>
                  <a:pt x="83693" y="50292"/>
                </a:lnTo>
                <a:lnTo>
                  <a:pt x="93726" y="50292"/>
                </a:lnTo>
                <a:lnTo>
                  <a:pt x="101981" y="45212"/>
                </a:lnTo>
                <a:lnTo>
                  <a:pt x="107061" y="40259"/>
                </a:lnTo>
                <a:lnTo>
                  <a:pt x="108712" y="31877"/>
                </a:lnTo>
                <a:lnTo>
                  <a:pt x="112014" y="25146"/>
                </a:lnTo>
              </a:path>
              <a:path w="262254" h="50800">
                <a:moveTo>
                  <a:pt x="112014" y="25146"/>
                </a:moveTo>
                <a:lnTo>
                  <a:pt x="108712" y="16764"/>
                </a:lnTo>
                <a:lnTo>
                  <a:pt x="107061" y="10033"/>
                </a:lnTo>
                <a:lnTo>
                  <a:pt x="101981" y="5080"/>
                </a:lnTo>
                <a:lnTo>
                  <a:pt x="93726" y="0"/>
                </a:lnTo>
                <a:lnTo>
                  <a:pt x="83693" y="0"/>
                </a:lnTo>
                <a:lnTo>
                  <a:pt x="76962" y="0"/>
                </a:lnTo>
                <a:lnTo>
                  <a:pt x="72009" y="5080"/>
                </a:lnTo>
                <a:lnTo>
                  <a:pt x="63627" y="10033"/>
                </a:lnTo>
                <a:lnTo>
                  <a:pt x="61976" y="16764"/>
                </a:lnTo>
                <a:lnTo>
                  <a:pt x="58674" y="25146"/>
                </a:lnTo>
                <a:lnTo>
                  <a:pt x="61976" y="31877"/>
                </a:lnTo>
                <a:lnTo>
                  <a:pt x="63627" y="40259"/>
                </a:lnTo>
                <a:lnTo>
                  <a:pt x="72009" y="46990"/>
                </a:lnTo>
                <a:lnTo>
                  <a:pt x="76962" y="50292"/>
                </a:lnTo>
                <a:lnTo>
                  <a:pt x="83693" y="50292"/>
                </a:lnTo>
                <a:lnTo>
                  <a:pt x="93726" y="50292"/>
                </a:lnTo>
                <a:lnTo>
                  <a:pt x="101981" y="45212"/>
                </a:lnTo>
                <a:lnTo>
                  <a:pt x="107061" y="40259"/>
                </a:lnTo>
                <a:lnTo>
                  <a:pt x="108712" y="31877"/>
                </a:lnTo>
                <a:lnTo>
                  <a:pt x="112014" y="25146"/>
                </a:lnTo>
              </a:path>
              <a:path w="262254" h="50800">
                <a:moveTo>
                  <a:pt x="124206" y="25146"/>
                </a:moveTo>
                <a:lnTo>
                  <a:pt x="122555" y="16764"/>
                </a:lnTo>
                <a:lnTo>
                  <a:pt x="119126" y="10033"/>
                </a:lnTo>
                <a:lnTo>
                  <a:pt x="114046" y="5080"/>
                </a:lnTo>
                <a:lnTo>
                  <a:pt x="107188" y="0"/>
                </a:lnTo>
                <a:lnTo>
                  <a:pt x="98806" y="0"/>
                </a:lnTo>
                <a:lnTo>
                  <a:pt x="88646" y="0"/>
                </a:lnTo>
                <a:lnTo>
                  <a:pt x="83439" y="5080"/>
                </a:lnTo>
                <a:lnTo>
                  <a:pt x="76708" y="10033"/>
                </a:lnTo>
                <a:lnTo>
                  <a:pt x="73279" y="16764"/>
                </a:lnTo>
                <a:lnTo>
                  <a:pt x="71628" y="25146"/>
                </a:lnTo>
                <a:lnTo>
                  <a:pt x="73279" y="31877"/>
                </a:lnTo>
                <a:lnTo>
                  <a:pt x="76708" y="40259"/>
                </a:lnTo>
                <a:lnTo>
                  <a:pt x="83439" y="46990"/>
                </a:lnTo>
                <a:lnTo>
                  <a:pt x="88646" y="50292"/>
                </a:lnTo>
                <a:lnTo>
                  <a:pt x="98806" y="50292"/>
                </a:lnTo>
                <a:lnTo>
                  <a:pt x="107188" y="50292"/>
                </a:lnTo>
                <a:lnTo>
                  <a:pt x="114046" y="45212"/>
                </a:lnTo>
                <a:lnTo>
                  <a:pt x="119126" y="40259"/>
                </a:lnTo>
                <a:lnTo>
                  <a:pt x="122555" y="31877"/>
                </a:lnTo>
                <a:lnTo>
                  <a:pt x="124206" y="25146"/>
                </a:lnTo>
              </a:path>
              <a:path w="262254" h="50800">
                <a:moveTo>
                  <a:pt x="216408" y="25146"/>
                </a:moveTo>
                <a:lnTo>
                  <a:pt x="213106" y="16764"/>
                </a:lnTo>
                <a:lnTo>
                  <a:pt x="211455" y="10033"/>
                </a:lnTo>
                <a:lnTo>
                  <a:pt x="206375" y="5080"/>
                </a:lnTo>
                <a:lnTo>
                  <a:pt x="198120" y="0"/>
                </a:lnTo>
                <a:lnTo>
                  <a:pt x="188087" y="0"/>
                </a:lnTo>
                <a:lnTo>
                  <a:pt x="181356" y="0"/>
                </a:lnTo>
                <a:lnTo>
                  <a:pt x="173101" y="5080"/>
                </a:lnTo>
                <a:lnTo>
                  <a:pt x="168021" y="10033"/>
                </a:lnTo>
                <a:lnTo>
                  <a:pt x="166370" y="16764"/>
                </a:lnTo>
                <a:lnTo>
                  <a:pt x="163068" y="25146"/>
                </a:lnTo>
                <a:lnTo>
                  <a:pt x="166370" y="31877"/>
                </a:lnTo>
                <a:lnTo>
                  <a:pt x="168021" y="40259"/>
                </a:lnTo>
                <a:lnTo>
                  <a:pt x="173101" y="46990"/>
                </a:lnTo>
                <a:lnTo>
                  <a:pt x="181356" y="50292"/>
                </a:lnTo>
                <a:lnTo>
                  <a:pt x="188087" y="50292"/>
                </a:lnTo>
                <a:lnTo>
                  <a:pt x="198120" y="50292"/>
                </a:lnTo>
                <a:lnTo>
                  <a:pt x="206375" y="45212"/>
                </a:lnTo>
                <a:lnTo>
                  <a:pt x="211455" y="40259"/>
                </a:lnTo>
                <a:lnTo>
                  <a:pt x="213106" y="31877"/>
                </a:lnTo>
                <a:lnTo>
                  <a:pt x="216408" y="25146"/>
                </a:lnTo>
              </a:path>
              <a:path w="262254" h="50800">
                <a:moveTo>
                  <a:pt x="262128" y="25146"/>
                </a:moveTo>
                <a:lnTo>
                  <a:pt x="258699" y="16764"/>
                </a:lnTo>
                <a:lnTo>
                  <a:pt x="257048" y="10033"/>
                </a:lnTo>
                <a:lnTo>
                  <a:pt x="248539" y="5080"/>
                </a:lnTo>
                <a:lnTo>
                  <a:pt x="243586" y="0"/>
                </a:lnTo>
                <a:lnTo>
                  <a:pt x="233426" y="0"/>
                </a:lnTo>
                <a:lnTo>
                  <a:pt x="226568" y="0"/>
                </a:lnTo>
                <a:lnTo>
                  <a:pt x="218186" y="5080"/>
                </a:lnTo>
                <a:lnTo>
                  <a:pt x="213106" y="10033"/>
                </a:lnTo>
                <a:lnTo>
                  <a:pt x="211455" y="16764"/>
                </a:lnTo>
                <a:lnTo>
                  <a:pt x="208026" y="25146"/>
                </a:lnTo>
                <a:lnTo>
                  <a:pt x="211455" y="31877"/>
                </a:lnTo>
                <a:lnTo>
                  <a:pt x="213106" y="40259"/>
                </a:lnTo>
                <a:lnTo>
                  <a:pt x="218186" y="46990"/>
                </a:lnTo>
                <a:lnTo>
                  <a:pt x="226568" y="50292"/>
                </a:lnTo>
                <a:lnTo>
                  <a:pt x="233426" y="50292"/>
                </a:lnTo>
                <a:lnTo>
                  <a:pt x="243586" y="50292"/>
                </a:lnTo>
                <a:lnTo>
                  <a:pt x="248539" y="45212"/>
                </a:lnTo>
                <a:lnTo>
                  <a:pt x="257048" y="40259"/>
                </a:lnTo>
                <a:lnTo>
                  <a:pt x="258699" y="31877"/>
                </a:lnTo>
                <a:lnTo>
                  <a:pt x="262128" y="25146"/>
                </a:lnTo>
              </a:path>
            </a:pathLst>
          </a:custGeom>
          <a:ln w="9906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49BBC17F-83BD-6043-94D9-318478309B01}"/>
              </a:ext>
            </a:extLst>
          </p:cNvPr>
          <p:cNvSpPr/>
          <p:nvPr/>
        </p:nvSpPr>
        <p:spPr>
          <a:xfrm>
            <a:off x="6952551" y="4126001"/>
            <a:ext cx="175260" cy="53340"/>
          </a:xfrm>
          <a:custGeom>
            <a:avLst/>
            <a:gdLst/>
            <a:ahLst/>
            <a:cxnLst/>
            <a:rect l="l" t="t" r="r" b="b"/>
            <a:pathLst>
              <a:path w="175259" h="53339">
                <a:moveTo>
                  <a:pt x="51053" y="25018"/>
                </a:moveTo>
                <a:lnTo>
                  <a:pt x="51053" y="18287"/>
                </a:lnTo>
                <a:lnTo>
                  <a:pt x="45974" y="10032"/>
                </a:lnTo>
                <a:lnTo>
                  <a:pt x="40893" y="4953"/>
                </a:lnTo>
                <a:lnTo>
                  <a:pt x="32384" y="3301"/>
                </a:lnTo>
                <a:lnTo>
                  <a:pt x="25526" y="0"/>
                </a:lnTo>
                <a:lnTo>
                  <a:pt x="17017" y="3301"/>
                </a:lnTo>
                <a:lnTo>
                  <a:pt x="10159" y="4953"/>
                </a:lnTo>
                <a:lnTo>
                  <a:pt x="5079" y="10032"/>
                </a:lnTo>
                <a:lnTo>
                  <a:pt x="0" y="18287"/>
                </a:lnTo>
                <a:lnTo>
                  <a:pt x="0" y="25018"/>
                </a:lnTo>
                <a:lnTo>
                  <a:pt x="0" y="33274"/>
                </a:lnTo>
                <a:lnTo>
                  <a:pt x="5079" y="40005"/>
                </a:lnTo>
                <a:lnTo>
                  <a:pt x="10159" y="48387"/>
                </a:lnTo>
                <a:lnTo>
                  <a:pt x="17017" y="50037"/>
                </a:lnTo>
                <a:lnTo>
                  <a:pt x="25526" y="53339"/>
                </a:lnTo>
                <a:lnTo>
                  <a:pt x="32384" y="50037"/>
                </a:lnTo>
                <a:lnTo>
                  <a:pt x="40893" y="48387"/>
                </a:lnTo>
                <a:lnTo>
                  <a:pt x="45974" y="40005"/>
                </a:lnTo>
                <a:lnTo>
                  <a:pt x="51053" y="35051"/>
                </a:lnTo>
                <a:lnTo>
                  <a:pt x="51053" y="25018"/>
                </a:lnTo>
              </a:path>
              <a:path w="175259" h="53339">
                <a:moveTo>
                  <a:pt x="129539" y="25018"/>
                </a:moveTo>
                <a:lnTo>
                  <a:pt x="126237" y="18287"/>
                </a:lnTo>
                <a:lnTo>
                  <a:pt x="124586" y="10032"/>
                </a:lnTo>
                <a:lnTo>
                  <a:pt x="119506" y="4953"/>
                </a:lnTo>
                <a:lnTo>
                  <a:pt x="111251" y="3301"/>
                </a:lnTo>
                <a:lnTo>
                  <a:pt x="104520" y="0"/>
                </a:lnTo>
                <a:lnTo>
                  <a:pt x="96138" y="3301"/>
                </a:lnTo>
                <a:lnTo>
                  <a:pt x="89534" y="4953"/>
                </a:lnTo>
                <a:lnTo>
                  <a:pt x="81152" y="10032"/>
                </a:lnTo>
                <a:lnTo>
                  <a:pt x="77850" y="18287"/>
                </a:lnTo>
                <a:lnTo>
                  <a:pt x="76200" y="25018"/>
                </a:lnTo>
                <a:lnTo>
                  <a:pt x="77850" y="33274"/>
                </a:lnTo>
                <a:lnTo>
                  <a:pt x="81152" y="40005"/>
                </a:lnTo>
                <a:lnTo>
                  <a:pt x="89534" y="48387"/>
                </a:lnTo>
                <a:lnTo>
                  <a:pt x="96138" y="50037"/>
                </a:lnTo>
                <a:lnTo>
                  <a:pt x="104520" y="53339"/>
                </a:lnTo>
                <a:lnTo>
                  <a:pt x="111251" y="50037"/>
                </a:lnTo>
                <a:lnTo>
                  <a:pt x="119506" y="48387"/>
                </a:lnTo>
                <a:lnTo>
                  <a:pt x="124586" y="40005"/>
                </a:lnTo>
                <a:lnTo>
                  <a:pt x="126237" y="35051"/>
                </a:lnTo>
                <a:lnTo>
                  <a:pt x="129539" y="25018"/>
                </a:lnTo>
              </a:path>
              <a:path w="175259" h="53339">
                <a:moveTo>
                  <a:pt x="175259" y="25018"/>
                </a:moveTo>
                <a:lnTo>
                  <a:pt x="171830" y="18287"/>
                </a:lnTo>
                <a:lnTo>
                  <a:pt x="170179" y="10032"/>
                </a:lnTo>
                <a:lnTo>
                  <a:pt x="165100" y="4953"/>
                </a:lnTo>
                <a:lnTo>
                  <a:pt x="156717" y="3301"/>
                </a:lnTo>
                <a:lnTo>
                  <a:pt x="149859" y="0"/>
                </a:lnTo>
                <a:lnTo>
                  <a:pt x="139700" y="3301"/>
                </a:lnTo>
                <a:lnTo>
                  <a:pt x="134619" y="4953"/>
                </a:lnTo>
                <a:lnTo>
                  <a:pt x="126237" y="10032"/>
                </a:lnTo>
                <a:lnTo>
                  <a:pt x="124586" y="18287"/>
                </a:lnTo>
                <a:lnTo>
                  <a:pt x="121157" y="25018"/>
                </a:lnTo>
                <a:lnTo>
                  <a:pt x="124586" y="33274"/>
                </a:lnTo>
                <a:lnTo>
                  <a:pt x="126237" y="40005"/>
                </a:lnTo>
                <a:lnTo>
                  <a:pt x="134619" y="48387"/>
                </a:lnTo>
                <a:lnTo>
                  <a:pt x="139700" y="50037"/>
                </a:lnTo>
                <a:lnTo>
                  <a:pt x="149859" y="53339"/>
                </a:lnTo>
                <a:lnTo>
                  <a:pt x="156717" y="50037"/>
                </a:lnTo>
                <a:lnTo>
                  <a:pt x="165100" y="48387"/>
                </a:lnTo>
                <a:lnTo>
                  <a:pt x="170179" y="40005"/>
                </a:lnTo>
                <a:lnTo>
                  <a:pt x="171830" y="35051"/>
                </a:lnTo>
                <a:lnTo>
                  <a:pt x="175259" y="25018"/>
                </a:lnTo>
              </a:path>
            </a:pathLst>
          </a:custGeom>
          <a:ln w="9906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id="{823675F5-54B8-9F4B-91C7-48AF7FD3FB7F}"/>
              </a:ext>
            </a:extLst>
          </p:cNvPr>
          <p:cNvSpPr txBox="1"/>
          <p:nvPr/>
        </p:nvSpPr>
        <p:spPr>
          <a:xfrm>
            <a:off x="1475675" y="4502809"/>
            <a:ext cx="105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0</a:t>
            </a:r>
            <a:endParaRPr lang="en-GB" sz="1200">
              <a:cs typeface="Trebuchet MS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071208AB-F020-9F44-A52F-27FE31942662}"/>
              </a:ext>
            </a:extLst>
          </p:cNvPr>
          <p:cNvSpPr txBox="1"/>
          <p:nvPr/>
        </p:nvSpPr>
        <p:spPr>
          <a:xfrm>
            <a:off x="1973516" y="4502809"/>
            <a:ext cx="105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3</a:t>
            </a:r>
            <a:endParaRPr lang="en-GB" sz="1200">
              <a:cs typeface="Trebuchet MS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D963A35E-5BEE-9848-8A27-C94E68FF04F6}"/>
              </a:ext>
            </a:extLst>
          </p:cNvPr>
          <p:cNvSpPr/>
          <p:nvPr/>
        </p:nvSpPr>
        <p:spPr>
          <a:xfrm>
            <a:off x="2527616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1B537588-68D5-BC40-96E8-01FD19C11890}"/>
              </a:ext>
            </a:extLst>
          </p:cNvPr>
          <p:cNvSpPr txBox="1"/>
          <p:nvPr/>
        </p:nvSpPr>
        <p:spPr>
          <a:xfrm>
            <a:off x="2471101" y="4502809"/>
            <a:ext cx="105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6</a:t>
            </a:r>
            <a:endParaRPr lang="en-GB" sz="1200">
              <a:cs typeface="Trebuchet MS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899E7079-A20C-D747-9BF7-0DE5D8B0EBD2}"/>
              </a:ext>
            </a:extLst>
          </p:cNvPr>
          <p:cNvSpPr/>
          <p:nvPr/>
        </p:nvSpPr>
        <p:spPr>
          <a:xfrm>
            <a:off x="3026726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7">
            <a:extLst>
              <a:ext uri="{FF2B5EF4-FFF2-40B4-BE49-F238E27FC236}">
                <a16:creationId xmlns:a16="http://schemas.microsoft.com/office/drawing/2014/main" id="{D5571E13-1C86-184A-BE4F-BFDE90CFFC1D}"/>
              </a:ext>
            </a:extLst>
          </p:cNvPr>
          <p:cNvSpPr txBox="1"/>
          <p:nvPr/>
        </p:nvSpPr>
        <p:spPr>
          <a:xfrm>
            <a:off x="2968688" y="4502809"/>
            <a:ext cx="105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9</a:t>
            </a:r>
            <a:endParaRPr lang="en-GB" sz="1200">
              <a:cs typeface="Trebuchet MS"/>
            </a:endParaRPr>
          </a:p>
        </p:txBody>
      </p:sp>
      <p:sp>
        <p:nvSpPr>
          <p:cNvPr id="52" name="object 48">
            <a:extLst>
              <a:ext uri="{FF2B5EF4-FFF2-40B4-BE49-F238E27FC236}">
                <a16:creationId xmlns:a16="http://schemas.microsoft.com/office/drawing/2014/main" id="{7125EFE7-997D-5943-AC6D-A5D8BC1CB6E7}"/>
              </a:ext>
            </a:extLst>
          </p:cNvPr>
          <p:cNvSpPr/>
          <p:nvPr/>
        </p:nvSpPr>
        <p:spPr>
          <a:xfrm>
            <a:off x="3526598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9">
            <a:extLst>
              <a:ext uri="{FF2B5EF4-FFF2-40B4-BE49-F238E27FC236}">
                <a16:creationId xmlns:a16="http://schemas.microsoft.com/office/drawing/2014/main" id="{1D0D5609-61E8-534D-8480-F88958524A08}"/>
              </a:ext>
            </a:extLst>
          </p:cNvPr>
          <p:cNvSpPr txBox="1"/>
          <p:nvPr/>
        </p:nvSpPr>
        <p:spPr>
          <a:xfrm>
            <a:off x="3426141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12</a:t>
            </a:r>
            <a:endParaRPr lang="en-GB" sz="1200">
              <a:cs typeface="Trebuchet MS"/>
            </a:endParaRPr>
          </a:p>
        </p:txBody>
      </p:sp>
      <p:sp>
        <p:nvSpPr>
          <p:cNvPr id="54" name="object 50">
            <a:extLst>
              <a:ext uri="{FF2B5EF4-FFF2-40B4-BE49-F238E27FC236}">
                <a16:creationId xmlns:a16="http://schemas.microsoft.com/office/drawing/2014/main" id="{3F946F48-7C44-3349-9A9E-611A5D82F96F}"/>
              </a:ext>
            </a:extLst>
          </p:cNvPr>
          <p:cNvSpPr/>
          <p:nvPr/>
        </p:nvSpPr>
        <p:spPr>
          <a:xfrm>
            <a:off x="4024184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id="{E3D895A2-7421-FB48-99DA-ED7DB0280A5E}"/>
              </a:ext>
            </a:extLst>
          </p:cNvPr>
          <p:cNvSpPr txBox="1"/>
          <p:nvPr/>
        </p:nvSpPr>
        <p:spPr>
          <a:xfrm>
            <a:off x="3923727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15</a:t>
            </a:r>
            <a:endParaRPr lang="en-GB" sz="1200">
              <a:cs typeface="Trebuchet MS"/>
            </a:endParaRPr>
          </a:p>
        </p:txBody>
      </p:sp>
      <p:sp>
        <p:nvSpPr>
          <p:cNvPr id="56" name="object 52">
            <a:extLst>
              <a:ext uri="{FF2B5EF4-FFF2-40B4-BE49-F238E27FC236}">
                <a16:creationId xmlns:a16="http://schemas.microsoft.com/office/drawing/2014/main" id="{EAB94F3A-A5AA-2D40-85A8-CB7F7F76242B}"/>
              </a:ext>
            </a:extLst>
          </p:cNvPr>
          <p:cNvSpPr/>
          <p:nvPr/>
        </p:nvSpPr>
        <p:spPr>
          <a:xfrm>
            <a:off x="4521771" y="4439945"/>
            <a:ext cx="499109" cy="62865"/>
          </a:xfrm>
          <a:custGeom>
            <a:avLst/>
            <a:gdLst/>
            <a:ahLst/>
            <a:cxnLst/>
            <a:rect l="l" t="t" r="r" b="b"/>
            <a:pathLst>
              <a:path w="499110" h="62864">
                <a:moveTo>
                  <a:pt x="0" y="0"/>
                </a:moveTo>
                <a:lnTo>
                  <a:pt x="0" y="62484"/>
                </a:lnTo>
              </a:path>
              <a:path w="499110" h="62864">
                <a:moveTo>
                  <a:pt x="499110" y="0"/>
                </a:moveTo>
                <a:lnTo>
                  <a:pt x="49911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90EA721D-A15B-ED4D-B411-6342A6578D77}"/>
              </a:ext>
            </a:extLst>
          </p:cNvPr>
          <p:cNvSpPr txBox="1"/>
          <p:nvPr/>
        </p:nvSpPr>
        <p:spPr>
          <a:xfrm>
            <a:off x="4421566" y="4474971"/>
            <a:ext cx="811985" cy="49500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513715" algn="l"/>
              </a:tabLst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18	21</a:t>
            </a:r>
            <a:endParaRPr lang="en-GB" sz="1200">
              <a:cs typeface="Trebuchet MS"/>
            </a:endParaRPr>
          </a:p>
          <a:p>
            <a:pPr marL="15875">
              <a:lnSpc>
                <a:spcPct val="100000"/>
              </a:lnSpc>
              <a:spcBef>
                <a:spcPts val="270"/>
              </a:spcBef>
            </a:pPr>
            <a:r>
              <a:rPr lang="en-GB" sz="1500" b="1" spc="-5">
                <a:solidFill>
                  <a:srgbClr val="585353"/>
                </a:solidFill>
                <a:cs typeface="Trebuchet MS"/>
              </a:rPr>
              <a:t>Months</a:t>
            </a:r>
            <a:endParaRPr lang="en-GB" sz="1500">
              <a:cs typeface="Trebuchet MS"/>
            </a:endParaRPr>
          </a:p>
        </p:txBody>
      </p:sp>
      <p:sp>
        <p:nvSpPr>
          <p:cNvPr id="58" name="object 54">
            <a:extLst>
              <a:ext uri="{FF2B5EF4-FFF2-40B4-BE49-F238E27FC236}">
                <a16:creationId xmlns:a16="http://schemas.microsoft.com/office/drawing/2014/main" id="{5760B82B-A736-9045-B557-FB65F0413BCE}"/>
              </a:ext>
            </a:extLst>
          </p:cNvPr>
          <p:cNvSpPr/>
          <p:nvPr/>
        </p:nvSpPr>
        <p:spPr>
          <a:xfrm>
            <a:off x="5520752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5">
            <a:extLst>
              <a:ext uri="{FF2B5EF4-FFF2-40B4-BE49-F238E27FC236}">
                <a16:creationId xmlns:a16="http://schemas.microsoft.com/office/drawing/2014/main" id="{9BDE34AC-5504-5645-A68B-86871BE8E3D8}"/>
              </a:ext>
            </a:extLst>
          </p:cNvPr>
          <p:cNvSpPr txBox="1"/>
          <p:nvPr/>
        </p:nvSpPr>
        <p:spPr>
          <a:xfrm>
            <a:off x="5420296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24</a:t>
            </a:r>
            <a:endParaRPr lang="en-GB" sz="1200">
              <a:cs typeface="Trebuchet MS"/>
            </a:endParaRPr>
          </a:p>
        </p:txBody>
      </p:sp>
      <p:sp>
        <p:nvSpPr>
          <p:cNvPr id="60" name="object 56">
            <a:extLst>
              <a:ext uri="{FF2B5EF4-FFF2-40B4-BE49-F238E27FC236}">
                <a16:creationId xmlns:a16="http://schemas.microsoft.com/office/drawing/2014/main" id="{F5824B61-4136-954E-914B-29F8A649743E}"/>
              </a:ext>
            </a:extLst>
          </p:cNvPr>
          <p:cNvSpPr/>
          <p:nvPr/>
        </p:nvSpPr>
        <p:spPr>
          <a:xfrm>
            <a:off x="6018339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7">
            <a:extLst>
              <a:ext uri="{FF2B5EF4-FFF2-40B4-BE49-F238E27FC236}">
                <a16:creationId xmlns:a16="http://schemas.microsoft.com/office/drawing/2014/main" id="{3AF4F2E4-D2F8-F942-AEFD-802406B53724}"/>
              </a:ext>
            </a:extLst>
          </p:cNvPr>
          <p:cNvSpPr txBox="1"/>
          <p:nvPr/>
        </p:nvSpPr>
        <p:spPr>
          <a:xfrm>
            <a:off x="5917882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27</a:t>
            </a:r>
            <a:endParaRPr lang="en-GB" sz="1200">
              <a:cs typeface="Trebuchet MS"/>
            </a:endParaRPr>
          </a:p>
        </p:txBody>
      </p:sp>
      <p:sp>
        <p:nvSpPr>
          <p:cNvPr id="62" name="object 58">
            <a:extLst>
              <a:ext uri="{FF2B5EF4-FFF2-40B4-BE49-F238E27FC236}">
                <a16:creationId xmlns:a16="http://schemas.microsoft.com/office/drawing/2014/main" id="{95A5FCCD-0E80-0244-AA05-CD34B3D16090}"/>
              </a:ext>
            </a:extLst>
          </p:cNvPr>
          <p:cNvSpPr/>
          <p:nvPr/>
        </p:nvSpPr>
        <p:spPr>
          <a:xfrm>
            <a:off x="6515925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9">
            <a:extLst>
              <a:ext uri="{FF2B5EF4-FFF2-40B4-BE49-F238E27FC236}">
                <a16:creationId xmlns:a16="http://schemas.microsoft.com/office/drawing/2014/main" id="{B9C426D3-19F9-7C44-B87F-EBF3F94CD571}"/>
              </a:ext>
            </a:extLst>
          </p:cNvPr>
          <p:cNvSpPr txBox="1"/>
          <p:nvPr/>
        </p:nvSpPr>
        <p:spPr>
          <a:xfrm>
            <a:off x="6415721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30</a:t>
            </a:r>
            <a:endParaRPr lang="en-GB" sz="1200">
              <a:cs typeface="Trebuchet MS"/>
            </a:endParaRPr>
          </a:p>
        </p:txBody>
      </p:sp>
      <p:sp>
        <p:nvSpPr>
          <p:cNvPr id="64" name="object 60">
            <a:extLst>
              <a:ext uri="{FF2B5EF4-FFF2-40B4-BE49-F238E27FC236}">
                <a16:creationId xmlns:a16="http://schemas.microsoft.com/office/drawing/2014/main" id="{DCD09430-233B-AF41-924A-3E283C7F87C1}"/>
              </a:ext>
            </a:extLst>
          </p:cNvPr>
          <p:cNvSpPr/>
          <p:nvPr/>
        </p:nvSpPr>
        <p:spPr>
          <a:xfrm>
            <a:off x="7015034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1">
            <a:extLst>
              <a:ext uri="{FF2B5EF4-FFF2-40B4-BE49-F238E27FC236}">
                <a16:creationId xmlns:a16="http://schemas.microsoft.com/office/drawing/2014/main" id="{134FF29A-EB73-2A46-825B-A3FD141B8B99}"/>
              </a:ext>
            </a:extLst>
          </p:cNvPr>
          <p:cNvSpPr txBox="1"/>
          <p:nvPr/>
        </p:nvSpPr>
        <p:spPr>
          <a:xfrm>
            <a:off x="6916864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33</a:t>
            </a:r>
            <a:endParaRPr lang="en-GB" sz="1200">
              <a:cs typeface="Trebuchet MS"/>
            </a:endParaRPr>
          </a:p>
        </p:txBody>
      </p:sp>
      <p:sp>
        <p:nvSpPr>
          <p:cNvPr id="66" name="object 62">
            <a:extLst>
              <a:ext uri="{FF2B5EF4-FFF2-40B4-BE49-F238E27FC236}">
                <a16:creationId xmlns:a16="http://schemas.microsoft.com/office/drawing/2014/main" id="{93707DF2-5A3A-3340-89B6-9902E44CD249}"/>
              </a:ext>
            </a:extLst>
          </p:cNvPr>
          <p:cNvSpPr/>
          <p:nvPr/>
        </p:nvSpPr>
        <p:spPr>
          <a:xfrm>
            <a:off x="7514144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3">
            <a:extLst>
              <a:ext uri="{FF2B5EF4-FFF2-40B4-BE49-F238E27FC236}">
                <a16:creationId xmlns:a16="http://schemas.microsoft.com/office/drawing/2014/main" id="{F45366A7-FB3C-BB4B-868C-3C7CBD6CE419}"/>
              </a:ext>
            </a:extLst>
          </p:cNvPr>
          <p:cNvSpPr txBox="1"/>
          <p:nvPr/>
        </p:nvSpPr>
        <p:spPr>
          <a:xfrm>
            <a:off x="7414450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36</a:t>
            </a:r>
            <a:endParaRPr lang="en-GB" sz="1200">
              <a:cs typeface="Trebuchet MS"/>
            </a:endParaRPr>
          </a:p>
        </p:txBody>
      </p:sp>
      <p:sp>
        <p:nvSpPr>
          <p:cNvPr id="68" name="object 64">
            <a:extLst>
              <a:ext uri="{FF2B5EF4-FFF2-40B4-BE49-F238E27FC236}">
                <a16:creationId xmlns:a16="http://schemas.microsoft.com/office/drawing/2014/main" id="{9FF0C363-1251-A544-B8BA-9FFD157F8661}"/>
              </a:ext>
            </a:extLst>
          </p:cNvPr>
          <p:cNvSpPr/>
          <p:nvPr/>
        </p:nvSpPr>
        <p:spPr>
          <a:xfrm>
            <a:off x="8011730" y="443994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906">
            <a:solidFill>
              <a:srgbClr val="58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5">
            <a:extLst>
              <a:ext uri="{FF2B5EF4-FFF2-40B4-BE49-F238E27FC236}">
                <a16:creationId xmlns:a16="http://schemas.microsoft.com/office/drawing/2014/main" id="{CDF90F85-24CB-3C46-A068-13D393D7E7E5}"/>
              </a:ext>
            </a:extLst>
          </p:cNvPr>
          <p:cNvSpPr txBox="1"/>
          <p:nvPr/>
        </p:nvSpPr>
        <p:spPr>
          <a:xfrm>
            <a:off x="7912035" y="4502809"/>
            <a:ext cx="185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>
                <a:solidFill>
                  <a:srgbClr val="585353"/>
                </a:solidFill>
                <a:cs typeface="Trebuchet MS"/>
              </a:rPr>
              <a:t>39</a:t>
            </a:r>
            <a:endParaRPr lang="en-GB" sz="1200">
              <a:cs typeface="Trebuchet MS"/>
            </a:endParaRPr>
          </a:p>
        </p:txBody>
      </p:sp>
      <p:cxnSp>
        <p:nvCxnSpPr>
          <p:cNvPr id="93" name="Gerade Verbindung 92">
            <a:extLst>
              <a:ext uri="{FF2B5EF4-FFF2-40B4-BE49-F238E27FC236}">
                <a16:creationId xmlns:a16="http://schemas.microsoft.com/office/drawing/2014/main" id="{4DC334D5-7C60-A041-B4EA-F2BC51897DED}"/>
              </a:ext>
            </a:extLst>
          </p:cNvPr>
          <p:cNvCxnSpPr/>
          <p:nvPr/>
        </p:nvCxnSpPr>
        <p:spPr>
          <a:xfrm flipH="1">
            <a:off x="1468437" y="3994682"/>
            <a:ext cx="599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>
            <a:extLst>
              <a:ext uri="{FF2B5EF4-FFF2-40B4-BE49-F238E27FC236}">
                <a16:creationId xmlns:a16="http://schemas.microsoft.com/office/drawing/2014/main" id="{A39C02A0-D28B-BF46-99C4-5D0D7EF22466}"/>
              </a:ext>
            </a:extLst>
          </p:cNvPr>
          <p:cNvCxnSpPr/>
          <p:nvPr/>
        </p:nvCxnSpPr>
        <p:spPr>
          <a:xfrm flipH="1">
            <a:off x="1468437" y="3549420"/>
            <a:ext cx="599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>
            <a:extLst>
              <a:ext uri="{FF2B5EF4-FFF2-40B4-BE49-F238E27FC236}">
                <a16:creationId xmlns:a16="http://schemas.microsoft.com/office/drawing/2014/main" id="{0B4B1F4E-C27A-1B48-A752-6F3F9B616178}"/>
              </a:ext>
            </a:extLst>
          </p:cNvPr>
          <p:cNvCxnSpPr/>
          <p:nvPr/>
        </p:nvCxnSpPr>
        <p:spPr>
          <a:xfrm flipH="1">
            <a:off x="1468437" y="3104158"/>
            <a:ext cx="599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>
            <a:extLst>
              <a:ext uri="{FF2B5EF4-FFF2-40B4-BE49-F238E27FC236}">
                <a16:creationId xmlns:a16="http://schemas.microsoft.com/office/drawing/2014/main" id="{85C0F621-E76D-4B43-9910-9712CDDAA458}"/>
              </a:ext>
            </a:extLst>
          </p:cNvPr>
          <p:cNvCxnSpPr/>
          <p:nvPr/>
        </p:nvCxnSpPr>
        <p:spPr>
          <a:xfrm flipH="1">
            <a:off x="1468437" y="2658896"/>
            <a:ext cx="599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A0F3C5F4-1BB9-A746-ACF7-5AC0B53AE3DE}"/>
              </a:ext>
            </a:extLst>
          </p:cNvPr>
          <p:cNvSpPr/>
          <p:nvPr/>
        </p:nvSpPr>
        <p:spPr>
          <a:xfrm>
            <a:off x="2189039" y="24073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D21ECA5-2B77-EA40-A129-4D100BAE3003}"/>
              </a:ext>
            </a:extLst>
          </p:cNvPr>
          <p:cNvSpPr/>
          <p:nvPr/>
        </p:nvSpPr>
        <p:spPr>
          <a:xfrm>
            <a:off x="2119189" y="23692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9820005-8901-1247-A98E-B6BF4B1A7147}"/>
              </a:ext>
            </a:extLst>
          </p:cNvPr>
          <p:cNvSpPr/>
          <p:nvPr/>
        </p:nvSpPr>
        <p:spPr>
          <a:xfrm>
            <a:off x="2008064" y="23311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DA4AB21-B1CE-A440-9D9B-F288C5424474}"/>
              </a:ext>
            </a:extLst>
          </p:cNvPr>
          <p:cNvSpPr/>
          <p:nvPr/>
        </p:nvSpPr>
        <p:spPr>
          <a:xfrm>
            <a:off x="1935039" y="23025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260BD23-6CCA-B446-BE4F-F5FC6E5E33FA}"/>
              </a:ext>
            </a:extLst>
          </p:cNvPr>
          <p:cNvSpPr/>
          <p:nvPr/>
        </p:nvSpPr>
        <p:spPr>
          <a:xfrm>
            <a:off x="1687969" y="2212907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71A19C0-CE7C-6C4B-8EB5-16728EBEBBD7}"/>
              </a:ext>
            </a:extLst>
          </p:cNvPr>
          <p:cNvSpPr/>
          <p:nvPr/>
        </p:nvSpPr>
        <p:spPr>
          <a:xfrm>
            <a:off x="2620839" y="26867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D7B5834-DF8E-1444-B482-323E7FE9EAAA}"/>
              </a:ext>
            </a:extLst>
          </p:cNvPr>
          <p:cNvSpPr/>
          <p:nvPr/>
        </p:nvSpPr>
        <p:spPr>
          <a:xfrm>
            <a:off x="2868489" y="28264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B072C3E-DD77-4143-A9CF-5088FB1A6467}"/>
              </a:ext>
            </a:extLst>
          </p:cNvPr>
          <p:cNvSpPr/>
          <p:nvPr/>
        </p:nvSpPr>
        <p:spPr>
          <a:xfrm>
            <a:off x="3043114" y="29248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ED51639-7034-0A45-BAC9-77688C7D94EB}"/>
              </a:ext>
            </a:extLst>
          </p:cNvPr>
          <p:cNvSpPr/>
          <p:nvPr/>
        </p:nvSpPr>
        <p:spPr>
          <a:xfrm>
            <a:off x="3170114" y="29915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CA8B5F4-5167-8E44-91F2-E9DC2DFB6419}"/>
              </a:ext>
            </a:extLst>
          </p:cNvPr>
          <p:cNvSpPr/>
          <p:nvPr/>
        </p:nvSpPr>
        <p:spPr>
          <a:xfrm>
            <a:off x="3424114" y="30836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0B896FE-7329-284D-81F4-5BD2BD6D0389}"/>
              </a:ext>
            </a:extLst>
          </p:cNvPr>
          <p:cNvSpPr/>
          <p:nvPr/>
        </p:nvSpPr>
        <p:spPr>
          <a:xfrm>
            <a:off x="3535239" y="31439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68F6CEE-293B-0B41-BD7C-272AC618B251}"/>
              </a:ext>
            </a:extLst>
          </p:cNvPr>
          <p:cNvSpPr/>
          <p:nvPr/>
        </p:nvSpPr>
        <p:spPr>
          <a:xfrm>
            <a:off x="3674939" y="31883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4E95146-CB7B-B046-A67F-5A457761EA76}"/>
              </a:ext>
            </a:extLst>
          </p:cNvPr>
          <p:cNvSpPr/>
          <p:nvPr/>
        </p:nvSpPr>
        <p:spPr>
          <a:xfrm>
            <a:off x="3687639" y="32010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5686A68-0140-5443-BBF2-EF4AA68362AE}"/>
              </a:ext>
            </a:extLst>
          </p:cNvPr>
          <p:cNvSpPr/>
          <p:nvPr/>
        </p:nvSpPr>
        <p:spPr>
          <a:xfrm>
            <a:off x="3732089" y="32042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5C2B9B1-D102-9E48-8422-0A4E930E8A20}"/>
              </a:ext>
            </a:extLst>
          </p:cNvPr>
          <p:cNvSpPr/>
          <p:nvPr/>
        </p:nvSpPr>
        <p:spPr>
          <a:xfrm>
            <a:off x="3757489" y="32137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473C139-BF3F-8947-8D72-1C5E3C939220}"/>
              </a:ext>
            </a:extLst>
          </p:cNvPr>
          <p:cNvSpPr/>
          <p:nvPr/>
        </p:nvSpPr>
        <p:spPr>
          <a:xfrm>
            <a:off x="3789239" y="32360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BB13816-8AD7-4945-9770-1B104C42415B}"/>
              </a:ext>
            </a:extLst>
          </p:cNvPr>
          <p:cNvSpPr/>
          <p:nvPr/>
        </p:nvSpPr>
        <p:spPr>
          <a:xfrm>
            <a:off x="3833689" y="32518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06BE6B3-FB1F-0146-881A-312D62A5A43C}"/>
              </a:ext>
            </a:extLst>
          </p:cNvPr>
          <p:cNvSpPr/>
          <p:nvPr/>
        </p:nvSpPr>
        <p:spPr>
          <a:xfrm>
            <a:off x="3865439" y="32772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3D450E3-62DC-A14D-83FA-2556212802E3}"/>
              </a:ext>
            </a:extLst>
          </p:cNvPr>
          <p:cNvSpPr/>
          <p:nvPr/>
        </p:nvSpPr>
        <p:spPr>
          <a:xfrm>
            <a:off x="3894014" y="32963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7068CB8-64B7-9344-923E-EE0441E7AD79}"/>
              </a:ext>
            </a:extLst>
          </p:cNvPr>
          <p:cNvSpPr/>
          <p:nvPr/>
        </p:nvSpPr>
        <p:spPr>
          <a:xfrm>
            <a:off x="3932114" y="33058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34FFD15-626D-D645-9B89-CBD7C05BD098}"/>
              </a:ext>
            </a:extLst>
          </p:cNvPr>
          <p:cNvSpPr/>
          <p:nvPr/>
        </p:nvSpPr>
        <p:spPr>
          <a:xfrm>
            <a:off x="3957514" y="33090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D1DC45-74AF-1A4D-BAAA-DB49F44BDF59}"/>
              </a:ext>
            </a:extLst>
          </p:cNvPr>
          <p:cNvSpPr/>
          <p:nvPr/>
        </p:nvSpPr>
        <p:spPr>
          <a:xfrm>
            <a:off x="4052764" y="33344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C3FE482-8D40-7B46-BD37-F5420A5DB23D}"/>
              </a:ext>
            </a:extLst>
          </p:cNvPr>
          <p:cNvSpPr/>
          <p:nvPr/>
        </p:nvSpPr>
        <p:spPr>
          <a:xfrm>
            <a:off x="4094039" y="33693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4C9D49E-284B-8942-8AA6-28EE3BA5CE61}"/>
              </a:ext>
            </a:extLst>
          </p:cNvPr>
          <p:cNvSpPr/>
          <p:nvPr/>
        </p:nvSpPr>
        <p:spPr>
          <a:xfrm>
            <a:off x="4148014" y="33693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C353085-73C4-CD43-88B8-9B2AFB662429}"/>
              </a:ext>
            </a:extLst>
          </p:cNvPr>
          <p:cNvSpPr/>
          <p:nvPr/>
        </p:nvSpPr>
        <p:spPr>
          <a:xfrm>
            <a:off x="4186114" y="33852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0265827-30E3-6643-864F-0D5F303F3B55}"/>
              </a:ext>
            </a:extLst>
          </p:cNvPr>
          <p:cNvSpPr/>
          <p:nvPr/>
        </p:nvSpPr>
        <p:spPr>
          <a:xfrm>
            <a:off x="4224214" y="34138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C41407D-C52E-8245-86BD-5250784849F2}"/>
              </a:ext>
            </a:extLst>
          </p:cNvPr>
          <p:cNvSpPr/>
          <p:nvPr/>
        </p:nvSpPr>
        <p:spPr>
          <a:xfrm>
            <a:off x="4262314" y="34360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F4E4167-DD71-544A-AAA9-A67E03D9709A}"/>
              </a:ext>
            </a:extLst>
          </p:cNvPr>
          <p:cNvSpPr/>
          <p:nvPr/>
        </p:nvSpPr>
        <p:spPr>
          <a:xfrm>
            <a:off x="4306764" y="34614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C9D802D-7789-5F4D-B66A-38AB924C1A55}"/>
              </a:ext>
            </a:extLst>
          </p:cNvPr>
          <p:cNvSpPr/>
          <p:nvPr/>
        </p:nvSpPr>
        <p:spPr>
          <a:xfrm>
            <a:off x="4341689" y="34741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2184BF-BEF4-8848-BE5F-F1DAD0B5FC90}"/>
              </a:ext>
            </a:extLst>
          </p:cNvPr>
          <p:cNvSpPr/>
          <p:nvPr/>
        </p:nvSpPr>
        <p:spPr>
          <a:xfrm>
            <a:off x="4382964" y="34773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59943A1-C0EF-6143-B7B4-FBC62E8F299A}"/>
              </a:ext>
            </a:extLst>
          </p:cNvPr>
          <p:cNvSpPr/>
          <p:nvPr/>
        </p:nvSpPr>
        <p:spPr>
          <a:xfrm>
            <a:off x="4417889" y="34836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F4FAE19-681A-AA4E-B3C0-6644668C91A9}"/>
              </a:ext>
            </a:extLst>
          </p:cNvPr>
          <p:cNvSpPr/>
          <p:nvPr/>
        </p:nvSpPr>
        <p:spPr>
          <a:xfrm>
            <a:off x="4459164" y="34931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CF3CBEB-68E6-724C-902F-5E252C1502C3}"/>
              </a:ext>
            </a:extLst>
          </p:cNvPr>
          <p:cNvSpPr/>
          <p:nvPr/>
        </p:nvSpPr>
        <p:spPr>
          <a:xfrm>
            <a:off x="4497264" y="35154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40409AE-FBB8-A347-ABB8-70CBC8AE14F5}"/>
              </a:ext>
            </a:extLst>
          </p:cNvPr>
          <p:cNvSpPr/>
          <p:nvPr/>
        </p:nvSpPr>
        <p:spPr>
          <a:xfrm>
            <a:off x="4538539" y="35408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8346DF4-CC7E-7D40-A997-7B7277B3844F}"/>
              </a:ext>
            </a:extLst>
          </p:cNvPr>
          <p:cNvSpPr/>
          <p:nvPr/>
        </p:nvSpPr>
        <p:spPr>
          <a:xfrm>
            <a:off x="4563939" y="35471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EFF2A25-5C2B-C84D-AF21-87AC279A4BF3}"/>
              </a:ext>
            </a:extLst>
          </p:cNvPr>
          <p:cNvSpPr/>
          <p:nvPr/>
        </p:nvSpPr>
        <p:spPr>
          <a:xfrm>
            <a:off x="4598864" y="35503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023BD9E-5B71-E341-B44A-1048F8262CB2}"/>
              </a:ext>
            </a:extLst>
          </p:cNvPr>
          <p:cNvSpPr/>
          <p:nvPr/>
        </p:nvSpPr>
        <p:spPr>
          <a:xfrm>
            <a:off x="4617914" y="35503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2AC8FD7-34A2-0A4D-9D4C-C36B0469FD29}"/>
              </a:ext>
            </a:extLst>
          </p:cNvPr>
          <p:cNvSpPr/>
          <p:nvPr/>
        </p:nvSpPr>
        <p:spPr>
          <a:xfrm>
            <a:off x="4643314" y="35566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0E2021CF-BA68-F64C-ADCA-27102F53135A}"/>
              </a:ext>
            </a:extLst>
          </p:cNvPr>
          <p:cNvSpPr/>
          <p:nvPr/>
        </p:nvSpPr>
        <p:spPr>
          <a:xfrm>
            <a:off x="4678239" y="355985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4BECCCF-808D-4949-BD72-E2F6739CD283}"/>
              </a:ext>
            </a:extLst>
          </p:cNvPr>
          <p:cNvSpPr/>
          <p:nvPr/>
        </p:nvSpPr>
        <p:spPr>
          <a:xfrm>
            <a:off x="4716339" y="35662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70A8360-7BB1-E541-B2E4-6429B30B334F}"/>
              </a:ext>
            </a:extLst>
          </p:cNvPr>
          <p:cNvSpPr/>
          <p:nvPr/>
        </p:nvSpPr>
        <p:spPr>
          <a:xfrm>
            <a:off x="4735389" y="35757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E00BF471-8B8B-C245-815D-F278319E34E6}"/>
              </a:ext>
            </a:extLst>
          </p:cNvPr>
          <p:cNvSpPr/>
          <p:nvPr/>
        </p:nvSpPr>
        <p:spPr>
          <a:xfrm>
            <a:off x="4760789" y="35820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BCF1D48-7B10-F14F-8921-E9680371780D}"/>
              </a:ext>
            </a:extLst>
          </p:cNvPr>
          <p:cNvSpPr/>
          <p:nvPr/>
        </p:nvSpPr>
        <p:spPr>
          <a:xfrm>
            <a:off x="4795714" y="35884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6E5B02C-7F70-3F45-86EF-7B85B442E0DA}"/>
              </a:ext>
            </a:extLst>
          </p:cNvPr>
          <p:cNvSpPr/>
          <p:nvPr/>
        </p:nvSpPr>
        <p:spPr>
          <a:xfrm>
            <a:off x="4821114" y="35947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2AD131B-01E1-8949-9752-5C206A9CC314}"/>
              </a:ext>
            </a:extLst>
          </p:cNvPr>
          <p:cNvSpPr/>
          <p:nvPr/>
        </p:nvSpPr>
        <p:spPr>
          <a:xfrm>
            <a:off x="4846514" y="36011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2948CAA-D46B-C642-92E9-024B73286F58}"/>
              </a:ext>
            </a:extLst>
          </p:cNvPr>
          <p:cNvSpPr/>
          <p:nvPr/>
        </p:nvSpPr>
        <p:spPr>
          <a:xfrm>
            <a:off x="4881439" y="36074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1636FBB-EDC1-5A41-8C7E-B85D77657B7A}"/>
              </a:ext>
            </a:extLst>
          </p:cNvPr>
          <p:cNvSpPr/>
          <p:nvPr/>
        </p:nvSpPr>
        <p:spPr>
          <a:xfrm>
            <a:off x="4919539" y="36138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12A6B12-0202-C44F-9BED-A94F2A02BC03}"/>
              </a:ext>
            </a:extLst>
          </p:cNvPr>
          <p:cNvSpPr/>
          <p:nvPr/>
        </p:nvSpPr>
        <p:spPr>
          <a:xfrm>
            <a:off x="4951289" y="362018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D72A5A9-0FDF-B748-A408-65F42ADCF3AF}"/>
              </a:ext>
            </a:extLst>
          </p:cNvPr>
          <p:cNvSpPr/>
          <p:nvPr/>
        </p:nvSpPr>
        <p:spPr>
          <a:xfrm>
            <a:off x="5201806" y="36650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9F97650C-C2C4-AB40-B0DE-EAF689837133}"/>
              </a:ext>
            </a:extLst>
          </p:cNvPr>
          <p:cNvSpPr/>
          <p:nvPr/>
        </p:nvSpPr>
        <p:spPr>
          <a:xfrm>
            <a:off x="5233556" y="366819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07465785-7E98-114C-BE7B-4BC2BB6156C3}"/>
              </a:ext>
            </a:extLst>
          </p:cNvPr>
          <p:cNvSpPr/>
          <p:nvPr/>
        </p:nvSpPr>
        <p:spPr>
          <a:xfrm>
            <a:off x="5379606" y="368407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7426ACE-700C-884E-86EC-82958337FA9D}"/>
              </a:ext>
            </a:extLst>
          </p:cNvPr>
          <p:cNvSpPr/>
          <p:nvPr/>
        </p:nvSpPr>
        <p:spPr>
          <a:xfrm>
            <a:off x="5414531" y="36904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3B6E0281-B068-0A4E-AAB4-CF3D8B943FFC}"/>
              </a:ext>
            </a:extLst>
          </p:cNvPr>
          <p:cNvSpPr/>
          <p:nvPr/>
        </p:nvSpPr>
        <p:spPr>
          <a:xfrm>
            <a:off x="5452631" y="369994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8C5BB6A-AC9A-AF44-9205-01173163B963}"/>
              </a:ext>
            </a:extLst>
          </p:cNvPr>
          <p:cNvSpPr/>
          <p:nvPr/>
        </p:nvSpPr>
        <p:spPr>
          <a:xfrm>
            <a:off x="5471681" y="372534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9D19B064-AE91-4441-9771-023330E72D20}"/>
              </a:ext>
            </a:extLst>
          </p:cNvPr>
          <p:cNvSpPr/>
          <p:nvPr/>
        </p:nvSpPr>
        <p:spPr>
          <a:xfrm>
            <a:off x="5493906" y="373169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4DB5B9C-6597-2546-A6F7-F322B9149281}"/>
              </a:ext>
            </a:extLst>
          </p:cNvPr>
          <p:cNvSpPr/>
          <p:nvPr/>
        </p:nvSpPr>
        <p:spPr>
          <a:xfrm>
            <a:off x="5544706" y="373804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04BC904-E39A-B043-BC9D-CA2C05BA6B86}"/>
              </a:ext>
            </a:extLst>
          </p:cNvPr>
          <p:cNvSpPr/>
          <p:nvPr/>
        </p:nvSpPr>
        <p:spPr>
          <a:xfrm>
            <a:off x="5570106" y="37412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BA6ED91-2C04-4548-A200-A6B8A229F93D}"/>
              </a:ext>
            </a:extLst>
          </p:cNvPr>
          <p:cNvSpPr/>
          <p:nvPr/>
        </p:nvSpPr>
        <p:spPr>
          <a:xfrm>
            <a:off x="5620906" y="375074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48AA9C7-FDE9-914D-AF87-F6F04FC462FF}"/>
              </a:ext>
            </a:extLst>
          </p:cNvPr>
          <p:cNvSpPr/>
          <p:nvPr/>
        </p:nvSpPr>
        <p:spPr>
          <a:xfrm>
            <a:off x="5662181" y="37539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CD8747F-4989-F64A-8A11-7260E4B28DE6}"/>
              </a:ext>
            </a:extLst>
          </p:cNvPr>
          <p:cNvSpPr/>
          <p:nvPr/>
        </p:nvSpPr>
        <p:spPr>
          <a:xfrm>
            <a:off x="5703456" y="37539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315E4AB-BA9D-BB4F-8B9B-A9B78E7D654C}"/>
              </a:ext>
            </a:extLst>
          </p:cNvPr>
          <p:cNvSpPr/>
          <p:nvPr/>
        </p:nvSpPr>
        <p:spPr>
          <a:xfrm>
            <a:off x="5725681" y="375709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A7E1A1D3-C1D0-E549-87A2-E600AC6721EE}"/>
              </a:ext>
            </a:extLst>
          </p:cNvPr>
          <p:cNvSpPr/>
          <p:nvPr/>
        </p:nvSpPr>
        <p:spPr>
          <a:xfrm>
            <a:off x="5760606" y="378567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002404F-43B4-DD4D-8E49-8624979F9823}"/>
              </a:ext>
            </a:extLst>
          </p:cNvPr>
          <p:cNvSpPr/>
          <p:nvPr/>
        </p:nvSpPr>
        <p:spPr>
          <a:xfrm>
            <a:off x="5820931" y="380789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7073A89-3373-C941-B5EB-B7405A09A422}"/>
              </a:ext>
            </a:extLst>
          </p:cNvPr>
          <p:cNvSpPr/>
          <p:nvPr/>
        </p:nvSpPr>
        <p:spPr>
          <a:xfrm>
            <a:off x="5852681" y="382059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D5CE0BB-87C5-5C49-9BC5-3D5C631C55C3}"/>
              </a:ext>
            </a:extLst>
          </p:cNvPr>
          <p:cNvSpPr/>
          <p:nvPr/>
        </p:nvSpPr>
        <p:spPr>
          <a:xfrm>
            <a:off x="5938406" y="384917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F5BC2F3-C60E-E14E-8DBE-73E8464D926A}"/>
              </a:ext>
            </a:extLst>
          </p:cNvPr>
          <p:cNvSpPr/>
          <p:nvPr/>
        </p:nvSpPr>
        <p:spPr>
          <a:xfrm>
            <a:off x="5957456" y="385234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EF4389C-539B-7D45-941F-50E63F4F9B11}"/>
              </a:ext>
            </a:extLst>
          </p:cNvPr>
          <p:cNvSpPr/>
          <p:nvPr/>
        </p:nvSpPr>
        <p:spPr>
          <a:xfrm>
            <a:off x="6008256" y="3865049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D352FBD-59DD-AC43-8504-B35B6F94B4DB}"/>
              </a:ext>
            </a:extLst>
          </p:cNvPr>
          <p:cNvSpPr/>
          <p:nvPr/>
        </p:nvSpPr>
        <p:spPr>
          <a:xfrm>
            <a:off x="6087631" y="38682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084C44B0-60B0-304D-A2F3-ACE0D3627C8C}"/>
              </a:ext>
            </a:extLst>
          </p:cNvPr>
          <p:cNvSpPr/>
          <p:nvPr/>
        </p:nvSpPr>
        <p:spPr>
          <a:xfrm>
            <a:off x="6125731" y="38682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0C0006F-4DAF-0A43-8B4F-2D3AA080F92F}"/>
              </a:ext>
            </a:extLst>
          </p:cNvPr>
          <p:cNvSpPr/>
          <p:nvPr/>
        </p:nvSpPr>
        <p:spPr>
          <a:xfrm>
            <a:off x="6198756" y="38682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157F4CD7-3F23-0445-AC46-A056DB91FFBF}"/>
              </a:ext>
            </a:extLst>
          </p:cNvPr>
          <p:cNvSpPr/>
          <p:nvPr/>
        </p:nvSpPr>
        <p:spPr>
          <a:xfrm>
            <a:off x="6243206" y="38682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4B28F0A-41DB-FD47-8817-68373919B774}"/>
              </a:ext>
            </a:extLst>
          </p:cNvPr>
          <p:cNvSpPr/>
          <p:nvPr/>
        </p:nvSpPr>
        <p:spPr>
          <a:xfrm>
            <a:off x="6287656" y="3868224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1B903E4A-F846-D648-B80A-83DA12DA986A}"/>
              </a:ext>
            </a:extLst>
          </p:cNvPr>
          <p:cNvSpPr/>
          <p:nvPr/>
        </p:nvSpPr>
        <p:spPr>
          <a:xfrm>
            <a:off x="5084639" y="36424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17577469-4E86-F249-A097-A29238852386}"/>
              </a:ext>
            </a:extLst>
          </p:cNvPr>
          <p:cNvSpPr/>
          <p:nvPr/>
        </p:nvSpPr>
        <p:spPr>
          <a:xfrm>
            <a:off x="5141789" y="36551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5721D01-7D6C-AD47-997E-76DF0E2164AA}"/>
              </a:ext>
            </a:extLst>
          </p:cNvPr>
          <p:cNvSpPr/>
          <p:nvPr/>
        </p:nvSpPr>
        <p:spPr>
          <a:xfrm>
            <a:off x="5208464" y="3664633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89F2FF1-61D1-5345-AF20-731E35CDD603}"/>
              </a:ext>
            </a:extLst>
          </p:cNvPr>
          <p:cNvSpPr/>
          <p:nvPr/>
        </p:nvSpPr>
        <p:spPr>
          <a:xfrm>
            <a:off x="5233864" y="3667808"/>
            <a:ext cx="73889" cy="73889"/>
          </a:xfrm>
          <a:prstGeom prst="ellipse">
            <a:avLst/>
          </a:prstGeom>
          <a:noFill/>
          <a:ln>
            <a:solidFill>
              <a:srgbClr val="02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33B13F4-5300-40C9-9846-FFFCE413B302}"/>
              </a:ext>
            </a:extLst>
          </p:cNvPr>
          <p:cNvSpPr/>
          <p:nvPr/>
        </p:nvSpPr>
        <p:spPr>
          <a:xfrm>
            <a:off x="8907506" y="1814513"/>
            <a:ext cx="2867961" cy="371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GB">
                <a:solidFill>
                  <a:schemeClr val="tx1"/>
                </a:solidFill>
              </a:rPr>
              <a:t>Superior OS, 29% reduced risk of death, and a 3.3-month improvement in median OS with </a:t>
            </a:r>
            <a:r>
              <a:rPr lang="en-GB" err="1">
                <a:solidFill>
                  <a:schemeClr val="tx1"/>
                </a:solidFill>
              </a:rPr>
              <a:t>nivolumab</a:t>
            </a:r>
            <a:r>
              <a:rPr lang="en-GB">
                <a:solidFill>
                  <a:schemeClr val="tx1"/>
                </a:solidFill>
              </a:rPr>
              <a:t>+ chemotherapy vs chemotherapy in patients whose </a:t>
            </a:r>
            <a:r>
              <a:rPr lang="en-GB" err="1">
                <a:solidFill>
                  <a:schemeClr val="tx1"/>
                </a:solidFill>
              </a:rPr>
              <a:t>tumors</a:t>
            </a:r>
            <a:r>
              <a:rPr lang="en-GB">
                <a:solidFill>
                  <a:schemeClr val="tx1"/>
                </a:solidFill>
              </a:rPr>
              <a:t> expressed PD-L1    CPS ≥5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01" name="Fußzeilenplatzhalter 1">
            <a:extLst>
              <a:ext uri="{FF2B5EF4-FFF2-40B4-BE49-F238E27FC236}">
                <a16:creationId xmlns:a16="http://schemas.microsoft.com/office/drawing/2014/main" id="{827253D3-9F85-414B-B43F-DAA56632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93" y="6379044"/>
            <a:ext cx="8567736" cy="365125"/>
          </a:xfrm>
        </p:spPr>
        <p:txBody>
          <a:bodyPr/>
          <a:lstStyle/>
          <a:p>
            <a:r>
              <a:rPr lang="en-GB"/>
              <a:t>OS: Overall survival. CI: Confidence interval. CPS: Combined positive score. HR: Hazard ratio. PD-L1, programmed death ligand 1.</a:t>
            </a:r>
          </a:p>
          <a:p>
            <a:r>
              <a:rPr lang="en-GB" err="1"/>
              <a:t>Moehler</a:t>
            </a:r>
            <a:r>
              <a:rPr lang="en-GB"/>
              <a:t>, M. et al, 2020. Abstract LBA6 presented at ESMO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73E9B-1F1E-4664-8BE8-86D5B5185756}"/>
              </a:ext>
            </a:extLst>
          </p:cNvPr>
          <p:cNvSpPr txBox="1"/>
          <p:nvPr/>
        </p:nvSpPr>
        <p:spPr>
          <a:xfrm>
            <a:off x="421298" y="6073972"/>
            <a:ext cx="1184874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800" baseline="30000"/>
              <a:t>*</a:t>
            </a:r>
            <a:r>
              <a:rPr lang="en-GB" sz="800"/>
              <a:t>Minimum follow-up 12.1 months. </a:t>
            </a:r>
          </a:p>
        </p:txBody>
      </p:sp>
    </p:spTree>
    <p:extLst>
      <p:ext uri="{BB962C8B-B14F-4D97-AF65-F5344CB8AC3E}">
        <p14:creationId xmlns:p14="http://schemas.microsoft.com/office/powerpoint/2010/main" val="8182917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Progression-free survival: GI cancers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RECIST: Response Evaluation </a:t>
            </a:r>
            <a:r>
              <a:rPr lang="de-DE" err="1"/>
              <a:t>Criteria</a:t>
            </a:r>
            <a:r>
              <a:rPr lang="de-DE"/>
              <a:t> in Solid Tumors.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CI: Confidence </a:t>
            </a:r>
            <a:r>
              <a:rPr lang="de-DE" err="1"/>
              <a:t>interval</a:t>
            </a:r>
            <a:r>
              <a:rPr lang="de-DE"/>
              <a:t>. CRC: </a:t>
            </a:r>
            <a:r>
              <a:rPr lang="de-DE" err="1"/>
              <a:t>Colorectal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BTC: </a:t>
            </a:r>
            <a:r>
              <a:rPr lang="de-DE" err="1"/>
              <a:t>Biliary</a:t>
            </a:r>
            <a:r>
              <a:rPr lang="de-DE"/>
              <a:t> </a:t>
            </a:r>
            <a:r>
              <a:rPr lang="de-DE" err="1"/>
              <a:t>tract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GI: gastrointestinal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  <a:endParaRPr lang="de-DE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546083"/>
            <a:ext cx="10915191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b="1"/>
              <a:t>RECIST v1.1 by BICR</a:t>
            </a:r>
          </a:p>
        </p:txBody>
      </p:sp>
      <p:graphicFrame>
        <p:nvGraphicFramePr>
          <p:cNvPr id="59" name="Table 138">
            <a:extLst>
              <a:ext uri="{FF2B5EF4-FFF2-40B4-BE49-F238E27FC236}">
                <a16:creationId xmlns:a16="http://schemas.microsoft.com/office/drawing/2014/main" id="{E78D0E10-00FC-4A60-86D6-A26E2B83F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35996"/>
              </p:ext>
            </p:extLst>
          </p:nvPr>
        </p:nvGraphicFramePr>
        <p:xfrm>
          <a:off x="7725771" y="5697825"/>
          <a:ext cx="3708645" cy="3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729">
                  <a:extLst>
                    <a:ext uri="{9D8B030D-6E8A-4147-A177-3AD203B41FA5}">
                      <a16:colId xmlns:a16="http://schemas.microsoft.com/office/drawing/2014/main" val="3038667334"/>
                    </a:ext>
                  </a:extLst>
                </a:gridCol>
                <a:gridCol w="741729">
                  <a:extLst>
                    <a:ext uri="{9D8B030D-6E8A-4147-A177-3AD203B41FA5}">
                      <a16:colId xmlns:a16="http://schemas.microsoft.com/office/drawing/2014/main" val="2480067390"/>
                    </a:ext>
                  </a:extLst>
                </a:gridCol>
                <a:gridCol w="741729">
                  <a:extLst>
                    <a:ext uri="{9D8B030D-6E8A-4147-A177-3AD203B41FA5}">
                      <a16:colId xmlns:a16="http://schemas.microsoft.com/office/drawing/2014/main" val="710489092"/>
                    </a:ext>
                  </a:extLst>
                </a:gridCol>
                <a:gridCol w="741729">
                  <a:extLst>
                    <a:ext uri="{9D8B030D-6E8A-4147-A177-3AD203B41FA5}">
                      <a16:colId xmlns:a16="http://schemas.microsoft.com/office/drawing/2014/main" val="2971406294"/>
                    </a:ext>
                  </a:extLst>
                </a:gridCol>
                <a:gridCol w="741729">
                  <a:extLst>
                    <a:ext uri="{9D8B030D-6E8A-4147-A177-3AD203B41FA5}">
                      <a16:colId xmlns:a16="http://schemas.microsoft.com/office/drawing/2014/main" val="1289427852"/>
                    </a:ext>
                  </a:extLst>
                </a:gridCol>
              </a:tblGrid>
              <a:tr h="159212">
                <a:tc gridSpan="5">
                  <a:txBody>
                    <a:bodyPr/>
                    <a:lstStyle/>
                    <a:p>
                      <a:pPr algn="l"/>
                      <a:r>
                        <a:rPr lang="de-DE" sz="1000"/>
                        <a:t>No. at risk</a:t>
                      </a:r>
                      <a:endParaRPr lang="en-GB" sz="1000"/>
                    </a:p>
                  </a:txBody>
                  <a:tcPr marL="36000" marR="36000" marT="3600" marB="36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extLst>
                  <a:ext uri="{0D108BD9-81ED-4DB2-BD59-A6C34878D82A}">
                    <a16:rowId xmlns:a16="http://schemas.microsoft.com/office/drawing/2014/main" val="913112597"/>
                  </a:ext>
                </a:extLst>
              </a:tr>
              <a:tr h="159212"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80815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8B67F14A-B5D6-4B69-B78E-8B22A6D20526}"/>
              </a:ext>
            </a:extLst>
          </p:cNvPr>
          <p:cNvSpPr txBox="1"/>
          <p:nvPr/>
        </p:nvSpPr>
        <p:spPr>
          <a:xfrm>
            <a:off x="574748" y="2089922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3L </a:t>
            </a:r>
            <a:r>
              <a:rPr lang="de-DE" err="1"/>
              <a:t>Gastric</a:t>
            </a:r>
            <a:endParaRPr lang="en-GB"/>
          </a:p>
        </p:txBody>
      </p:sp>
      <p:graphicFrame>
        <p:nvGraphicFramePr>
          <p:cNvPr id="63" name="Table 138">
            <a:extLst>
              <a:ext uri="{FF2B5EF4-FFF2-40B4-BE49-F238E27FC236}">
                <a16:creationId xmlns:a16="http://schemas.microsoft.com/office/drawing/2014/main" id="{BC78573C-8A6E-4414-B6AF-FBDA70EF5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57881"/>
              </p:ext>
            </p:extLst>
          </p:nvPr>
        </p:nvGraphicFramePr>
        <p:xfrm>
          <a:off x="4164917" y="5697825"/>
          <a:ext cx="3486740" cy="3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348">
                  <a:extLst>
                    <a:ext uri="{9D8B030D-6E8A-4147-A177-3AD203B41FA5}">
                      <a16:colId xmlns:a16="http://schemas.microsoft.com/office/drawing/2014/main" val="3038667334"/>
                    </a:ext>
                  </a:extLst>
                </a:gridCol>
                <a:gridCol w="697348">
                  <a:extLst>
                    <a:ext uri="{9D8B030D-6E8A-4147-A177-3AD203B41FA5}">
                      <a16:colId xmlns:a16="http://schemas.microsoft.com/office/drawing/2014/main" val="2480067390"/>
                    </a:ext>
                  </a:extLst>
                </a:gridCol>
                <a:gridCol w="697348">
                  <a:extLst>
                    <a:ext uri="{9D8B030D-6E8A-4147-A177-3AD203B41FA5}">
                      <a16:colId xmlns:a16="http://schemas.microsoft.com/office/drawing/2014/main" val="710489092"/>
                    </a:ext>
                  </a:extLst>
                </a:gridCol>
                <a:gridCol w="697348">
                  <a:extLst>
                    <a:ext uri="{9D8B030D-6E8A-4147-A177-3AD203B41FA5}">
                      <a16:colId xmlns:a16="http://schemas.microsoft.com/office/drawing/2014/main" val="2971406294"/>
                    </a:ext>
                  </a:extLst>
                </a:gridCol>
                <a:gridCol w="697348">
                  <a:extLst>
                    <a:ext uri="{9D8B030D-6E8A-4147-A177-3AD203B41FA5}">
                      <a16:colId xmlns:a16="http://schemas.microsoft.com/office/drawing/2014/main" val="1289427852"/>
                    </a:ext>
                  </a:extLst>
                </a:gridCol>
              </a:tblGrid>
              <a:tr h="159212">
                <a:tc gridSpan="5">
                  <a:txBody>
                    <a:bodyPr/>
                    <a:lstStyle/>
                    <a:p>
                      <a:pPr algn="l"/>
                      <a:r>
                        <a:rPr lang="de-DE" sz="1000" err="1"/>
                        <a:t>No</a:t>
                      </a:r>
                      <a:r>
                        <a:rPr lang="de-DE" sz="1000"/>
                        <a:t>. at </a:t>
                      </a:r>
                      <a:r>
                        <a:rPr lang="de-DE" sz="1000" err="1"/>
                        <a:t>risk</a:t>
                      </a:r>
                      <a:endParaRPr lang="en-GB" sz="1000"/>
                    </a:p>
                  </a:txBody>
                  <a:tcPr marL="36000" marR="36000" marT="3600" marB="36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extLst>
                  <a:ext uri="{0D108BD9-81ED-4DB2-BD59-A6C34878D82A}">
                    <a16:rowId xmlns:a16="http://schemas.microsoft.com/office/drawing/2014/main" val="913112597"/>
                  </a:ext>
                </a:extLst>
              </a:tr>
              <a:tr h="159212"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80815"/>
                  </a:ext>
                </a:extLst>
              </a:tr>
            </a:tbl>
          </a:graphicData>
        </a:graphic>
      </p:graphicFrame>
      <p:graphicFrame>
        <p:nvGraphicFramePr>
          <p:cNvPr id="115" name="Table 138">
            <a:extLst>
              <a:ext uri="{FF2B5EF4-FFF2-40B4-BE49-F238E27FC236}">
                <a16:creationId xmlns:a16="http://schemas.microsoft.com/office/drawing/2014/main" id="{1C6BADDB-8F03-4F13-9F91-F54DE62AE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42913"/>
              </p:ext>
            </p:extLst>
          </p:nvPr>
        </p:nvGraphicFramePr>
        <p:xfrm>
          <a:off x="580205" y="5696867"/>
          <a:ext cx="3562360" cy="32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472">
                  <a:extLst>
                    <a:ext uri="{9D8B030D-6E8A-4147-A177-3AD203B41FA5}">
                      <a16:colId xmlns:a16="http://schemas.microsoft.com/office/drawing/2014/main" val="3038667334"/>
                    </a:ext>
                  </a:extLst>
                </a:gridCol>
                <a:gridCol w="712472">
                  <a:extLst>
                    <a:ext uri="{9D8B030D-6E8A-4147-A177-3AD203B41FA5}">
                      <a16:colId xmlns:a16="http://schemas.microsoft.com/office/drawing/2014/main" val="2480067390"/>
                    </a:ext>
                  </a:extLst>
                </a:gridCol>
                <a:gridCol w="712472">
                  <a:extLst>
                    <a:ext uri="{9D8B030D-6E8A-4147-A177-3AD203B41FA5}">
                      <a16:colId xmlns:a16="http://schemas.microsoft.com/office/drawing/2014/main" val="710489092"/>
                    </a:ext>
                  </a:extLst>
                </a:gridCol>
                <a:gridCol w="712472">
                  <a:extLst>
                    <a:ext uri="{9D8B030D-6E8A-4147-A177-3AD203B41FA5}">
                      <a16:colId xmlns:a16="http://schemas.microsoft.com/office/drawing/2014/main" val="2971406294"/>
                    </a:ext>
                  </a:extLst>
                </a:gridCol>
                <a:gridCol w="712472">
                  <a:extLst>
                    <a:ext uri="{9D8B030D-6E8A-4147-A177-3AD203B41FA5}">
                      <a16:colId xmlns:a16="http://schemas.microsoft.com/office/drawing/2014/main" val="1289427852"/>
                    </a:ext>
                  </a:extLst>
                </a:gridCol>
              </a:tblGrid>
              <a:tr h="160558">
                <a:tc gridSpan="5">
                  <a:txBody>
                    <a:bodyPr/>
                    <a:lstStyle/>
                    <a:p>
                      <a:pPr algn="l"/>
                      <a:r>
                        <a:rPr lang="de-DE" sz="1000"/>
                        <a:t>No. at risk</a:t>
                      </a:r>
                      <a:endParaRPr lang="en-GB" sz="1000"/>
                    </a:p>
                  </a:txBody>
                  <a:tcPr marL="36000" marR="36000" marT="3600" marB="36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extLst>
                  <a:ext uri="{0D108BD9-81ED-4DB2-BD59-A6C34878D82A}">
                    <a16:rowId xmlns:a16="http://schemas.microsoft.com/office/drawing/2014/main" val="913112597"/>
                  </a:ext>
                </a:extLst>
              </a:tr>
              <a:tr h="160558"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80815"/>
                  </a:ext>
                </a:extLst>
              </a:tr>
            </a:tbl>
          </a:graphicData>
        </a:graphic>
      </p:graphicFrame>
      <p:graphicFrame>
        <p:nvGraphicFramePr>
          <p:cNvPr id="170" name="Table 170">
            <a:extLst>
              <a:ext uri="{FF2B5EF4-FFF2-40B4-BE49-F238E27FC236}">
                <a16:creationId xmlns:a16="http://schemas.microsoft.com/office/drawing/2014/main" id="{888DBA7C-F8A6-43C8-AF49-FD3B65203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88567"/>
              </p:ext>
            </p:extLst>
          </p:nvPr>
        </p:nvGraphicFramePr>
        <p:xfrm>
          <a:off x="1558989" y="2562797"/>
          <a:ext cx="2340646" cy="6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23">
                  <a:extLst>
                    <a:ext uri="{9D8B030D-6E8A-4147-A177-3AD203B41FA5}">
                      <a16:colId xmlns:a16="http://schemas.microsoft.com/office/drawing/2014/main" val="3825765995"/>
                    </a:ext>
                  </a:extLst>
                </a:gridCol>
                <a:gridCol w="1170323">
                  <a:extLst>
                    <a:ext uri="{9D8B030D-6E8A-4147-A177-3AD203B41FA5}">
                      <a16:colId xmlns:a16="http://schemas.microsoft.com/office/drawing/2014/main" val="341954047"/>
                    </a:ext>
                  </a:extLst>
                </a:gridCol>
              </a:tblGrid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de-DE" sz="1200" err="1"/>
                        <a:t>Pts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with</a:t>
                      </a:r>
                      <a:r>
                        <a:rPr lang="de-DE" sz="1200"/>
                        <a:t> Event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Median</a:t>
                      </a:r>
                    </a:p>
                    <a:p>
                      <a:pPr algn="ctr"/>
                      <a:r>
                        <a:rPr lang="de-DE" sz="1200"/>
                        <a:t>(95% CI), </a:t>
                      </a:r>
                      <a:r>
                        <a:rPr lang="de-DE" sz="1200" err="1"/>
                        <a:t>mo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8400366"/>
                  </a:ext>
                </a:extLst>
              </a:tr>
              <a:tr h="21001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68%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2.5 (1.8−4.2)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55664789"/>
                  </a:ext>
                </a:extLst>
              </a:tr>
            </a:tbl>
          </a:graphicData>
        </a:graphic>
      </p:graphicFrame>
      <p:graphicFrame>
        <p:nvGraphicFramePr>
          <p:cNvPr id="171" name="Table 170">
            <a:extLst>
              <a:ext uri="{FF2B5EF4-FFF2-40B4-BE49-F238E27FC236}">
                <a16:creationId xmlns:a16="http://schemas.microsoft.com/office/drawing/2014/main" id="{53F7ACB5-DAA7-43F7-A750-60D60F2B6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76540"/>
              </p:ext>
            </p:extLst>
          </p:nvPr>
        </p:nvGraphicFramePr>
        <p:xfrm>
          <a:off x="4849760" y="2562797"/>
          <a:ext cx="2340646" cy="6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23">
                  <a:extLst>
                    <a:ext uri="{9D8B030D-6E8A-4147-A177-3AD203B41FA5}">
                      <a16:colId xmlns:a16="http://schemas.microsoft.com/office/drawing/2014/main" val="3825765995"/>
                    </a:ext>
                  </a:extLst>
                </a:gridCol>
                <a:gridCol w="1170323">
                  <a:extLst>
                    <a:ext uri="{9D8B030D-6E8A-4147-A177-3AD203B41FA5}">
                      <a16:colId xmlns:a16="http://schemas.microsoft.com/office/drawing/2014/main" val="341954047"/>
                    </a:ext>
                  </a:extLst>
                </a:gridCol>
              </a:tblGrid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de-DE" sz="1200" err="1"/>
                        <a:t>Pts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with</a:t>
                      </a:r>
                      <a:r>
                        <a:rPr lang="de-DE" sz="1200"/>
                        <a:t> Event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Median</a:t>
                      </a:r>
                    </a:p>
                    <a:p>
                      <a:pPr algn="ctr"/>
                      <a:r>
                        <a:rPr lang="de-DE" sz="1200"/>
                        <a:t>(95% CI), </a:t>
                      </a:r>
                      <a:r>
                        <a:rPr lang="de-DE" sz="1200" err="1"/>
                        <a:t>mo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8400366"/>
                  </a:ext>
                </a:extLst>
              </a:tr>
              <a:tr h="21001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78%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2.3 (2.0−5.2)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55664789"/>
                  </a:ext>
                </a:extLst>
              </a:tr>
            </a:tbl>
          </a:graphicData>
        </a:graphic>
      </p:graphicFrame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52BBA67D-3277-40B4-B82C-B7BC78DFE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27472"/>
              </p:ext>
            </p:extLst>
          </p:nvPr>
        </p:nvGraphicFramePr>
        <p:xfrm>
          <a:off x="8529418" y="2562797"/>
          <a:ext cx="2340646" cy="6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23">
                  <a:extLst>
                    <a:ext uri="{9D8B030D-6E8A-4147-A177-3AD203B41FA5}">
                      <a16:colId xmlns:a16="http://schemas.microsoft.com/office/drawing/2014/main" val="3825765995"/>
                    </a:ext>
                  </a:extLst>
                </a:gridCol>
                <a:gridCol w="1170323">
                  <a:extLst>
                    <a:ext uri="{9D8B030D-6E8A-4147-A177-3AD203B41FA5}">
                      <a16:colId xmlns:a16="http://schemas.microsoft.com/office/drawing/2014/main" val="341954047"/>
                    </a:ext>
                  </a:extLst>
                </a:gridCol>
              </a:tblGrid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de-DE" sz="1200" err="1"/>
                        <a:t>Pts</a:t>
                      </a:r>
                      <a:r>
                        <a:rPr lang="de-DE" sz="1200"/>
                        <a:t> </a:t>
                      </a:r>
                      <a:r>
                        <a:rPr lang="de-DE" sz="1200" err="1"/>
                        <a:t>with</a:t>
                      </a:r>
                      <a:r>
                        <a:rPr lang="de-DE" sz="1200"/>
                        <a:t> Event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Median</a:t>
                      </a:r>
                    </a:p>
                    <a:p>
                      <a:pPr algn="ctr"/>
                      <a:r>
                        <a:rPr lang="de-DE" sz="1200"/>
                        <a:t>(95% CI), </a:t>
                      </a:r>
                      <a:r>
                        <a:rPr lang="de-DE" sz="1200" err="1"/>
                        <a:t>mo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8400366"/>
                  </a:ext>
                </a:extLst>
              </a:tr>
              <a:tr h="21001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6.1 (2.1−6.4)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55664789"/>
                  </a:ext>
                </a:extLst>
              </a:tr>
            </a:tbl>
          </a:graphicData>
        </a:graphic>
      </p:graphicFrame>
      <p:sp>
        <p:nvSpPr>
          <p:cNvPr id="173" name="TextBox 172">
            <a:extLst>
              <a:ext uri="{FF2B5EF4-FFF2-40B4-BE49-F238E27FC236}">
                <a16:creationId xmlns:a16="http://schemas.microsoft.com/office/drawing/2014/main" id="{7E0AC17A-4F65-493D-9C0D-FB75580B88B8}"/>
              </a:ext>
            </a:extLst>
          </p:cNvPr>
          <p:cNvSpPr txBox="1"/>
          <p:nvPr/>
        </p:nvSpPr>
        <p:spPr>
          <a:xfrm>
            <a:off x="4586980" y="2089922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3L CRC</a:t>
            </a:r>
            <a:endParaRPr lang="en-GB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4F6D773-DC44-49B4-8E32-489A5AA2B6A8}"/>
              </a:ext>
            </a:extLst>
          </p:cNvPr>
          <p:cNvSpPr txBox="1"/>
          <p:nvPr/>
        </p:nvSpPr>
        <p:spPr>
          <a:xfrm>
            <a:off x="8452674" y="2089922"/>
            <a:ext cx="95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2L BTC</a:t>
            </a:r>
            <a:endParaRPr lang="en-GB"/>
          </a:p>
        </p:txBody>
      </p:sp>
      <p:pic>
        <p:nvPicPr>
          <p:cNvPr id="65" name="Picture 64" descr="Chart&#10;&#10;Description automatically generated">
            <a:extLst>
              <a:ext uri="{FF2B5EF4-FFF2-40B4-BE49-F238E27FC236}">
                <a16:creationId xmlns:a16="http://schemas.microsoft.com/office/drawing/2014/main" id="{6095D170-F6D6-4E28-8E9E-7C5336F2F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9" y="3335150"/>
            <a:ext cx="1091888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2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Progression-free survival: Glioblastoma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RANO: Response </a:t>
            </a:r>
            <a:r>
              <a:rPr lang="de-DE" err="1"/>
              <a:t>assessment</a:t>
            </a:r>
            <a:r>
              <a:rPr lang="de-DE"/>
              <a:t> in neuro-</a:t>
            </a:r>
            <a:r>
              <a:rPr lang="de-DE" err="1"/>
              <a:t>oncology</a:t>
            </a:r>
            <a:r>
              <a:rPr lang="de-DE"/>
              <a:t>. BICR: </a:t>
            </a:r>
            <a:r>
              <a:rPr lang="de-DE" err="1"/>
              <a:t>Blinded</a:t>
            </a:r>
            <a:r>
              <a:rPr lang="de-DE"/>
              <a:t> </a:t>
            </a:r>
            <a:r>
              <a:rPr lang="de-DE" err="1"/>
              <a:t>independent</a:t>
            </a:r>
            <a:r>
              <a:rPr lang="de-DE"/>
              <a:t> </a:t>
            </a:r>
            <a:r>
              <a:rPr lang="de-DE" err="1"/>
              <a:t>central</a:t>
            </a:r>
            <a:r>
              <a:rPr lang="de-DE"/>
              <a:t> review. PFS: Progression-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CI: Confidence </a:t>
            </a:r>
            <a:r>
              <a:rPr lang="de-DE" err="1"/>
              <a:t>interval</a:t>
            </a:r>
            <a:r>
              <a:rPr lang="de-DE"/>
              <a:t>. GBM: Glioblastoma.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546083"/>
            <a:ext cx="10915191" cy="369332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en-US" b="1"/>
              <a:t>RANO by BICR</a:t>
            </a:r>
          </a:p>
        </p:txBody>
      </p:sp>
      <p:graphicFrame>
        <p:nvGraphicFramePr>
          <p:cNvPr id="60" name="Table 138">
            <a:extLst>
              <a:ext uri="{FF2B5EF4-FFF2-40B4-BE49-F238E27FC236}">
                <a16:creationId xmlns:a16="http://schemas.microsoft.com/office/drawing/2014/main" id="{4E05CCAC-6A96-4419-8D3A-E2C9C0644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66265"/>
              </p:ext>
            </p:extLst>
          </p:nvPr>
        </p:nvGraphicFramePr>
        <p:xfrm>
          <a:off x="425133" y="5476512"/>
          <a:ext cx="7800150" cy="3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30">
                  <a:extLst>
                    <a:ext uri="{9D8B030D-6E8A-4147-A177-3AD203B41FA5}">
                      <a16:colId xmlns:a16="http://schemas.microsoft.com/office/drawing/2014/main" val="3038667334"/>
                    </a:ext>
                  </a:extLst>
                </a:gridCol>
                <a:gridCol w="1560030">
                  <a:extLst>
                    <a:ext uri="{9D8B030D-6E8A-4147-A177-3AD203B41FA5}">
                      <a16:colId xmlns:a16="http://schemas.microsoft.com/office/drawing/2014/main" val="2480067390"/>
                    </a:ext>
                  </a:extLst>
                </a:gridCol>
                <a:gridCol w="1560030">
                  <a:extLst>
                    <a:ext uri="{9D8B030D-6E8A-4147-A177-3AD203B41FA5}">
                      <a16:colId xmlns:a16="http://schemas.microsoft.com/office/drawing/2014/main" val="710489092"/>
                    </a:ext>
                  </a:extLst>
                </a:gridCol>
                <a:gridCol w="1560030">
                  <a:extLst>
                    <a:ext uri="{9D8B030D-6E8A-4147-A177-3AD203B41FA5}">
                      <a16:colId xmlns:a16="http://schemas.microsoft.com/office/drawing/2014/main" val="2971406294"/>
                    </a:ext>
                  </a:extLst>
                </a:gridCol>
                <a:gridCol w="1560030">
                  <a:extLst>
                    <a:ext uri="{9D8B030D-6E8A-4147-A177-3AD203B41FA5}">
                      <a16:colId xmlns:a16="http://schemas.microsoft.com/office/drawing/2014/main" val="1289427852"/>
                    </a:ext>
                  </a:extLst>
                </a:gridCol>
              </a:tblGrid>
              <a:tr h="160558">
                <a:tc gridSpan="5">
                  <a:txBody>
                    <a:bodyPr/>
                    <a:lstStyle/>
                    <a:p>
                      <a:pPr algn="l"/>
                      <a:r>
                        <a:rPr lang="de-DE" sz="1200" err="1"/>
                        <a:t>No</a:t>
                      </a:r>
                      <a:r>
                        <a:rPr lang="de-DE" sz="1200"/>
                        <a:t>. at </a:t>
                      </a:r>
                      <a:r>
                        <a:rPr lang="de-DE" sz="1200" err="1"/>
                        <a:t>risk</a:t>
                      </a:r>
                      <a:endParaRPr lang="en-GB" sz="1200"/>
                    </a:p>
                  </a:txBody>
                  <a:tcPr marL="36000" marR="36000" marT="3600" marB="36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marL="36000" marR="36000" marT="3600" marB="3600"/>
                </a:tc>
                <a:extLst>
                  <a:ext uri="{0D108BD9-81ED-4DB2-BD59-A6C34878D82A}">
                    <a16:rowId xmlns:a16="http://schemas.microsoft.com/office/drawing/2014/main" val="913112597"/>
                  </a:ext>
                </a:extLst>
              </a:tr>
              <a:tr h="160558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80815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799F13AA-8BD3-4D7D-AAA3-483C0559CD56}"/>
              </a:ext>
            </a:extLst>
          </p:cNvPr>
          <p:cNvSpPr txBox="1"/>
          <p:nvPr/>
        </p:nvSpPr>
        <p:spPr>
          <a:xfrm>
            <a:off x="2003447" y="1733602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3L </a:t>
            </a:r>
            <a:r>
              <a:rPr lang="de-DE" err="1"/>
              <a:t>Gastric</a:t>
            </a:r>
            <a:endParaRPr lang="en-GB"/>
          </a:p>
        </p:txBody>
      </p:sp>
      <p:graphicFrame>
        <p:nvGraphicFramePr>
          <p:cNvPr id="63" name="Table 170">
            <a:extLst>
              <a:ext uri="{FF2B5EF4-FFF2-40B4-BE49-F238E27FC236}">
                <a16:creationId xmlns:a16="http://schemas.microsoft.com/office/drawing/2014/main" id="{D3C28EBC-A9D1-4523-8C7B-58274D873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25827"/>
              </p:ext>
            </p:extLst>
          </p:nvPr>
        </p:nvGraphicFramePr>
        <p:xfrm>
          <a:off x="5182050" y="3082680"/>
          <a:ext cx="2779716" cy="78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858">
                  <a:extLst>
                    <a:ext uri="{9D8B030D-6E8A-4147-A177-3AD203B41FA5}">
                      <a16:colId xmlns:a16="http://schemas.microsoft.com/office/drawing/2014/main" val="3825765995"/>
                    </a:ext>
                  </a:extLst>
                </a:gridCol>
                <a:gridCol w="1389858">
                  <a:extLst>
                    <a:ext uri="{9D8B030D-6E8A-4147-A177-3AD203B41FA5}">
                      <a16:colId xmlns:a16="http://schemas.microsoft.com/office/drawing/2014/main" val="341954047"/>
                    </a:ext>
                  </a:extLst>
                </a:gridCol>
              </a:tblGrid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de-DE" sz="1400" err="1"/>
                        <a:t>Pts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with</a:t>
                      </a:r>
                      <a:r>
                        <a:rPr lang="de-DE" sz="1400"/>
                        <a:t> Event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Median</a:t>
                      </a:r>
                    </a:p>
                    <a:p>
                      <a:pPr algn="ctr"/>
                      <a:r>
                        <a:rPr lang="de-DE" sz="1400"/>
                        <a:t>(95% CI), </a:t>
                      </a:r>
                      <a:r>
                        <a:rPr lang="de-DE" sz="1400" err="1"/>
                        <a:t>mo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8400366"/>
                  </a:ext>
                </a:extLst>
              </a:tr>
              <a:tr h="210010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2.8 (1.6−4.0)</a:t>
                      </a:r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55664789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3641D304-A72E-4697-BD8E-102287B3C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1" y="2071028"/>
            <a:ext cx="7358510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2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tolerability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AE: Adverse </a:t>
            </a:r>
            <a:r>
              <a:rPr lang="de-DE" err="1"/>
              <a:t>event</a:t>
            </a:r>
            <a:r>
              <a:rPr lang="de-DE"/>
              <a:t>. TNBC: Triple negative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CRC: </a:t>
            </a:r>
            <a:r>
              <a:rPr lang="de-DE" err="1"/>
              <a:t>Colorectal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BTC: </a:t>
            </a:r>
            <a:r>
              <a:rPr lang="de-DE" err="1"/>
              <a:t>Biliary</a:t>
            </a:r>
            <a:r>
              <a:rPr lang="de-DE"/>
              <a:t> </a:t>
            </a:r>
            <a:r>
              <a:rPr lang="de-DE" err="1"/>
              <a:t>tract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GBM: Glioblastoma. TRAE: </a:t>
            </a:r>
            <a:r>
              <a:rPr lang="de-DE" err="1"/>
              <a:t>treatment-related</a:t>
            </a:r>
            <a:r>
              <a:rPr lang="de-DE"/>
              <a:t> adverse </a:t>
            </a:r>
            <a:r>
              <a:rPr lang="de-DE" err="1"/>
              <a:t>event</a:t>
            </a:r>
            <a:r>
              <a:rPr lang="de-DE"/>
              <a:t>.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  <a:endParaRPr lang="de-DE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97B00-4C59-413B-9372-3BE728914199}"/>
              </a:ext>
            </a:extLst>
          </p:cNvPr>
          <p:cNvSpPr txBox="1"/>
          <p:nvPr/>
        </p:nvSpPr>
        <p:spPr>
          <a:xfrm>
            <a:off x="329268" y="5925966"/>
            <a:ext cx="8482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aseline="30000" err="1"/>
              <a:t>a</a:t>
            </a:r>
            <a:r>
              <a:rPr lang="en-US" sz="800" err="1"/>
              <a:t>Treatment</a:t>
            </a:r>
            <a:r>
              <a:rPr lang="en-US" sz="800"/>
              <a:t> related AEs leading to death (n = 1 each): TNBC, subarachnoid hemorrhage; Ovarian, hypovolemic shock; Gastric, hemorrhage; CRC, intestinal perforation; GBM, pneumonitis. </a:t>
            </a:r>
            <a:r>
              <a:rPr lang="en-US" sz="800" baseline="30000" err="1"/>
              <a:t>b</a:t>
            </a:r>
            <a:r>
              <a:rPr lang="en-US" sz="800" err="1"/>
              <a:t>Clinically</a:t>
            </a:r>
            <a:r>
              <a:rPr lang="en-US" sz="800"/>
              <a:t> significant treatment related AEs for </a:t>
            </a:r>
            <a:r>
              <a:rPr lang="en-US" sz="800" err="1"/>
              <a:t>lenvatinib</a:t>
            </a:r>
            <a:r>
              <a:rPr lang="en-US" sz="800"/>
              <a:t>. Data cutoff date: April 10, 2020.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91995-4FF3-492D-9B89-58C8237F2D88}"/>
              </a:ext>
            </a:extLst>
          </p:cNvPr>
          <p:cNvSpPr txBox="1"/>
          <p:nvPr/>
        </p:nvSpPr>
        <p:spPr>
          <a:xfrm>
            <a:off x="416532" y="1528877"/>
            <a:ext cx="297261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/>
              <a:t>Summary of safety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A9D5A-91BE-45CA-8D58-5D4C85FF7286}"/>
              </a:ext>
            </a:extLst>
          </p:cNvPr>
          <p:cNvSpPr txBox="1"/>
          <p:nvPr/>
        </p:nvSpPr>
        <p:spPr>
          <a:xfrm>
            <a:off x="9650413" y="1848803"/>
            <a:ext cx="2205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One or more TRAE in most patients in each cohort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Grade 3-5 TRAEs in ~50% of patients in each cohort (although 68% in ovarian and 35% in GBM)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5B2F2F3-C541-47F6-A68A-25475A379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42178"/>
              </p:ext>
            </p:extLst>
          </p:nvPr>
        </p:nvGraphicFramePr>
        <p:xfrm>
          <a:off x="416531" y="1931533"/>
          <a:ext cx="8890433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783">
                  <a:extLst>
                    <a:ext uri="{9D8B030D-6E8A-4147-A177-3AD203B41FA5}">
                      <a16:colId xmlns:a16="http://schemas.microsoft.com/office/drawing/2014/main" val="2276069177"/>
                    </a:ext>
                  </a:extLst>
                </a:gridCol>
                <a:gridCol w="1159275">
                  <a:extLst>
                    <a:ext uri="{9D8B030D-6E8A-4147-A177-3AD203B41FA5}">
                      <a16:colId xmlns:a16="http://schemas.microsoft.com/office/drawing/2014/main" val="3314979686"/>
                    </a:ext>
                  </a:extLst>
                </a:gridCol>
                <a:gridCol w="1159275">
                  <a:extLst>
                    <a:ext uri="{9D8B030D-6E8A-4147-A177-3AD203B41FA5}">
                      <a16:colId xmlns:a16="http://schemas.microsoft.com/office/drawing/2014/main" val="429546032"/>
                    </a:ext>
                  </a:extLst>
                </a:gridCol>
                <a:gridCol w="1159275">
                  <a:extLst>
                    <a:ext uri="{9D8B030D-6E8A-4147-A177-3AD203B41FA5}">
                      <a16:colId xmlns:a16="http://schemas.microsoft.com/office/drawing/2014/main" val="918227213"/>
                    </a:ext>
                  </a:extLst>
                </a:gridCol>
                <a:gridCol w="1159275">
                  <a:extLst>
                    <a:ext uri="{9D8B030D-6E8A-4147-A177-3AD203B41FA5}">
                      <a16:colId xmlns:a16="http://schemas.microsoft.com/office/drawing/2014/main" val="1475266569"/>
                    </a:ext>
                  </a:extLst>
                </a:gridCol>
                <a:gridCol w="1159275">
                  <a:extLst>
                    <a:ext uri="{9D8B030D-6E8A-4147-A177-3AD203B41FA5}">
                      <a16:colId xmlns:a16="http://schemas.microsoft.com/office/drawing/2014/main" val="299393795"/>
                    </a:ext>
                  </a:extLst>
                </a:gridCol>
                <a:gridCol w="1159275">
                  <a:extLst>
                    <a:ext uri="{9D8B030D-6E8A-4147-A177-3AD203B41FA5}">
                      <a16:colId xmlns:a16="http://schemas.microsoft.com/office/drawing/2014/main" val="810120987"/>
                    </a:ext>
                  </a:extLst>
                </a:gridCol>
              </a:tblGrid>
              <a:tr h="119629">
                <a:tc>
                  <a:txBody>
                    <a:bodyPr/>
                    <a:lstStyle/>
                    <a:p>
                      <a:r>
                        <a:rPr lang="de-DE" sz="1200" b="1"/>
                        <a:t>N (%)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2L/3L TNBC</a:t>
                      </a:r>
                    </a:p>
                    <a:p>
                      <a:pPr algn="ctr"/>
                      <a:r>
                        <a:rPr lang="de-DE" sz="1200" b="1"/>
                        <a:t>(N=31)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4L Ovarian</a:t>
                      </a:r>
                    </a:p>
                    <a:p>
                      <a:pPr algn="ctr"/>
                      <a:r>
                        <a:rPr lang="de-DE" sz="1200" b="1"/>
                        <a:t>(N=31)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3L Gastric</a:t>
                      </a:r>
                    </a:p>
                    <a:p>
                      <a:pPr algn="ctr"/>
                      <a:r>
                        <a:rPr lang="de-DE" sz="1200" b="1"/>
                        <a:t>(N=31)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3L CRC</a:t>
                      </a:r>
                    </a:p>
                    <a:p>
                      <a:pPr algn="ctr"/>
                      <a:r>
                        <a:rPr lang="de-DE" sz="1200" b="1"/>
                        <a:t>(N=32)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2L BTC</a:t>
                      </a:r>
                    </a:p>
                    <a:p>
                      <a:pPr algn="ctr"/>
                      <a:r>
                        <a:rPr lang="de-DE" sz="1200" b="1"/>
                        <a:t>(N=31)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2L GBM</a:t>
                      </a:r>
                    </a:p>
                    <a:p>
                      <a:pPr algn="ctr"/>
                      <a:r>
                        <a:rPr lang="de-DE" sz="1200" b="1"/>
                        <a:t>(N=31)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96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Treatment-related AEs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30 (97)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29 (94)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28 (90)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32 (100)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30 (97)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29 (94)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54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Grade 3-5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17 (55)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21 (68)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13 (42)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16 (50)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15 (48)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11 (35)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90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Led to death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r>
                        <a:rPr lang="de-DE" sz="1200" b="1" baseline="30000"/>
                        <a:t>a</a:t>
                      </a:r>
                      <a:endParaRPr lang="en-GB" sz="12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r>
                        <a:rPr lang="de-DE" sz="1200" b="1" baseline="30000"/>
                        <a:t>a</a:t>
                      </a:r>
                      <a:endParaRPr lang="en-GB" sz="12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r>
                        <a:rPr lang="de-DE" sz="1200" b="1" baseline="30000"/>
                        <a:t>a</a:t>
                      </a:r>
                      <a:endParaRPr lang="en-GB" sz="12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r>
                        <a:rPr lang="de-DE" sz="1200" b="1" baseline="30000"/>
                        <a:t>a</a:t>
                      </a:r>
                      <a:endParaRPr lang="en-GB" sz="12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 (0)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r>
                        <a:rPr lang="de-DE" sz="1200" b="1" baseline="30000"/>
                        <a:t>a</a:t>
                      </a:r>
                      <a:endParaRPr lang="en-GB" sz="1200" b="1" baseline="30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96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Lead to discontinuation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 (10)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4 (13)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(6)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3 (9)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(6)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(6)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16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Lenvatinib</a:t>
                      </a:r>
                      <a:r>
                        <a:rPr lang="de-DE" sz="1200" b="1" baseline="30000"/>
                        <a:t>b</a:t>
                      </a:r>
                      <a:endParaRPr lang="en-GB" sz="12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24 (77)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28 (90)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18 (58)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24 (75)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23 (74)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23 (74)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37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Immune-mediated Aes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15 (48)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15 (48)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8 (26)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14 (44)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14 (45)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9 (29)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92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Grade 3-5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(6)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2 (6)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44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Infusion reactions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96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/>
                        <a:t>Grade 3-5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1 (3)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0</a:t>
                      </a:r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69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3258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tolerability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AE: Adverse </a:t>
            </a:r>
            <a:r>
              <a:rPr lang="de-DE" err="1"/>
              <a:t>event</a:t>
            </a:r>
            <a:r>
              <a:rPr lang="de-DE"/>
              <a:t>. TNBC: Triple negative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CRC: </a:t>
            </a:r>
            <a:r>
              <a:rPr lang="de-DE" err="1"/>
              <a:t>Colorectal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BTC: </a:t>
            </a:r>
            <a:r>
              <a:rPr lang="de-DE" err="1"/>
              <a:t>Biliary</a:t>
            </a:r>
            <a:r>
              <a:rPr lang="de-DE"/>
              <a:t> </a:t>
            </a:r>
            <a:r>
              <a:rPr lang="de-DE" err="1"/>
              <a:t>tract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GBM: Glioblastoma.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3A76D-14FE-4D0C-B301-8FAC34979E71}"/>
              </a:ext>
            </a:extLst>
          </p:cNvPr>
          <p:cNvSpPr txBox="1"/>
          <p:nvPr/>
        </p:nvSpPr>
        <p:spPr>
          <a:xfrm>
            <a:off x="406763" y="1534319"/>
            <a:ext cx="811069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/>
              <a:t>Treatment related AEs occurring in ≥20% of overall study population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BAC85CA-5F49-4463-BBEB-7E7135B7A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31106"/>
              </p:ext>
            </p:extLst>
          </p:nvPr>
        </p:nvGraphicFramePr>
        <p:xfrm>
          <a:off x="416975" y="1941292"/>
          <a:ext cx="9251956" cy="3663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42">
                  <a:extLst>
                    <a:ext uri="{9D8B030D-6E8A-4147-A177-3AD203B41FA5}">
                      <a16:colId xmlns:a16="http://schemas.microsoft.com/office/drawing/2014/main" val="2276069177"/>
                    </a:ext>
                  </a:extLst>
                </a:gridCol>
                <a:gridCol w="1207219">
                  <a:extLst>
                    <a:ext uri="{9D8B030D-6E8A-4147-A177-3AD203B41FA5}">
                      <a16:colId xmlns:a16="http://schemas.microsoft.com/office/drawing/2014/main" val="3314979686"/>
                    </a:ext>
                  </a:extLst>
                </a:gridCol>
                <a:gridCol w="1207219">
                  <a:extLst>
                    <a:ext uri="{9D8B030D-6E8A-4147-A177-3AD203B41FA5}">
                      <a16:colId xmlns:a16="http://schemas.microsoft.com/office/drawing/2014/main" val="429546032"/>
                    </a:ext>
                  </a:extLst>
                </a:gridCol>
                <a:gridCol w="1207219">
                  <a:extLst>
                    <a:ext uri="{9D8B030D-6E8A-4147-A177-3AD203B41FA5}">
                      <a16:colId xmlns:a16="http://schemas.microsoft.com/office/drawing/2014/main" val="918227213"/>
                    </a:ext>
                  </a:extLst>
                </a:gridCol>
                <a:gridCol w="1207219">
                  <a:extLst>
                    <a:ext uri="{9D8B030D-6E8A-4147-A177-3AD203B41FA5}">
                      <a16:colId xmlns:a16="http://schemas.microsoft.com/office/drawing/2014/main" val="1475266569"/>
                    </a:ext>
                  </a:extLst>
                </a:gridCol>
                <a:gridCol w="1207219">
                  <a:extLst>
                    <a:ext uri="{9D8B030D-6E8A-4147-A177-3AD203B41FA5}">
                      <a16:colId xmlns:a16="http://schemas.microsoft.com/office/drawing/2014/main" val="299393795"/>
                    </a:ext>
                  </a:extLst>
                </a:gridCol>
                <a:gridCol w="1207219">
                  <a:extLst>
                    <a:ext uri="{9D8B030D-6E8A-4147-A177-3AD203B41FA5}">
                      <a16:colId xmlns:a16="http://schemas.microsoft.com/office/drawing/2014/main" val="810120987"/>
                    </a:ext>
                  </a:extLst>
                </a:gridCol>
              </a:tblGrid>
              <a:tr h="624429">
                <a:tc>
                  <a:txBody>
                    <a:bodyPr/>
                    <a:lstStyle/>
                    <a:p>
                      <a:r>
                        <a:rPr lang="de-DE" sz="1400" b="1"/>
                        <a:t>N (%)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2L/3L TNBC</a:t>
                      </a:r>
                    </a:p>
                    <a:p>
                      <a:pPr algn="ctr"/>
                      <a:r>
                        <a:rPr lang="de-DE" sz="1400" b="1"/>
                        <a:t>(N=31)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4L Ovarian</a:t>
                      </a:r>
                    </a:p>
                    <a:p>
                      <a:pPr algn="ctr"/>
                      <a:r>
                        <a:rPr lang="de-DE" sz="1400" b="1"/>
                        <a:t>(N=31)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3L Gastric</a:t>
                      </a:r>
                    </a:p>
                    <a:p>
                      <a:pPr algn="ctr"/>
                      <a:r>
                        <a:rPr lang="de-DE" sz="1400" b="1"/>
                        <a:t>(N=31)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3L CRC</a:t>
                      </a:r>
                    </a:p>
                    <a:p>
                      <a:pPr algn="ctr"/>
                      <a:r>
                        <a:rPr lang="de-DE" sz="1400" b="1"/>
                        <a:t>(N=32)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2L BTC</a:t>
                      </a:r>
                    </a:p>
                    <a:p>
                      <a:pPr algn="ctr"/>
                      <a:r>
                        <a:rPr lang="de-DE" sz="1400" b="1"/>
                        <a:t>(N=31)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2L GBM</a:t>
                      </a:r>
                    </a:p>
                    <a:p>
                      <a:pPr algn="ctr"/>
                      <a:r>
                        <a:rPr lang="de-DE" sz="1400" b="1"/>
                        <a:t>(N=31)</a:t>
                      </a:r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964182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r>
                        <a:rPr lang="de-DE" sz="1400" b="1"/>
                        <a:t>Hypertension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13 (42)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17 (55)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6 (19)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14 (45)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13 (42)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10 (32)</a:t>
                      </a:r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548302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r>
                        <a:rPr lang="de-DE" sz="1400" b="1"/>
                        <a:t>Fatigue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9 (29)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13 (42)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9 (29)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10 (32)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6 (19)</a:t>
                      </a:r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907592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r>
                        <a:rPr lang="de-DE" sz="1400" b="1"/>
                        <a:t>Diarrhea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7 (23)</a:t>
                      </a:r>
                      <a:endParaRPr lang="en-GB" sz="14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12 (39)</a:t>
                      </a:r>
                      <a:endParaRPr lang="en-GB" sz="14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9 (29)</a:t>
                      </a:r>
                      <a:endParaRPr lang="en-GB" sz="1400" b="1" baseline="30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10 (32)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4 (13)</a:t>
                      </a:r>
                      <a:endParaRPr lang="en-GB" sz="1400" b="1" baseline="30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968513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r>
                        <a:rPr lang="de-DE" sz="1400" b="1"/>
                        <a:t>Decreased appetite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12 (39)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6 (19)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10 (32)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7 (23)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4 (13)</a:t>
                      </a:r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169236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r>
                        <a:rPr lang="de-DE" sz="1400" b="1" baseline="0"/>
                        <a:t>Hypothyroidism</a:t>
                      </a:r>
                      <a:endParaRPr lang="en-GB" sz="1400" b="1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13 (42)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5 (16)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9 (29)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9 (29)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375484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r>
                        <a:rPr lang="de-DE" sz="1400" b="1"/>
                        <a:t>Nausea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8 (26)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6 (19)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6 (19)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10 (32)</a:t>
                      </a:r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3 (10)</a:t>
                      </a:r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92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912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LEAP-005 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DCR: Disease </a:t>
            </a:r>
            <a:r>
              <a:rPr lang="de-DE" err="1"/>
              <a:t>control</a:t>
            </a:r>
            <a:r>
              <a:rPr lang="de-DE"/>
              <a:t> rate. CRC: </a:t>
            </a:r>
            <a:r>
              <a:rPr lang="de-DE" err="1"/>
              <a:t>Colorectal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BTC: </a:t>
            </a:r>
            <a:r>
              <a:rPr lang="de-DE" err="1"/>
              <a:t>Biliary</a:t>
            </a:r>
            <a:r>
              <a:rPr lang="de-DE"/>
              <a:t> </a:t>
            </a:r>
            <a:r>
              <a:rPr lang="de-DE" err="1"/>
              <a:t>tract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GBM: Glioblastoma.</a:t>
            </a:r>
          </a:p>
          <a:p>
            <a:r>
              <a:rPr lang="de-DE" err="1"/>
              <a:t>Lwin</a:t>
            </a:r>
            <a:r>
              <a:rPr lang="de-DE"/>
              <a:t>, Z. Et al, 2020. Abstract LBA41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3" y="1487613"/>
            <a:ext cx="11358934" cy="4801314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buClr>
                <a:schemeClr val="bg2"/>
              </a:buClr>
            </a:pPr>
            <a:r>
              <a:rPr lang="en-US" b="1"/>
              <a:t>In this interim analysis, prespecified futility efficacy criteria for cohort expansion were met or exceeded and toxicity was manageable in all cohorts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>
              <a:buClr>
                <a:schemeClr val="bg2"/>
              </a:buClr>
            </a:pPr>
            <a:endParaRPr lang="en-US"/>
          </a:p>
          <a:p>
            <a:pPr>
              <a:buClr>
                <a:schemeClr val="bg2"/>
              </a:buClr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>
              <a:buClr>
                <a:schemeClr val="bg2"/>
              </a:buClr>
            </a:pPr>
            <a:endParaRPr lang="en-US"/>
          </a:p>
          <a:p>
            <a:pPr>
              <a:buClr>
                <a:schemeClr val="bg2"/>
              </a:buClr>
            </a:pPr>
            <a:endParaRPr lang="en-US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/>
              <a:t>LEAP-005 will continue to assess the efficacy and safety of </a:t>
            </a:r>
            <a:r>
              <a:rPr lang="en-US" err="1"/>
              <a:t>lenvatinib</a:t>
            </a:r>
            <a:r>
              <a:rPr lang="en-US"/>
              <a:t> plus pembrolizumab in patients with previously treated advanced solid tumors in expanded cohorts of 100 patients each</a:t>
            </a:r>
            <a:endParaRPr lang="en-US">
              <a:cs typeface="Arial" panose="020B0604020202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75C96C-6C82-4EEF-8A34-95794D859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743855"/>
              </p:ext>
            </p:extLst>
          </p:nvPr>
        </p:nvGraphicFramePr>
        <p:xfrm>
          <a:off x="323724" y="2348663"/>
          <a:ext cx="9129521" cy="320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91FB4E1-B33F-4566-8E47-C47A418025F5}"/>
              </a:ext>
            </a:extLst>
          </p:cNvPr>
          <p:cNvGrpSpPr/>
          <p:nvPr/>
        </p:nvGrpSpPr>
        <p:grpSpPr>
          <a:xfrm>
            <a:off x="5719800" y="3720674"/>
            <a:ext cx="180000" cy="810000"/>
            <a:chOff x="10147591" y="3346515"/>
            <a:chExt cx="180000" cy="85941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1C1D24-3B6E-4240-88C4-813179D8CE85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AF1EB5-F1E6-4B74-AD23-E2AE3209AC59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6E428C-9583-4264-8952-E4D23139899E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29781-7691-43F5-BB4E-46E975150904}"/>
              </a:ext>
            </a:extLst>
          </p:cNvPr>
          <p:cNvGrpSpPr/>
          <p:nvPr/>
        </p:nvGrpSpPr>
        <p:grpSpPr>
          <a:xfrm>
            <a:off x="6104234" y="3071446"/>
            <a:ext cx="180000" cy="864000"/>
            <a:chOff x="10147591" y="3346515"/>
            <a:chExt cx="180000" cy="85941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DE6D45-8C5B-4D1A-8EB2-8A2B15B9B89F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FB9367-DD23-44D6-B3B0-0968337B2C18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9B7FDAB-3ED0-40CA-842D-77522E7C1FD9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131067-234D-4B71-B6A5-62A2F773D230}"/>
              </a:ext>
            </a:extLst>
          </p:cNvPr>
          <p:cNvGrpSpPr/>
          <p:nvPr/>
        </p:nvGrpSpPr>
        <p:grpSpPr>
          <a:xfrm>
            <a:off x="7068696" y="3635060"/>
            <a:ext cx="180000" cy="828000"/>
            <a:chOff x="10147591" y="3346515"/>
            <a:chExt cx="180000" cy="85941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9930EE-C757-44A1-8CC1-A3CE96A9ADC8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A6D0D7-A531-47F9-B85F-2A18B71C6EBE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CA0E6A-AA96-4EAB-8A09-322677784F38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C4ACB3-B2FE-4966-9E31-E14AD2BAE8B8}"/>
              </a:ext>
            </a:extLst>
          </p:cNvPr>
          <p:cNvGrpSpPr/>
          <p:nvPr/>
        </p:nvGrpSpPr>
        <p:grpSpPr>
          <a:xfrm>
            <a:off x="7453119" y="2771007"/>
            <a:ext cx="180000" cy="774000"/>
            <a:chOff x="10147591" y="3346515"/>
            <a:chExt cx="180000" cy="85941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524977-B83F-446E-B336-3C4E374CB233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93CEF7E-6B14-45C5-8A6E-A9023A6EEC91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277075-5BF6-4FA7-9253-EB0E09E99270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0C4981-0A07-4779-8B31-48BBDC244FAA}"/>
              </a:ext>
            </a:extLst>
          </p:cNvPr>
          <p:cNvGrpSpPr/>
          <p:nvPr/>
        </p:nvGrpSpPr>
        <p:grpSpPr>
          <a:xfrm>
            <a:off x="8419203" y="4240416"/>
            <a:ext cx="180000" cy="576000"/>
            <a:chOff x="10147591" y="3346515"/>
            <a:chExt cx="180000" cy="85941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5930D72-A927-44B7-A8E9-3FDACF229CCA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1BC8FC1-5BFA-4677-AC5C-36C196E2D2C7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338A36-2A11-4DC5-A14D-FC24A28ACBB5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EA2A1A-A018-45CC-B8E3-C8D933CD57B3}"/>
              </a:ext>
            </a:extLst>
          </p:cNvPr>
          <p:cNvGrpSpPr/>
          <p:nvPr/>
        </p:nvGrpSpPr>
        <p:grpSpPr>
          <a:xfrm>
            <a:off x="8799642" y="3280466"/>
            <a:ext cx="180000" cy="864000"/>
            <a:chOff x="10147591" y="3346515"/>
            <a:chExt cx="180000" cy="85941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DA8408-D9B7-4984-B0ED-ED65DD440324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0BAF2F-BFD3-4A63-B614-B8B6D4ED36B2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B5923F-6978-44AF-96FB-023772DD2702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8BC520-86D3-4179-9AA6-445DC3B2B880}"/>
              </a:ext>
            </a:extLst>
          </p:cNvPr>
          <p:cNvGrpSpPr/>
          <p:nvPr/>
        </p:nvGrpSpPr>
        <p:grpSpPr>
          <a:xfrm>
            <a:off x="9760838" y="3896669"/>
            <a:ext cx="180000" cy="738000"/>
            <a:chOff x="10147591" y="3346515"/>
            <a:chExt cx="180000" cy="85941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B9B83F-66C1-45AE-92AE-7C73A19628B4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B6A22A-172E-49D7-80AD-A9DBB4D84F4C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83D2070-DB25-492E-B29A-421579FA2FA6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A0B984-E656-465C-BB7F-07052B53C0F4}"/>
              </a:ext>
            </a:extLst>
          </p:cNvPr>
          <p:cNvGrpSpPr/>
          <p:nvPr/>
        </p:nvGrpSpPr>
        <p:grpSpPr>
          <a:xfrm>
            <a:off x="10144777" y="3307461"/>
            <a:ext cx="180000" cy="864000"/>
            <a:chOff x="10147591" y="3346515"/>
            <a:chExt cx="180000" cy="85941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FC0E552-AFE0-4F48-A4E8-9B8543FA1760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7EF7C53-E87C-4167-8F4C-793AC5F4B040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6E6909-C4CE-405C-A8B7-9890DD36DF57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E65604-E935-41A5-97D6-B9B4DF88FB92}"/>
              </a:ext>
            </a:extLst>
          </p:cNvPr>
          <p:cNvGrpSpPr/>
          <p:nvPr/>
        </p:nvGrpSpPr>
        <p:grpSpPr>
          <a:xfrm>
            <a:off x="11108068" y="4241742"/>
            <a:ext cx="180000" cy="576000"/>
            <a:chOff x="10147591" y="3346515"/>
            <a:chExt cx="180000" cy="85941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6C0B93-CC6D-462E-AF90-F68488189882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96A17DD-EE39-4181-9BC2-E37284F756B2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9C796A-9133-40D1-98CE-2AA409B7E2FB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D1BC67-A696-4A77-96A3-C693D6298708}"/>
              </a:ext>
            </a:extLst>
          </p:cNvPr>
          <p:cNvGrpSpPr/>
          <p:nvPr/>
        </p:nvGrpSpPr>
        <p:grpSpPr>
          <a:xfrm>
            <a:off x="11490090" y="2890113"/>
            <a:ext cx="180000" cy="828000"/>
            <a:chOff x="10147591" y="3346515"/>
            <a:chExt cx="180000" cy="85941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6E05BD8-5116-453A-B2FA-9125C655159E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904C716-2F3E-47E9-8991-BC412E077ABA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C5F4D3-934D-4A46-BDEC-3BE322436C84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560E0A-BD7D-4A50-993B-20B3E288BA85}"/>
              </a:ext>
            </a:extLst>
          </p:cNvPr>
          <p:cNvGrpSpPr/>
          <p:nvPr/>
        </p:nvGrpSpPr>
        <p:grpSpPr>
          <a:xfrm>
            <a:off x="12459229" y="4065701"/>
            <a:ext cx="180000" cy="684000"/>
            <a:chOff x="10147591" y="3346515"/>
            <a:chExt cx="180000" cy="85941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952590A-392E-49E0-ADA5-27E4BE07BF04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5422CD9-8F03-4863-8632-13B479C08E3F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0DBEC4-74EA-49AC-9B73-F87A9AA56EED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77C9C2-A58A-4C1E-A322-CDE0C7244168}"/>
              </a:ext>
            </a:extLst>
          </p:cNvPr>
          <p:cNvGrpSpPr/>
          <p:nvPr/>
        </p:nvGrpSpPr>
        <p:grpSpPr>
          <a:xfrm>
            <a:off x="12839279" y="3067334"/>
            <a:ext cx="180000" cy="882000"/>
            <a:chOff x="10147591" y="3346515"/>
            <a:chExt cx="180000" cy="85941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0EF244-F085-4504-953F-E7AE088FFD9C}"/>
                </a:ext>
              </a:extLst>
            </p:cNvPr>
            <p:cNvCxnSpPr/>
            <p:nvPr/>
          </p:nvCxnSpPr>
          <p:spPr>
            <a:xfrm>
              <a:off x="10237591" y="3346515"/>
              <a:ext cx="0" cy="848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E37E35E-DDEB-4F66-8168-C84BD3A9E98C}"/>
                </a:ext>
              </a:extLst>
            </p:cNvPr>
            <p:cNvCxnSpPr/>
            <p:nvPr/>
          </p:nvCxnSpPr>
          <p:spPr>
            <a:xfrm>
              <a:off x="10147591" y="3355942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4368C7-68D2-4B17-A7DB-A262EC94DB4E}"/>
                </a:ext>
              </a:extLst>
            </p:cNvPr>
            <p:cNvCxnSpPr/>
            <p:nvPr/>
          </p:nvCxnSpPr>
          <p:spPr>
            <a:xfrm>
              <a:off x="10147591" y="4205926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183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01" y="1614364"/>
            <a:ext cx="5346859" cy="2852737"/>
          </a:xfrm>
        </p:spPr>
        <p:txBody>
          <a:bodyPr>
            <a:normAutofit/>
          </a:bodyPr>
          <a:lstStyle/>
          <a:p>
            <a:r>
              <a:rPr lang="en-US"/>
              <a:t>PD-L1i plus PD-1i in urothelial carcinoma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101" y="4493542"/>
            <a:ext cx="5543549" cy="1500187"/>
          </a:xfrm>
        </p:spPr>
        <p:txBody>
          <a:bodyPr/>
          <a:lstStyle/>
          <a:p>
            <a:r>
              <a:rPr lang="en-US"/>
              <a:t>BGB-A333 + Tislelizumab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2145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Data </a:t>
            </a:r>
            <a:r>
              <a:rPr lang="de-DE" err="1"/>
              <a:t>cutoff</a:t>
            </a:r>
            <a:r>
              <a:rPr lang="de-DE"/>
              <a:t>: 26 </a:t>
            </a:r>
            <a:r>
              <a:rPr lang="de-DE" err="1"/>
              <a:t>July</a:t>
            </a:r>
            <a:r>
              <a:rPr lang="de-DE"/>
              <a:t> 2020. IV: </a:t>
            </a:r>
            <a:r>
              <a:rPr lang="de-DE" err="1"/>
              <a:t>Intravenous</a:t>
            </a:r>
            <a:r>
              <a:rPr lang="de-DE"/>
              <a:t>. Q3W: Every 3 </a:t>
            </a:r>
            <a:r>
              <a:rPr lang="de-DE" err="1"/>
              <a:t>weeks</a:t>
            </a:r>
            <a:r>
              <a:rPr lang="de-DE"/>
              <a:t>. UC: </a:t>
            </a:r>
            <a:r>
              <a:rPr lang="de-DE" err="1"/>
              <a:t>Urothelial</a:t>
            </a:r>
            <a:r>
              <a:rPr lang="de-DE"/>
              <a:t> </a:t>
            </a:r>
            <a:r>
              <a:rPr lang="de-DE" err="1"/>
              <a:t>carcinoma</a:t>
            </a:r>
            <a:r>
              <a:rPr lang="de-DE"/>
              <a:t>.</a:t>
            </a:r>
          </a:p>
          <a:p>
            <a:r>
              <a:rPr lang="de-DE"/>
              <a:t>Martin-Liberal, J. et al,.2020. Mini oral 535MO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9" name="Freihandform 10">
            <a:extLst>
              <a:ext uri="{FF2B5EF4-FFF2-40B4-BE49-F238E27FC236}">
                <a16:creationId xmlns:a16="http://schemas.microsoft.com/office/drawing/2014/main" id="{715C559E-CEB9-4D3D-9374-23889AC94B61}"/>
              </a:ext>
            </a:extLst>
          </p:cNvPr>
          <p:cNvSpPr/>
          <p:nvPr/>
        </p:nvSpPr>
        <p:spPr>
          <a:xfrm>
            <a:off x="410908" y="2149313"/>
            <a:ext cx="1963368" cy="3602007"/>
          </a:xfrm>
          <a:custGeom>
            <a:avLst/>
            <a:gdLst>
              <a:gd name="connsiteX0" fmla="*/ 0 w 2042593"/>
              <a:gd name="connsiteY0" fmla="*/ 0 h 817037"/>
              <a:gd name="connsiteX1" fmla="*/ 2042593 w 2042593"/>
              <a:gd name="connsiteY1" fmla="*/ 0 h 817037"/>
              <a:gd name="connsiteX2" fmla="*/ 2042593 w 2042593"/>
              <a:gd name="connsiteY2" fmla="*/ 817037 h 817037"/>
              <a:gd name="connsiteX3" fmla="*/ 0 w 2042593"/>
              <a:gd name="connsiteY3" fmla="*/ 817037 h 817037"/>
              <a:gd name="connsiteX4" fmla="*/ 0 w 2042593"/>
              <a:gd name="connsiteY4" fmla="*/ 0 h 8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93" h="817037">
                <a:moveTo>
                  <a:pt x="0" y="0"/>
                </a:moveTo>
                <a:lnTo>
                  <a:pt x="2042593" y="0"/>
                </a:lnTo>
                <a:lnTo>
                  <a:pt x="2042593" y="817037"/>
                </a:lnTo>
                <a:lnTo>
                  <a:pt x="0" y="81703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kern="1200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kern="1200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kern="1200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kern="1200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kern="1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6765-20EC-4DDE-A087-9E174D5A4122}"/>
              </a:ext>
            </a:extLst>
          </p:cNvPr>
          <p:cNvSpPr txBox="1"/>
          <p:nvPr/>
        </p:nvSpPr>
        <p:spPr>
          <a:xfrm>
            <a:off x="416532" y="1278341"/>
            <a:ext cx="10915191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en-US" b="1"/>
              <a:t>Phase 1/2 study of BGB-A333, an anti-PD-L1 monoclonal antibody, in combination with anti-PD-1 antibody tislelizumab in patients with urothelial carcinoma (BGB-900-101)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0C95B-8EC6-4CDA-A05B-67015F77BF47}"/>
              </a:ext>
            </a:extLst>
          </p:cNvPr>
          <p:cNvSpPr txBox="1"/>
          <p:nvPr/>
        </p:nvSpPr>
        <p:spPr>
          <a:xfrm>
            <a:off x="705310" y="3793449"/>
            <a:ext cx="1374564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1800 mg IV Q3W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7E168-108F-403C-95B0-671D5FED53E6}"/>
              </a:ext>
            </a:extLst>
          </p:cNvPr>
          <p:cNvSpPr txBox="1"/>
          <p:nvPr/>
        </p:nvSpPr>
        <p:spPr>
          <a:xfrm>
            <a:off x="705310" y="2836302"/>
            <a:ext cx="1374564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450 mg IV Q3W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ECA16-F789-4AE9-921E-97F9E87C4915}"/>
              </a:ext>
            </a:extLst>
          </p:cNvPr>
          <p:cNvSpPr txBox="1"/>
          <p:nvPr/>
        </p:nvSpPr>
        <p:spPr>
          <a:xfrm>
            <a:off x="705310" y="3155351"/>
            <a:ext cx="1374564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900 mg IV Q3W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AB88C-4FC1-4E1B-ACA0-3F25FDD13661}"/>
              </a:ext>
            </a:extLst>
          </p:cNvPr>
          <p:cNvSpPr txBox="1"/>
          <p:nvPr/>
        </p:nvSpPr>
        <p:spPr>
          <a:xfrm>
            <a:off x="705310" y="3474400"/>
            <a:ext cx="1374564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1350 mg IV Q3W</a:t>
            </a:r>
          </a:p>
        </p:txBody>
      </p:sp>
      <p:sp>
        <p:nvSpPr>
          <p:cNvPr id="22" name="Freihandform 10">
            <a:extLst>
              <a:ext uri="{FF2B5EF4-FFF2-40B4-BE49-F238E27FC236}">
                <a16:creationId xmlns:a16="http://schemas.microsoft.com/office/drawing/2014/main" id="{D9F4C81D-0ACB-496C-B79C-B813DD511257}"/>
              </a:ext>
            </a:extLst>
          </p:cNvPr>
          <p:cNvSpPr/>
          <p:nvPr/>
        </p:nvSpPr>
        <p:spPr>
          <a:xfrm>
            <a:off x="3052442" y="2149313"/>
            <a:ext cx="1963368" cy="1973326"/>
          </a:xfrm>
          <a:custGeom>
            <a:avLst/>
            <a:gdLst>
              <a:gd name="connsiteX0" fmla="*/ 0 w 2042593"/>
              <a:gd name="connsiteY0" fmla="*/ 0 h 817037"/>
              <a:gd name="connsiteX1" fmla="*/ 2042593 w 2042593"/>
              <a:gd name="connsiteY1" fmla="*/ 0 h 817037"/>
              <a:gd name="connsiteX2" fmla="*/ 2042593 w 2042593"/>
              <a:gd name="connsiteY2" fmla="*/ 817037 h 817037"/>
              <a:gd name="connsiteX3" fmla="*/ 0 w 2042593"/>
              <a:gd name="connsiteY3" fmla="*/ 817037 h 817037"/>
              <a:gd name="connsiteX4" fmla="*/ 0 w 2042593"/>
              <a:gd name="connsiteY4" fmla="*/ 0 h 8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93" h="817037">
                <a:moveTo>
                  <a:pt x="0" y="0"/>
                </a:moveTo>
                <a:lnTo>
                  <a:pt x="2042593" y="0"/>
                </a:lnTo>
                <a:lnTo>
                  <a:pt x="2042593" y="817037"/>
                </a:lnTo>
                <a:lnTo>
                  <a:pt x="0" y="8170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kern="1200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>
                <a:latin typeface="+mj-lt"/>
                <a:cs typeface="Arial" panose="020B0604020202020204" pitchFamily="34" charset="0"/>
              </a:rPr>
              <a:t>Phase </a:t>
            </a:r>
            <a:r>
              <a:rPr lang="en-US" sz="1050" b="1">
                <a:latin typeface="+mj-lt"/>
                <a:cs typeface="Arial" panose="020B0604020202020204" pitchFamily="34" charset="0"/>
              </a:rPr>
              <a:t>2</a:t>
            </a:r>
            <a:r>
              <a:rPr lang="en-US" sz="1050" b="1" kern="1200">
                <a:latin typeface="+mj-lt"/>
                <a:cs typeface="Arial" panose="020B0604020202020204" pitchFamily="34" charset="0"/>
              </a:rPr>
              <a:t>B (N=12)</a:t>
            </a: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>
                <a:latin typeface="+mj-lt"/>
                <a:cs typeface="Arial" panose="020B0604020202020204" pitchFamily="34" charset="0"/>
              </a:rPr>
              <a:t>Dose expansion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02F5527-6F07-4E2B-A8A2-CCFC855B87A8}"/>
              </a:ext>
            </a:extLst>
          </p:cNvPr>
          <p:cNvSpPr/>
          <p:nvPr/>
        </p:nvSpPr>
        <p:spPr>
          <a:xfrm>
            <a:off x="2473157" y="2823343"/>
            <a:ext cx="465871" cy="3060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60AC4-1C05-4A68-B2B8-811B5BEED420}"/>
              </a:ext>
            </a:extLst>
          </p:cNvPr>
          <p:cNvSpPr txBox="1"/>
          <p:nvPr/>
        </p:nvSpPr>
        <p:spPr>
          <a:xfrm>
            <a:off x="499709" y="4974870"/>
            <a:ext cx="1785767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BGB-A333 1350mg IV</a:t>
            </a:r>
          </a:p>
          <a:p>
            <a:pPr algn="ctr"/>
            <a:r>
              <a:rPr lang="en-US" sz="1200"/>
              <a:t>+ Tislelizumab </a:t>
            </a:r>
          </a:p>
          <a:p>
            <a:pPr algn="ctr"/>
            <a:r>
              <a:rPr lang="en-US" sz="1200"/>
              <a:t>200mg IV Q3W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94D7DD-750B-4A62-B45F-AC5A1E637F94}"/>
              </a:ext>
            </a:extLst>
          </p:cNvPr>
          <p:cNvSpPr txBox="1"/>
          <p:nvPr/>
        </p:nvSpPr>
        <p:spPr>
          <a:xfrm>
            <a:off x="5393094" y="2141834"/>
            <a:ext cx="6225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Simultaneous PD-L1 and PD-1 blockade hypothesized to produce synergistic antitumor effects due to potential distinct modes of action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Patients in Phase 2B with locally advanced or metastatic UC who had progressed after ≥1 platinum-containing previous regimen received BGB-A333 (anti-PD-L1) 1350mg IV Q3W + tislelizumab (anti-PD-1) 200mg IV Q3W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As of 26</a:t>
            </a:r>
            <a:r>
              <a:rPr lang="en-US" baseline="30000"/>
              <a:t>th</a:t>
            </a:r>
            <a:r>
              <a:rPr lang="en-US"/>
              <a:t> July 2020 (data cutoff), 12 patients (median age 69.5 years, 92% male) were enrolled in phase 2B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Median duration of treatment was 6.2 months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Ten patients (83%) had 1 prior systemic therapy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Median study follow-up was 10 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19D655-26DE-46C5-AC35-A73434164E6E}"/>
              </a:ext>
            </a:extLst>
          </p:cNvPr>
          <p:cNvSpPr txBox="1"/>
          <p:nvPr/>
        </p:nvSpPr>
        <p:spPr>
          <a:xfrm>
            <a:off x="519792" y="2216846"/>
            <a:ext cx="1745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Phase 1A (N=15) BGB-A333 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Dose escalation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E62D04-077A-4E74-AEBE-AE5AD6F871B0}"/>
              </a:ext>
            </a:extLst>
          </p:cNvPr>
          <p:cNvSpPr txBox="1"/>
          <p:nvPr/>
        </p:nvSpPr>
        <p:spPr>
          <a:xfrm>
            <a:off x="519792" y="4511984"/>
            <a:ext cx="1745601" cy="439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Phase 1B (N=12)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Dose confirmation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0D66783-1375-4483-9CBA-33BBEBA719FC}"/>
              </a:ext>
            </a:extLst>
          </p:cNvPr>
          <p:cNvSpPr/>
          <p:nvPr/>
        </p:nvSpPr>
        <p:spPr>
          <a:xfrm rot="5400000">
            <a:off x="1183447" y="4147137"/>
            <a:ext cx="418291" cy="3060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C88428-C2A4-4A0F-884E-2BC63986A929}"/>
              </a:ext>
            </a:extLst>
          </p:cNvPr>
          <p:cNvSpPr txBox="1"/>
          <p:nvPr/>
        </p:nvSpPr>
        <p:spPr>
          <a:xfrm>
            <a:off x="3163232" y="2823190"/>
            <a:ext cx="1708881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Urothelial carcinoma </a:t>
            </a:r>
          </a:p>
          <a:p>
            <a:pPr algn="ctr"/>
            <a:r>
              <a:rPr lang="en-US" sz="1200"/>
              <a:t>BGB-A333 </a:t>
            </a:r>
          </a:p>
          <a:p>
            <a:pPr algn="ctr"/>
            <a:r>
              <a:rPr lang="en-US" sz="1200"/>
              <a:t>1350 mg IV </a:t>
            </a:r>
          </a:p>
          <a:p>
            <a:pPr algn="ctr"/>
            <a:r>
              <a:rPr lang="en-US" sz="1200"/>
              <a:t>+ </a:t>
            </a:r>
          </a:p>
          <a:p>
            <a:pPr algn="ctr"/>
            <a:r>
              <a:rPr lang="en-US" sz="1200"/>
              <a:t>tislelizumab </a:t>
            </a:r>
          </a:p>
          <a:p>
            <a:pPr algn="ctr"/>
            <a:r>
              <a:rPr lang="en-US" sz="1200"/>
              <a:t>200 mg IV Q3W</a:t>
            </a:r>
          </a:p>
        </p:txBody>
      </p:sp>
    </p:spTree>
    <p:extLst>
      <p:ext uri="{BB962C8B-B14F-4D97-AF65-F5344CB8AC3E}">
        <p14:creationId xmlns:p14="http://schemas.microsoft.com/office/powerpoint/2010/main" val="13111363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2B688FB-2E8E-4E28-BED7-CBF08A8E08E9}"/>
              </a:ext>
            </a:extLst>
          </p:cNvPr>
          <p:cNvGrpSpPr/>
          <p:nvPr/>
        </p:nvGrpSpPr>
        <p:grpSpPr>
          <a:xfrm>
            <a:off x="457330" y="2156498"/>
            <a:ext cx="3830400" cy="2056291"/>
            <a:chOff x="595559" y="1837515"/>
            <a:chExt cx="3830400" cy="205629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CB21F1E-CAD5-4DDF-9099-B0D555ABFB5D}"/>
                </a:ext>
              </a:extLst>
            </p:cNvPr>
            <p:cNvSpPr/>
            <p:nvPr/>
          </p:nvSpPr>
          <p:spPr>
            <a:xfrm>
              <a:off x="595559" y="1837515"/>
              <a:ext cx="3830400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1A544EE-9171-4479-985B-BF847635863D}"/>
                </a:ext>
              </a:extLst>
            </p:cNvPr>
            <p:cNvSpPr/>
            <p:nvPr/>
          </p:nvSpPr>
          <p:spPr>
            <a:xfrm>
              <a:off x="595559" y="2011360"/>
              <a:ext cx="3329857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EB26D47-B2B7-45BC-B641-A231B79BBCC8}"/>
                </a:ext>
              </a:extLst>
            </p:cNvPr>
            <p:cNvSpPr/>
            <p:nvPr/>
          </p:nvSpPr>
          <p:spPr>
            <a:xfrm>
              <a:off x="595559" y="2185205"/>
              <a:ext cx="2993488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81BE099-343D-4FA2-A4B0-AB7A05B6914F}"/>
                </a:ext>
              </a:extLst>
            </p:cNvPr>
            <p:cNvSpPr/>
            <p:nvPr/>
          </p:nvSpPr>
          <p:spPr>
            <a:xfrm>
              <a:off x="595559" y="2359050"/>
              <a:ext cx="2502525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D0F0098-1622-44B2-ABE7-5531732CA5D6}"/>
                </a:ext>
              </a:extLst>
            </p:cNvPr>
            <p:cNvSpPr/>
            <p:nvPr/>
          </p:nvSpPr>
          <p:spPr>
            <a:xfrm>
              <a:off x="595559" y="2532895"/>
              <a:ext cx="2008800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250BB6-26E4-4945-AFF5-337EBAB15F18}"/>
                </a:ext>
              </a:extLst>
            </p:cNvPr>
            <p:cNvSpPr/>
            <p:nvPr/>
          </p:nvSpPr>
          <p:spPr>
            <a:xfrm>
              <a:off x="595559" y="2706740"/>
              <a:ext cx="1839013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BE755B-3325-4EF9-85C2-7A82E3914AC4}"/>
                </a:ext>
              </a:extLst>
            </p:cNvPr>
            <p:cNvSpPr/>
            <p:nvPr/>
          </p:nvSpPr>
          <p:spPr>
            <a:xfrm>
              <a:off x="595559" y="2880585"/>
              <a:ext cx="1461374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1958211-ACCB-4EC4-BC11-D65C3A91D250}"/>
                </a:ext>
              </a:extLst>
            </p:cNvPr>
            <p:cNvSpPr/>
            <p:nvPr/>
          </p:nvSpPr>
          <p:spPr>
            <a:xfrm>
              <a:off x="595559" y="3054430"/>
              <a:ext cx="914364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A2188CD-915B-4F2B-882B-84FF49E8CB74}"/>
                </a:ext>
              </a:extLst>
            </p:cNvPr>
            <p:cNvSpPr/>
            <p:nvPr/>
          </p:nvSpPr>
          <p:spPr>
            <a:xfrm>
              <a:off x="595559" y="3228275"/>
              <a:ext cx="906363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C97E9D5-DCCE-42A4-9CDB-9D44EB9CAA3B}"/>
                </a:ext>
              </a:extLst>
            </p:cNvPr>
            <p:cNvSpPr/>
            <p:nvPr/>
          </p:nvSpPr>
          <p:spPr>
            <a:xfrm>
              <a:off x="595559" y="3402120"/>
              <a:ext cx="726567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551C2AB-3498-4CC4-A880-17412A584552}"/>
                </a:ext>
              </a:extLst>
            </p:cNvPr>
            <p:cNvSpPr/>
            <p:nvPr/>
          </p:nvSpPr>
          <p:spPr>
            <a:xfrm>
              <a:off x="595559" y="3575965"/>
              <a:ext cx="726567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846A148-A0D0-4645-B010-A8EF2ED2DD27}"/>
                </a:ext>
              </a:extLst>
            </p:cNvPr>
            <p:cNvSpPr/>
            <p:nvPr/>
          </p:nvSpPr>
          <p:spPr>
            <a:xfrm>
              <a:off x="595559" y="3749806"/>
              <a:ext cx="288863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efficacy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 baseline="30000" err="1"/>
              <a:t>a</a:t>
            </a:r>
            <a:r>
              <a:rPr lang="de-DE" err="1"/>
              <a:t>Radiologic</a:t>
            </a:r>
            <a:r>
              <a:rPr lang="de-DE"/>
              <a:t> </a:t>
            </a:r>
            <a:r>
              <a:rPr lang="de-DE" err="1"/>
              <a:t>assessments</a:t>
            </a:r>
            <a:r>
              <a:rPr lang="de-DE"/>
              <a:t> </a:t>
            </a:r>
            <a:r>
              <a:rPr lang="de-DE" err="1"/>
              <a:t>were</a:t>
            </a:r>
            <a:r>
              <a:rPr lang="de-DE"/>
              <a:t> </a:t>
            </a:r>
            <a:r>
              <a:rPr lang="de-DE" err="1"/>
              <a:t>performed</a:t>
            </a:r>
            <a:r>
              <a:rPr lang="de-DE"/>
              <a:t> </a:t>
            </a:r>
            <a:r>
              <a:rPr lang="de-DE" err="1"/>
              <a:t>every</a:t>
            </a:r>
            <a:r>
              <a:rPr lang="de-DE"/>
              <a:t> 9 </a:t>
            </a:r>
            <a:r>
              <a:rPr lang="de-DE" err="1"/>
              <a:t>weeks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year</a:t>
            </a:r>
            <a:r>
              <a:rPr lang="de-DE"/>
              <a:t> and </a:t>
            </a:r>
            <a:r>
              <a:rPr lang="de-DE" err="1"/>
              <a:t>every</a:t>
            </a:r>
            <a:r>
              <a:rPr lang="de-DE"/>
              <a:t> 12 </a:t>
            </a:r>
            <a:r>
              <a:rPr lang="de-DE" err="1"/>
              <a:t>weeks</a:t>
            </a:r>
            <a:r>
              <a:rPr lang="de-DE"/>
              <a:t> </a:t>
            </a:r>
            <a:r>
              <a:rPr lang="de-DE" err="1"/>
              <a:t>thereafter</a:t>
            </a:r>
            <a:r>
              <a:rPr lang="de-DE"/>
              <a:t>; </a:t>
            </a:r>
            <a:r>
              <a:rPr lang="de-DE" err="1"/>
              <a:t>reported</a:t>
            </a:r>
            <a:r>
              <a:rPr lang="de-DE"/>
              <a:t> </a:t>
            </a:r>
            <a:r>
              <a:rPr lang="de-DE" err="1"/>
              <a:t>responses</a:t>
            </a:r>
            <a:r>
              <a:rPr lang="de-DE"/>
              <a:t> </a:t>
            </a:r>
            <a:r>
              <a:rPr lang="de-DE" err="1"/>
              <a:t>were</a:t>
            </a:r>
            <a:r>
              <a:rPr lang="de-DE"/>
              <a:t> </a:t>
            </a:r>
            <a:r>
              <a:rPr lang="de-DE" err="1"/>
              <a:t>investigator-assessed</a:t>
            </a:r>
            <a:r>
              <a:rPr lang="de-DE"/>
              <a:t> per RECIST v1.1.</a:t>
            </a:r>
          </a:p>
          <a:p>
            <a:r>
              <a:rPr lang="en-US" baseline="30000"/>
              <a:t>b</a:t>
            </a:r>
            <a:r>
              <a:rPr lang="en-US"/>
              <a:t>PD-L1 high defined as ≥25% of tumor or immune cells with PD-L1 staining using the VENTANA SP263 assay. PD-L1 low, &lt;25%.</a:t>
            </a:r>
            <a:endParaRPr lang="de-DE"/>
          </a:p>
          <a:p>
            <a:r>
              <a:rPr lang="de-DE"/>
              <a:t>DOR: Duration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CR: </a:t>
            </a:r>
            <a:r>
              <a:rPr lang="de-DE" err="1"/>
              <a:t>Complete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SD: </a:t>
            </a:r>
            <a:r>
              <a:rPr lang="de-DE" err="1"/>
              <a:t>Stable</a:t>
            </a:r>
            <a:r>
              <a:rPr lang="de-DE"/>
              <a:t> </a:t>
            </a:r>
            <a:r>
              <a:rPr lang="de-DE" err="1"/>
              <a:t>disease</a:t>
            </a:r>
            <a:r>
              <a:rPr lang="de-DE"/>
              <a:t>. PD: Progressive </a:t>
            </a:r>
            <a:r>
              <a:rPr lang="de-DE" err="1"/>
              <a:t>disease</a:t>
            </a:r>
            <a:r>
              <a:rPr lang="de-DE"/>
              <a:t> NE: Not </a:t>
            </a:r>
            <a:r>
              <a:rPr lang="de-DE" err="1"/>
              <a:t>evaluable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DCR: Disease </a:t>
            </a:r>
            <a:r>
              <a:rPr lang="de-DE" err="1"/>
              <a:t>control</a:t>
            </a:r>
            <a:r>
              <a:rPr lang="de-DE"/>
              <a:t> rate. CI: Confidence </a:t>
            </a:r>
            <a:r>
              <a:rPr lang="de-DE" err="1"/>
              <a:t>interval</a:t>
            </a:r>
            <a:r>
              <a:rPr lang="de-DE"/>
              <a:t>.</a:t>
            </a:r>
          </a:p>
          <a:p>
            <a:r>
              <a:rPr lang="de-DE"/>
              <a:t>Martin-Liberal, J. et al,.2020. Mini oral 535MO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C4FFA-9480-448F-B42B-8F138CC14728}"/>
              </a:ext>
            </a:extLst>
          </p:cNvPr>
          <p:cNvSpPr txBox="1"/>
          <p:nvPr/>
        </p:nvSpPr>
        <p:spPr>
          <a:xfrm>
            <a:off x="416532" y="1533633"/>
            <a:ext cx="7864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/>
              <a:t>Combination treatment associated with durable clinical </a:t>
            </a:r>
            <a:r>
              <a:rPr lang="en-US" b="1" err="1"/>
              <a:t>response</a:t>
            </a:r>
            <a:r>
              <a:rPr lang="en-US" b="1" baseline="30000" err="1"/>
              <a:t>a</a:t>
            </a:r>
            <a:endParaRPr lang="en-US" b="1" baseline="30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1E4D2-4684-4118-A930-57DAA7BF4329}"/>
              </a:ext>
            </a:extLst>
          </p:cNvPr>
          <p:cNvSpPr txBox="1"/>
          <p:nvPr/>
        </p:nvSpPr>
        <p:spPr>
          <a:xfrm>
            <a:off x="568252" y="4967522"/>
            <a:ext cx="380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400"/>
              <a:t>Median DOR 9.1 months (95% CI: 6.0-9.6)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1D1F67F-135C-40ED-8720-19F178E0B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81302"/>
              </p:ext>
            </p:extLst>
          </p:nvPr>
        </p:nvGraphicFramePr>
        <p:xfrm>
          <a:off x="6013077" y="4252069"/>
          <a:ext cx="5115282" cy="167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25">
                  <a:extLst>
                    <a:ext uri="{9D8B030D-6E8A-4147-A177-3AD203B41FA5}">
                      <a16:colId xmlns:a16="http://schemas.microsoft.com/office/drawing/2014/main" val="3843407033"/>
                    </a:ext>
                  </a:extLst>
                </a:gridCol>
                <a:gridCol w="1299227">
                  <a:extLst>
                    <a:ext uri="{9D8B030D-6E8A-4147-A177-3AD203B41FA5}">
                      <a16:colId xmlns:a16="http://schemas.microsoft.com/office/drawing/2014/main" val="3557595063"/>
                    </a:ext>
                  </a:extLst>
                </a:gridCol>
                <a:gridCol w="1273582">
                  <a:extLst>
                    <a:ext uri="{9D8B030D-6E8A-4147-A177-3AD203B41FA5}">
                      <a16:colId xmlns:a16="http://schemas.microsoft.com/office/drawing/2014/main" val="416929028"/>
                    </a:ext>
                  </a:extLst>
                </a:gridCol>
                <a:gridCol w="1051348">
                  <a:extLst>
                    <a:ext uri="{9D8B030D-6E8A-4147-A177-3AD203B41FA5}">
                      <a16:colId xmlns:a16="http://schemas.microsoft.com/office/drawing/2014/main" val="1732388191"/>
                    </a:ext>
                  </a:extLst>
                </a:gridCol>
              </a:tblGrid>
              <a:tr h="225474">
                <a:tc>
                  <a:txBody>
                    <a:bodyPr/>
                    <a:lstStyle/>
                    <a:p>
                      <a:r>
                        <a:rPr lang="en-US" sz="1000" b="1"/>
                        <a:t>Confirmed responses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PD-L1 high</a:t>
                      </a:r>
                      <a:r>
                        <a:rPr lang="en-US" sz="1000" b="1" baseline="30000"/>
                        <a:t>b</a:t>
                      </a:r>
                      <a:r>
                        <a:rPr lang="en-US" sz="1000" b="1"/>
                        <a:t> (N=6)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PD-L1 low</a:t>
                      </a:r>
                      <a:r>
                        <a:rPr lang="en-US" sz="1000" b="1" baseline="30000"/>
                        <a:t>b</a:t>
                      </a:r>
                      <a:r>
                        <a:rPr lang="en-US" sz="1000" b="1"/>
                        <a:t> (N=6)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Total (N=12)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145406759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CR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1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3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29837964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PR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0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912171757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SD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4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636214035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PD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0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2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96807257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NE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0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1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1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77636015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ORR, % (95%CI)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67 (22.3, 95.70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17 (0.42, 64.1)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42 (15.2, 72.3)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29833996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DCR, % (95%CI)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100 (54.1, 100.0)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50 (11.8, 88.2)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75 (42.8, 94.5)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07555898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2569CB-4E2C-4468-A654-E7697841B5E6}"/>
              </a:ext>
            </a:extLst>
          </p:cNvPr>
          <p:cNvCxnSpPr/>
          <p:nvPr/>
        </p:nvCxnSpPr>
        <p:spPr>
          <a:xfrm>
            <a:off x="444182" y="2127146"/>
            <a:ext cx="0" cy="2129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201E23-9914-4DE6-B270-51AE2DB44AC6}"/>
              </a:ext>
            </a:extLst>
          </p:cNvPr>
          <p:cNvGrpSpPr/>
          <p:nvPr/>
        </p:nvGrpSpPr>
        <p:grpSpPr>
          <a:xfrm>
            <a:off x="441801" y="4256362"/>
            <a:ext cx="4305869" cy="72000"/>
            <a:chOff x="580030" y="3937379"/>
            <a:chExt cx="4305869" cy="72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FBD900-6E6F-4376-A42E-2BB2D8CA8C3E}"/>
                </a:ext>
              </a:extLst>
            </p:cNvPr>
            <p:cNvCxnSpPr/>
            <p:nvPr/>
          </p:nvCxnSpPr>
          <p:spPr>
            <a:xfrm>
              <a:off x="580030" y="3937379"/>
              <a:ext cx="43058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3CEFFD-9BAA-42EC-ABC9-ADF512A0AF8C}"/>
                </a:ext>
              </a:extLst>
            </p:cNvPr>
            <p:cNvCxnSpPr/>
            <p:nvPr/>
          </p:nvCxnSpPr>
          <p:spPr>
            <a:xfrm>
              <a:off x="582734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BBB50A1-6532-425A-B975-ED3B8792168E}"/>
                </a:ext>
              </a:extLst>
            </p:cNvPr>
            <p:cNvCxnSpPr/>
            <p:nvPr/>
          </p:nvCxnSpPr>
          <p:spPr>
            <a:xfrm>
              <a:off x="1201869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A7E00D-554C-44CF-9536-22C4614C6418}"/>
                </a:ext>
              </a:extLst>
            </p:cNvPr>
            <p:cNvCxnSpPr/>
            <p:nvPr/>
          </p:nvCxnSpPr>
          <p:spPr>
            <a:xfrm>
              <a:off x="1813852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615618-6AB1-455C-A03F-D43CB4D43B03}"/>
                </a:ext>
              </a:extLst>
            </p:cNvPr>
            <p:cNvCxnSpPr/>
            <p:nvPr/>
          </p:nvCxnSpPr>
          <p:spPr>
            <a:xfrm>
              <a:off x="2430602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F568A8-2001-409C-BF2A-9F3019E41165}"/>
                </a:ext>
              </a:extLst>
            </p:cNvPr>
            <p:cNvCxnSpPr/>
            <p:nvPr/>
          </p:nvCxnSpPr>
          <p:spPr>
            <a:xfrm>
              <a:off x="3042586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126E52-7461-4EC4-8E21-DDAC02852898}"/>
                </a:ext>
              </a:extLst>
            </p:cNvPr>
            <p:cNvCxnSpPr/>
            <p:nvPr/>
          </p:nvCxnSpPr>
          <p:spPr>
            <a:xfrm>
              <a:off x="3659335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3FFB31-F0D4-4B2F-B93D-6A63ECA9813C}"/>
                </a:ext>
              </a:extLst>
            </p:cNvPr>
            <p:cNvCxnSpPr/>
            <p:nvPr/>
          </p:nvCxnSpPr>
          <p:spPr>
            <a:xfrm>
              <a:off x="4271322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43BF6A-0616-4FE1-8F89-ADA7FF6A7993}"/>
                </a:ext>
              </a:extLst>
            </p:cNvPr>
            <p:cNvCxnSpPr/>
            <p:nvPr/>
          </p:nvCxnSpPr>
          <p:spPr>
            <a:xfrm>
              <a:off x="4885691" y="3937379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425A14-0AEB-4A59-A09D-398BF80A556E}"/>
              </a:ext>
            </a:extLst>
          </p:cNvPr>
          <p:cNvGrpSpPr/>
          <p:nvPr/>
        </p:nvGrpSpPr>
        <p:grpSpPr>
          <a:xfrm>
            <a:off x="307246" y="4262907"/>
            <a:ext cx="4638840" cy="307777"/>
            <a:chOff x="445475" y="3943924"/>
            <a:chExt cx="4638840" cy="30777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673EEF-5BDB-4980-898A-F2ED22AC153E}"/>
                </a:ext>
              </a:extLst>
            </p:cNvPr>
            <p:cNvSpPr txBox="1"/>
            <p:nvPr/>
          </p:nvSpPr>
          <p:spPr>
            <a:xfrm>
              <a:off x="445475" y="394392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0</a:t>
              </a:r>
              <a:endParaRPr lang="en-GB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6C2ED1-0C6F-4966-9FC9-FD9DA2276F25}"/>
                </a:ext>
              </a:extLst>
            </p:cNvPr>
            <p:cNvSpPr txBox="1"/>
            <p:nvPr/>
          </p:nvSpPr>
          <p:spPr>
            <a:xfrm>
              <a:off x="1004907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10</a:t>
              </a:r>
              <a:endParaRPr lang="en-GB" sz="1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90E44A-6CB5-4B60-92FC-179506D13F7B}"/>
                </a:ext>
              </a:extLst>
            </p:cNvPr>
            <p:cNvSpPr txBox="1"/>
            <p:nvPr/>
          </p:nvSpPr>
          <p:spPr>
            <a:xfrm>
              <a:off x="1616813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20</a:t>
              </a:r>
              <a:endParaRPr lang="en-GB" sz="14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764927-4EEC-4D2C-91B9-1484669A45D1}"/>
                </a:ext>
              </a:extLst>
            </p:cNvPr>
            <p:cNvSpPr txBox="1"/>
            <p:nvPr/>
          </p:nvSpPr>
          <p:spPr>
            <a:xfrm>
              <a:off x="2249674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30</a:t>
              </a:r>
              <a:endParaRPr lang="en-GB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F0AEBD-86E9-46A4-8B66-2FD8F0465D4D}"/>
                </a:ext>
              </a:extLst>
            </p:cNvPr>
            <p:cNvSpPr txBox="1"/>
            <p:nvPr/>
          </p:nvSpPr>
          <p:spPr>
            <a:xfrm>
              <a:off x="2848272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40</a:t>
              </a:r>
              <a:endParaRPr lang="en-GB" sz="1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B616AB-96F6-4822-9D45-C63B759123DB}"/>
                </a:ext>
              </a:extLst>
            </p:cNvPr>
            <p:cNvSpPr txBox="1"/>
            <p:nvPr/>
          </p:nvSpPr>
          <p:spPr>
            <a:xfrm>
              <a:off x="3470212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50</a:t>
              </a:r>
              <a:endParaRPr lang="en-GB" sz="1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8835A0-9ACD-40E3-99D4-253D75BA706B}"/>
                </a:ext>
              </a:extLst>
            </p:cNvPr>
            <p:cNvSpPr txBox="1"/>
            <p:nvPr/>
          </p:nvSpPr>
          <p:spPr>
            <a:xfrm>
              <a:off x="4091104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60</a:t>
              </a:r>
              <a:endParaRPr lang="en-GB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4612FA-CAAE-47C0-919A-7158810FB6BA}"/>
                </a:ext>
              </a:extLst>
            </p:cNvPr>
            <p:cNvSpPr txBox="1"/>
            <p:nvPr/>
          </p:nvSpPr>
          <p:spPr>
            <a:xfrm>
              <a:off x="4700877" y="394392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/>
                <a:t>70</a:t>
              </a:r>
              <a:endParaRPr lang="en-GB" sz="14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BC3EFC2-8122-4C41-875A-937D8BB6CE32}"/>
              </a:ext>
            </a:extLst>
          </p:cNvPr>
          <p:cNvSpPr txBox="1"/>
          <p:nvPr/>
        </p:nvSpPr>
        <p:spPr>
          <a:xfrm>
            <a:off x="936356" y="4516882"/>
            <a:ext cx="33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Time </a:t>
            </a:r>
            <a:r>
              <a:rPr lang="de-DE" sz="1400" err="1"/>
              <a:t>since</a:t>
            </a:r>
            <a:r>
              <a:rPr lang="de-DE" sz="1400"/>
              <a:t> Treatment Initiation (</a:t>
            </a:r>
            <a:r>
              <a:rPr lang="de-DE" sz="1400" err="1"/>
              <a:t>Weeks</a:t>
            </a:r>
            <a:r>
              <a:rPr lang="de-DE" sz="1400"/>
              <a:t>)</a:t>
            </a:r>
            <a:endParaRPr lang="en-GB" sz="1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F3750D6-BFE4-436B-85AD-97C4040BF068}"/>
              </a:ext>
            </a:extLst>
          </p:cNvPr>
          <p:cNvSpPr/>
          <p:nvPr/>
        </p:nvSpPr>
        <p:spPr>
          <a:xfrm>
            <a:off x="922247" y="2186642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324AC0-21C5-497C-9767-691DDC29D6D0}"/>
              </a:ext>
            </a:extLst>
          </p:cNvPr>
          <p:cNvSpPr/>
          <p:nvPr/>
        </p:nvSpPr>
        <p:spPr>
          <a:xfrm>
            <a:off x="1478584" y="2183837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9DEEF3-5325-4AA9-9224-1778CE2038C3}"/>
              </a:ext>
            </a:extLst>
          </p:cNvPr>
          <p:cNvSpPr/>
          <p:nvPr/>
        </p:nvSpPr>
        <p:spPr>
          <a:xfrm>
            <a:off x="2015125" y="2186642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B16F298-49D1-4E9A-8E66-E957C40CD70C}"/>
              </a:ext>
            </a:extLst>
          </p:cNvPr>
          <p:cNvSpPr/>
          <p:nvPr/>
        </p:nvSpPr>
        <p:spPr>
          <a:xfrm>
            <a:off x="2582160" y="2183837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B6610A-A311-4C42-AC26-466B683921A4}"/>
              </a:ext>
            </a:extLst>
          </p:cNvPr>
          <p:cNvSpPr/>
          <p:nvPr/>
        </p:nvSpPr>
        <p:spPr>
          <a:xfrm>
            <a:off x="3131716" y="2186595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51D985F-1770-4C28-910D-CA9D04858973}"/>
              </a:ext>
            </a:extLst>
          </p:cNvPr>
          <p:cNvSpPr/>
          <p:nvPr/>
        </p:nvSpPr>
        <p:spPr>
          <a:xfrm>
            <a:off x="2592122" y="2367527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8F3340-A70E-4324-B0E2-E950FC270003}"/>
              </a:ext>
            </a:extLst>
          </p:cNvPr>
          <p:cNvSpPr/>
          <p:nvPr/>
        </p:nvSpPr>
        <p:spPr>
          <a:xfrm>
            <a:off x="920047" y="2527718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4252B7-819B-431C-99A4-DFB289338FFC}"/>
              </a:ext>
            </a:extLst>
          </p:cNvPr>
          <p:cNvSpPr/>
          <p:nvPr/>
        </p:nvSpPr>
        <p:spPr>
          <a:xfrm>
            <a:off x="1471835" y="2527718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C659E75-7A8E-46EF-8B86-9B6B4849F06D}"/>
              </a:ext>
            </a:extLst>
          </p:cNvPr>
          <p:cNvSpPr/>
          <p:nvPr/>
        </p:nvSpPr>
        <p:spPr>
          <a:xfrm>
            <a:off x="2039118" y="2530681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80CF3C9-9BEB-47F8-9476-B8299392D0F5}"/>
              </a:ext>
            </a:extLst>
          </p:cNvPr>
          <p:cNvSpPr/>
          <p:nvPr/>
        </p:nvSpPr>
        <p:spPr>
          <a:xfrm>
            <a:off x="2615170" y="2533126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8C00C1-FD49-4823-AC76-187C71FBA9EA}"/>
              </a:ext>
            </a:extLst>
          </p:cNvPr>
          <p:cNvSpPr/>
          <p:nvPr/>
        </p:nvSpPr>
        <p:spPr>
          <a:xfrm>
            <a:off x="3106556" y="2527718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21E685-709E-4081-852B-FA0EF5DBF63D}"/>
              </a:ext>
            </a:extLst>
          </p:cNvPr>
          <p:cNvSpPr/>
          <p:nvPr/>
        </p:nvSpPr>
        <p:spPr>
          <a:xfrm>
            <a:off x="1471835" y="3403098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44BC1B7-FFF1-4DE6-964D-B64F383496FB}"/>
              </a:ext>
            </a:extLst>
          </p:cNvPr>
          <p:cNvSpPr/>
          <p:nvPr/>
        </p:nvSpPr>
        <p:spPr>
          <a:xfrm>
            <a:off x="1925526" y="3403526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FBE9C0-BE78-481D-A901-BDEAF50FAE85}"/>
              </a:ext>
            </a:extLst>
          </p:cNvPr>
          <p:cNvSpPr/>
          <p:nvPr/>
        </p:nvSpPr>
        <p:spPr>
          <a:xfrm>
            <a:off x="2590702" y="3404632"/>
            <a:ext cx="96320" cy="96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AFFAA91-BE8B-4B2E-B11F-317C1F354DAC}"/>
              </a:ext>
            </a:extLst>
          </p:cNvPr>
          <p:cNvSpPr/>
          <p:nvPr/>
        </p:nvSpPr>
        <p:spPr>
          <a:xfrm>
            <a:off x="936356" y="2359925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D730396-D664-49C1-9A24-81FC9E7DF431}"/>
              </a:ext>
            </a:extLst>
          </p:cNvPr>
          <p:cNvSpPr/>
          <p:nvPr/>
        </p:nvSpPr>
        <p:spPr>
          <a:xfrm>
            <a:off x="1471109" y="2355258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47F5C4-E9CC-4D1E-BE7B-2211A040D894}"/>
              </a:ext>
            </a:extLst>
          </p:cNvPr>
          <p:cNvSpPr/>
          <p:nvPr/>
        </p:nvSpPr>
        <p:spPr>
          <a:xfrm>
            <a:off x="2031992" y="2350201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7720B93-9983-48B5-B721-C1E67F86B26F}"/>
              </a:ext>
            </a:extLst>
          </p:cNvPr>
          <p:cNvSpPr/>
          <p:nvPr/>
        </p:nvSpPr>
        <p:spPr>
          <a:xfrm>
            <a:off x="1465011" y="2705553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7988A6E-AA2A-4692-AAA4-951338585F38}"/>
              </a:ext>
            </a:extLst>
          </p:cNvPr>
          <p:cNvSpPr/>
          <p:nvPr/>
        </p:nvSpPr>
        <p:spPr>
          <a:xfrm>
            <a:off x="2080152" y="2700496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39798E-D4EE-46EF-A070-41F24D7C7BCB}"/>
              </a:ext>
            </a:extLst>
          </p:cNvPr>
          <p:cNvSpPr/>
          <p:nvPr/>
        </p:nvSpPr>
        <p:spPr>
          <a:xfrm>
            <a:off x="2499502" y="2701464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073DCED-8DF4-4A12-928C-8A66A181C982}"/>
              </a:ext>
            </a:extLst>
          </p:cNvPr>
          <p:cNvSpPr/>
          <p:nvPr/>
        </p:nvSpPr>
        <p:spPr>
          <a:xfrm>
            <a:off x="1471835" y="2881000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51ECB4A-AC4A-4EF7-8116-8135ED96F28C}"/>
              </a:ext>
            </a:extLst>
          </p:cNvPr>
          <p:cNvSpPr/>
          <p:nvPr/>
        </p:nvSpPr>
        <p:spPr>
          <a:xfrm>
            <a:off x="906437" y="3227735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A2456D-D4D2-4445-98CF-25E12B7EACB1}"/>
              </a:ext>
            </a:extLst>
          </p:cNvPr>
          <p:cNvSpPr/>
          <p:nvPr/>
        </p:nvSpPr>
        <p:spPr>
          <a:xfrm>
            <a:off x="909486" y="3391294"/>
            <a:ext cx="96320" cy="963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599443-4F75-4A85-9788-F5CFB4EF21D9}"/>
              </a:ext>
            </a:extLst>
          </p:cNvPr>
          <p:cNvSpPr/>
          <p:nvPr/>
        </p:nvSpPr>
        <p:spPr>
          <a:xfrm>
            <a:off x="3856555" y="2179818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940149-2142-4A7F-8AC0-76968677A42E}"/>
              </a:ext>
            </a:extLst>
          </p:cNvPr>
          <p:cNvSpPr/>
          <p:nvPr/>
        </p:nvSpPr>
        <p:spPr>
          <a:xfrm>
            <a:off x="913125" y="2707189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EB35168-5C54-4810-AD8C-D8C5AD30A981}"/>
              </a:ext>
            </a:extLst>
          </p:cNvPr>
          <p:cNvSpPr/>
          <p:nvPr/>
        </p:nvSpPr>
        <p:spPr>
          <a:xfrm>
            <a:off x="936356" y="2879715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1D12023-FF85-4465-B86F-48F819A55CB7}"/>
              </a:ext>
            </a:extLst>
          </p:cNvPr>
          <p:cNvSpPr/>
          <p:nvPr/>
        </p:nvSpPr>
        <p:spPr>
          <a:xfrm>
            <a:off x="913125" y="3046239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2A1868-94B1-493E-9A0C-DEECE4CF7D79}"/>
              </a:ext>
            </a:extLst>
          </p:cNvPr>
          <p:cNvSpPr/>
          <p:nvPr/>
        </p:nvSpPr>
        <p:spPr>
          <a:xfrm>
            <a:off x="1482867" y="3046239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DF447E-29ED-4F51-B43E-338AE37583BD}"/>
              </a:ext>
            </a:extLst>
          </p:cNvPr>
          <p:cNvSpPr/>
          <p:nvPr/>
        </p:nvSpPr>
        <p:spPr>
          <a:xfrm>
            <a:off x="919670" y="3924449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C7C785-2FBC-49C6-9B0A-5592241DD047}"/>
              </a:ext>
            </a:extLst>
          </p:cNvPr>
          <p:cNvSpPr/>
          <p:nvPr/>
        </p:nvSpPr>
        <p:spPr>
          <a:xfrm>
            <a:off x="1465011" y="3920015"/>
            <a:ext cx="96320" cy="96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990FF9-7558-4416-80FA-307D8A538169}"/>
              </a:ext>
            </a:extLst>
          </p:cNvPr>
          <p:cNvSpPr/>
          <p:nvPr/>
        </p:nvSpPr>
        <p:spPr>
          <a:xfrm>
            <a:off x="3486880" y="2190029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736A1A5-5A9B-4C40-A95B-717472EDC188}"/>
              </a:ext>
            </a:extLst>
          </p:cNvPr>
          <p:cNvSpPr/>
          <p:nvPr/>
        </p:nvSpPr>
        <p:spPr>
          <a:xfrm>
            <a:off x="3066483" y="2707189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8950ECF-35FE-4B40-AB5D-FA4F28D1FE6D}"/>
              </a:ext>
            </a:extLst>
          </p:cNvPr>
          <p:cNvSpPr/>
          <p:nvPr/>
        </p:nvSpPr>
        <p:spPr>
          <a:xfrm>
            <a:off x="2016687" y="2880299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6EB6499-ADB2-41CB-93F7-D19F0CE31073}"/>
              </a:ext>
            </a:extLst>
          </p:cNvPr>
          <p:cNvSpPr/>
          <p:nvPr/>
        </p:nvSpPr>
        <p:spPr>
          <a:xfrm>
            <a:off x="2365834" y="2875543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4C5C3AD-334A-42A6-BC50-F196BA725586}"/>
              </a:ext>
            </a:extLst>
          </p:cNvPr>
          <p:cNvSpPr/>
          <p:nvPr/>
        </p:nvSpPr>
        <p:spPr>
          <a:xfrm>
            <a:off x="2039118" y="3046847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35F65FC-E726-4825-8CC3-7B8B8CDD012D}"/>
              </a:ext>
            </a:extLst>
          </p:cNvPr>
          <p:cNvSpPr/>
          <p:nvPr/>
        </p:nvSpPr>
        <p:spPr>
          <a:xfrm>
            <a:off x="1465011" y="3226738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7E5B050-9E93-4E00-B41F-79E0E2C23860}"/>
              </a:ext>
            </a:extLst>
          </p:cNvPr>
          <p:cNvSpPr/>
          <p:nvPr/>
        </p:nvSpPr>
        <p:spPr>
          <a:xfrm>
            <a:off x="1844058" y="3222086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6CAB43E-36AB-4544-A068-A6859496B00F}"/>
              </a:ext>
            </a:extLst>
          </p:cNvPr>
          <p:cNvSpPr/>
          <p:nvPr/>
        </p:nvSpPr>
        <p:spPr>
          <a:xfrm>
            <a:off x="3328888" y="3394288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7D8E5F3-8ABE-4005-A246-CEF83611B1CE}"/>
              </a:ext>
            </a:extLst>
          </p:cNvPr>
          <p:cNvSpPr/>
          <p:nvPr/>
        </p:nvSpPr>
        <p:spPr>
          <a:xfrm>
            <a:off x="915146" y="3566915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BE61B3C-DBAB-495D-B480-7D90E808DFE6}"/>
              </a:ext>
            </a:extLst>
          </p:cNvPr>
          <p:cNvSpPr/>
          <p:nvPr/>
        </p:nvSpPr>
        <p:spPr>
          <a:xfrm>
            <a:off x="1272517" y="3566915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BEE911E-687F-491C-A4C8-848226159313}"/>
              </a:ext>
            </a:extLst>
          </p:cNvPr>
          <p:cNvSpPr/>
          <p:nvPr/>
        </p:nvSpPr>
        <p:spPr>
          <a:xfrm>
            <a:off x="960913" y="3746830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5437C8A-A842-4F99-AF2C-D2F3CA917847}"/>
              </a:ext>
            </a:extLst>
          </p:cNvPr>
          <p:cNvSpPr/>
          <p:nvPr/>
        </p:nvSpPr>
        <p:spPr>
          <a:xfrm>
            <a:off x="2015125" y="3919650"/>
            <a:ext cx="96320" cy="96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FDAAA68-7AE9-48CF-B087-8A63E6C368A7}"/>
              </a:ext>
            </a:extLst>
          </p:cNvPr>
          <p:cNvSpPr txBox="1"/>
          <p:nvPr/>
        </p:nvSpPr>
        <p:spPr>
          <a:xfrm>
            <a:off x="4217985" y="208086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&gt;</a:t>
            </a:r>
            <a:endParaRPr lang="en-GB" sz="14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613782-82B5-4496-9767-1961872D5FEE}"/>
              </a:ext>
            </a:extLst>
          </p:cNvPr>
          <p:cNvSpPr txBox="1"/>
          <p:nvPr/>
        </p:nvSpPr>
        <p:spPr>
          <a:xfrm>
            <a:off x="3728934" y="225373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&gt;</a:t>
            </a:r>
            <a:endParaRPr lang="en-GB" sz="14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79889B-7112-4E73-BA5F-BF198C36F568}"/>
              </a:ext>
            </a:extLst>
          </p:cNvPr>
          <p:cNvSpPr txBox="1"/>
          <p:nvPr/>
        </p:nvSpPr>
        <p:spPr>
          <a:xfrm>
            <a:off x="3369542" y="241978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&gt;</a:t>
            </a:r>
            <a:endParaRPr lang="en-GB" sz="14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F25BCA-3719-4D33-81F8-2E6174C13141}"/>
              </a:ext>
            </a:extLst>
          </p:cNvPr>
          <p:cNvSpPr txBox="1"/>
          <p:nvPr/>
        </p:nvSpPr>
        <p:spPr>
          <a:xfrm>
            <a:off x="2864710" y="260071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42E25DD-986D-48F0-8ACE-8F139FF185F1}"/>
              </a:ext>
            </a:extLst>
          </p:cNvPr>
          <p:cNvSpPr txBox="1"/>
          <p:nvPr/>
        </p:nvSpPr>
        <p:spPr>
          <a:xfrm>
            <a:off x="2389310" y="277358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181A24-8BDC-4677-9070-5424CFA4C84B}"/>
              </a:ext>
            </a:extLst>
          </p:cNvPr>
          <p:cNvSpPr txBox="1"/>
          <p:nvPr/>
        </p:nvSpPr>
        <p:spPr>
          <a:xfrm>
            <a:off x="2200513" y="293963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73FD9A-634D-4AB8-96C4-6E4A6D1CB885}"/>
              </a:ext>
            </a:extLst>
          </p:cNvPr>
          <p:cNvSpPr txBox="1"/>
          <p:nvPr/>
        </p:nvSpPr>
        <p:spPr>
          <a:xfrm>
            <a:off x="1834289" y="311932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0E23A9D-EBB4-4D2B-A24C-F2E631066F1F}"/>
              </a:ext>
            </a:extLst>
          </p:cNvPr>
          <p:cNvSpPr txBox="1"/>
          <p:nvPr/>
        </p:nvSpPr>
        <p:spPr>
          <a:xfrm>
            <a:off x="1277005" y="329220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6A7798-893E-4740-9003-6481A3F15690}"/>
              </a:ext>
            </a:extLst>
          </p:cNvPr>
          <p:cNvSpPr txBox="1"/>
          <p:nvPr/>
        </p:nvSpPr>
        <p:spPr>
          <a:xfrm>
            <a:off x="1272453" y="345824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9AE6B76-03AE-4C53-B852-8A372CC9C56E}"/>
              </a:ext>
            </a:extLst>
          </p:cNvPr>
          <p:cNvSpPr txBox="1"/>
          <p:nvPr/>
        </p:nvSpPr>
        <p:spPr>
          <a:xfrm>
            <a:off x="1090477" y="363794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3E2D0EE-90E5-4C04-B8B9-0252236B8A24}"/>
              </a:ext>
            </a:extLst>
          </p:cNvPr>
          <p:cNvSpPr txBox="1"/>
          <p:nvPr/>
        </p:nvSpPr>
        <p:spPr>
          <a:xfrm>
            <a:off x="1092749" y="381081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001CC33-B0EB-416A-9302-C96B6ED345AA}"/>
              </a:ext>
            </a:extLst>
          </p:cNvPr>
          <p:cNvSpPr txBox="1"/>
          <p:nvPr/>
        </p:nvSpPr>
        <p:spPr>
          <a:xfrm>
            <a:off x="665115" y="398368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×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C0A84CD-0407-4075-BAD2-17EA6FA6D967}"/>
              </a:ext>
            </a:extLst>
          </p:cNvPr>
          <p:cNvGrpSpPr/>
          <p:nvPr/>
        </p:nvGrpSpPr>
        <p:grpSpPr>
          <a:xfrm>
            <a:off x="3715421" y="2834212"/>
            <a:ext cx="1720435" cy="1215274"/>
            <a:chOff x="3853650" y="2515229"/>
            <a:chExt cx="1720435" cy="12152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B7E7187-70BE-490C-9893-619EA5884305}"/>
                </a:ext>
              </a:extLst>
            </p:cNvPr>
            <p:cNvSpPr/>
            <p:nvPr/>
          </p:nvSpPr>
          <p:spPr>
            <a:xfrm>
              <a:off x="3949464" y="2604720"/>
              <a:ext cx="96320" cy="963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7C0BF14-DF39-45FD-A8E2-9874B34A864B}"/>
                </a:ext>
              </a:extLst>
            </p:cNvPr>
            <p:cNvSpPr/>
            <p:nvPr/>
          </p:nvSpPr>
          <p:spPr>
            <a:xfrm>
              <a:off x="3949464" y="2790967"/>
              <a:ext cx="96320" cy="963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3B5548-3071-48EE-B267-E27C37351FBE}"/>
                </a:ext>
              </a:extLst>
            </p:cNvPr>
            <p:cNvSpPr/>
            <p:nvPr/>
          </p:nvSpPr>
          <p:spPr>
            <a:xfrm>
              <a:off x="3949464" y="2977214"/>
              <a:ext cx="96320" cy="96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AC18B90-29EF-4023-AAEC-5229CE1278F5}"/>
                </a:ext>
              </a:extLst>
            </p:cNvPr>
            <p:cNvSpPr/>
            <p:nvPr/>
          </p:nvSpPr>
          <p:spPr>
            <a:xfrm>
              <a:off x="3949464" y="3163461"/>
              <a:ext cx="96320" cy="96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29A0FF4-8108-43C7-857B-966773729079}"/>
                </a:ext>
              </a:extLst>
            </p:cNvPr>
            <p:cNvSpPr txBox="1"/>
            <p:nvPr/>
          </p:nvSpPr>
          <p:spPr>
            <a:xfrm>
              <a:off x="3853650" y="3422726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×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3218471-7E5F-4CDF-A307-4FC758A08DEF}"/>
                </a:ext>
              </a:extLst>
            </p:cNvPr>
            <p:cNvSpPr txBox="1"/>
            <p:nvPr/>
          </p:nvSpPr>
          <p:spPr>
            <a:xfrm>
              <a:off x="3853650" y="3233089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/>
                <a:t>&gt;</a:t>
              </a:r>
              <a:endParaRPr lang="en-GB" sz="14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D98D9EC-A06E-41CB-933E-256333038AF8}"/>
                </a:ext>
              </a:extLst>
            </p:cNvPr>
            <p:cNvSpPr txBox="1"/>
            <p:nvPr/>
          </p:nvSpPr>
          <p:spPr>
            <a:xfrm>
              <a:off x="4009233" y="2515229"/>
              <a:ext cx="15648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err="1"/>
                <a:t>Complete</a:t>
              </a:r>
              <a:r>
                <a:rPr lang="de-DE" sz="1200"/>
                <a:t> </a:t>
              </a:r>
              <a:r>
                <a:rPr lang="de-DE" sz="1200" err="1"/>
                <a:t>response</a:t>
              </a:r>
              <a:endParaRPr lang="de-DE" sz="1200"/>
            </a:p>
            <a:p>
              <a:r>
                <a:rPr lang="de-DE" sz="1200"/>
                <a:t>Partial </a:t>
              </a:r>
              <a:r>
                <a:rPr lang="de-DE" sz="1200" err="1"/>
                <a:t>response</a:t>
              </a:r>
              <a:endParaRPr lang="de-DE" sz="1200"/>
            </a:p>
            <a:p>
              <a:r>
                <a:rPr lang="de-DE" sz="1200" err="1"/>
                <a:t>Stable</a:t>
              </a:r>
              <a:r>
                <a:rPr lang="de-DE" sz="1200"/>
                <a:t> </a:t>
              </a:r>
              <a:r>
                <a:rPr lang="de-DE" sz="1200" err="1"/>
                <a:t>disease</a:t>
              </a:r>
              <a:endParaRPr lang="de-DE" sz="1200"/>
            </a:p>
            <a:p>
              <a:r>
                <a:rPr lang="de-DE" sz="1200"/>
                <a:t>Progressive </a:t>
              </a:r>
              <a:r>
                <a:rPr lang="de-DE" sz="1200" err="1"/>
                <a:t>disease</a:t>
              </a:r>
              <a:endParaRPr lang="de-DE" sz="1200"/>
            </a:p>
            <a:p>
              <a:r>
                <a:rPr lang="de-DE" sz="1200"/>
                <a:t>Treatment </a:t>
              </a:r>
              <a:r>
                <a:rPr lang="de-DE" sz="1200" err="1"/>
                <a:t>ongoing</a:t>
              </a:r>
              <a:endParaRPr lang="de-DE" sz="1200"/>
            </a:p>
            <a:p>
              <a:r>
                <a:rPr lang="de-DE" sz="1200" err="1"/>
                <a:t>Discontinued</a:t>
              </a:r>
              <a:endParaRPr lang="en-GB" sz="1200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8486CD4-0A10-134A-AB82-CDDF763ECAC6}"/>
              </a:ext>
            </a:extLst>
          </p:cNvPr>
          <p:cNvGrpSpPr/>
          <p:nvPr/>
        </p:nvGrpSpPr>
        <p:grpSpPr>
          <a:xfrm>
            <a:off x="5954599" y="2080866"/>
            <a:ext cx="5165620" cy="2308171"/>
            <a:chOff x="5954599" y="2080867"/>
            <a:chExt cx="5165620" cy="2227335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4CF3854-6F40-417C-A2B6-2C65C7EADDA6}"/>
                </a:ext>
              </a:extLst>
            </p:cNvPr>
            <p:cNvSpPr txBox="1"/>
            <p:nvPr/>
          </p:nvSpPr>
          <p:spPr>
            <a:xfrm>
              <a:off x="10395605" y="393887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*</a:t>
              </a:r>
              <a:endParaRPr lang="en-GB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3D09536-A0D3-4443-A61D-B9F2290489D3}"/>
                </a:ext>
              </a:extLst>
            </p:cNvPr>
            <p:cNvGrpSpPr/>
            <p:nvPr/>
          </p:nvGrpSpPr>
          <p:grpSpPr>
            <a:xfrm>
              <a:off x="5954599" y="2080867"/>
              <a:ext cx="5165620" cy="1987924"/>
              <a:chOff x="5359161" y="1745667"/>
              <a:chExt cx="5165620" cy="2281213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8ADA921D-E65D-4F38-A31A-64A4BCE9656B}"/>
                  </a:ext>
                </a:extLst>
              </p:cNvPr>
              <p:cNvGrpSpPr/>
              <p:nvPr/>
            </p:nvGrpSpPr>
            <p:grpSpPr>
              <a:xfrm>
                <a:off x="6374096" y="1912010"/>
                <a:ext cx="54000" cy="1855321"/>
                <a:chOff x="6374096" y="1912010"/>
                <a:chExt cx="54000" cy="1855321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8583050-01F9-4580-9D19-C7F196E47F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8096" y="1912010"/>
                  <a:ext cx="0" cy="185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D140F70-A982-44C3-9680-D75AD720ED68}"/>
                    </a:ext>
                  </a:extLst>
                </p:cNvPr>
                <p:cNvCxnSpPr/>
                <p:nvPr/>
              </p:nvCxnSpPr>
              <p:spPr>
                <a:xfrm>
                  <a:off x="6374096" y="1919898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51983273-BBC3-48EA-8FCE-98212C5B82BA}"/>
                    </a:ext>
                  </a:extLst>
                </p:cNvPr>
                <p:cNvCxnSpPr/>
                <p:nvPr/>
              </p:nvCxnSpPr>
              <p:spPr>
                <a:xfrm>
                  <a:off x="6374096" y="2073851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F3DE74A7-1F22-439E-ABF6-FE3BE7C5D337}"/>
                    </a:ext>
                  </a:extLst>
                </p:cNvPr>
                <p:cNvCxnSpPr/>
                <p:nvPr/>
              </p:nvCxnSpPr>
              <p:spPr>
                <a:xfrm>
                  <a:off x="6374096" y="2227804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3FD92F0E-9A53-4C91-8958-435B40054590}"/>
                    </a:ext>
                  </a:extLst>
                </p:cNvPr>
                <p:cNvCxnSpPr/>
                <p:nvPr/>
              </p:nvCxnSpPr>
              <p:spPr>
                <a:xfrm>
                  <a:off x="6374096" y="2381757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D519E800-7840-4D08-AFD4-39245A56EC05}"/>
                    </a:ext>
                  </a:extLst>
                </p:cNvPr>
                <p:cNvCxnSpPr/>
                <p:nvPr/>
              </p:nvCxnSpPr>
              <p:spPr>
                <a:xfrm>
                  <a:off x="6374096" y="2535710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E4107CB3-893F-4CD8-BA47-D28CE70787E7}"/>
                    </a:ext>
                  </a:extLst>
                </p:cNvPr>
                <p:cNvCxnSpPr/>
                <p:nvPr/>
              </p:nvCxnSpPr>
              <p:spPr>
                <a:xfrm>
                  <a:off x="6374096" y="2689663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A94C0C11-35AD-4BC8-900E-F30F7B56F289}"/>
                    </a:ext>
                  </a:extLst>
                </p:cNvPr>
                <p:cNvCxnSpPr/>
                <p:nvPr/>
              </p:nvCxnSpPr>
              <p:spPr>
                <a:xfrm>
                  <a:off x="6374096" y="2843616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6BC4F61-D4D0-4728-9AE7-C9257A9B8CCC}"/>
                    </a:ext>
                  </a:extLst>
                </p:cNvPr>
                <p:cNvCxnSpPr/>
                <p:nvPr/>
              </p:nvCxnSpPr>
              <p:spPr>
                <a:xfrm>
                  <a:off x="6374096" y="2997569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148A8D2B-1018-4F3B-9044-4E1A1D1178EE}"/>
                    </a:ext>
                  </a:extLst>
                </p:cNvPr>
                <p:cNvCxnSpPr/>
                <p:nvPr/>
              </p:nvCxnSpPr>
              <p:spPr>
                <a:xfrm>
                  <a:off x="6374096" y="3151522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26BAED5-BF4A-4573-ADB3-E0B5155F8DD8}"/>
                    </a:ext>
                  </a:extLst>
                </p:cNvPr>
                <p:cNvCxnSpPr/>
                <p:nvPr/>
              </p:nvCxnSpPr>
              <p:spPr>
                <a:xfrm>
                  <a:off x="6374096" y="3305475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55137CB8-97BD-40BE-9948-9B7F3C02F8EB}"/>
                    </a:ext>
                  </a:extLst>
                </p:cNvPr>
                <p:cNvCxnSpPr/>
                <p:nvPr/>
              </p:nvCxnSpPr>
              <p:spPr>
                <a:xfrm>
                  <a:off x="6374096" y="3459428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73F3C49C-8B9F-4B61-A4D0-04DB854BCC19}"/>
                    </a:ext>
                  </a:extLst>
                </p:cNvPr>
                <p:cNvCxnSpPr/>
                <p:nvPr/>
              </p:nvCxnSpPr>
              <p:spPr>
                <a:xfrm>
                  <a:off x="6374096" y="3613381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0686837-B460-4183-A115-054F92801E73}"/>
                    </a:ext>
                  </a:extLst>
                </p:cNvPr>
                <p:cNvCxnSpPr/>
                <p:nvPr/>
              </p:nvCxnSpPr>
              <p:spPr>
                <a:xfrm>
                  <a:off x="6374096" y="3767331"/>
                  <a:ext cx="5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0D194E2-8091-42BB-B4F6-FD57D2563D72}"/>
                  </a:ext>
                </a:extLst>
              </p:cNvPr>
              <p:cNvCxnSpPr/>
              <p:nvPr/>
            </p:nvCxnSpPr>
            <p:spPr>
              <a:xfrm>
                <a:off x="6428096" y="1919898"/>
                <a:ext cx="4096685" cy="0"/>
              </a:xfrm>
              <a:prstGeom prst="line">
                <a:avLst/>
              </a:prstGeom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146C56D-C45F-443E-95C4-9683C5F6BAAB}"/>
                  </a:ext>
                </a:extLst>
              </p:cNvPr>
              <p:cNvCxnSpPr/>
              <p:nvPr/>
            </p:nvCxnSpPr>
            <p:spPr>
              <a:xfrm>
                <a:off x="6428096" y="2689663"/>
                <a:ext cx="4096685" cy="0"/>
              </a:xfrm>
              <a:prstGeom prst="line">
                <a:avLst/>
              </a:prstGeom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16E96CB-B618-4583-9106-BB93493FD1F0}"/>
                  </a:ext>
                </a:extLst>
              </p:cNvPr>
              <p:cNvGrpSpPr/>
              <p:nvPr/>
            </p:nvGrpSpPr>
            <p:grpSpPr>
              <a:xfrm>
                <a:off x="6499951" y="2023874"/>
                <a:ext cx="3967032" cy="1723576"/>
                <a:chOff x="6499951" y="2023874"/>
                <a:chExt cx="3967032" cy="1723576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906360B-341D-48E2-8619-F95C42105DBF}"/>
                    </a:ext>
                  </a:extLst>
                </p:cNvPr>
                <p:cNvSpPr/>
                <p:nvPr/>
              </p:nvSpPr>
              <p:spPr>
                <a:xfrm>
                  <a:off x="6499951" y="2023874"/>
                  <a:ext cx="306497" cy="19322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1FEA98BF-11CD-4813-9A79-0C4878B5D8AB}"/>
                    </a:ext>
                  </a:extLst>
                </p:cNvPr>
                <p:cNvSpPr/>
                <p:nvPr/>
              </p:nvSpPr>
              <p:spPr>
                <a:xfrm>
                  <a:off x="6866005" y="2111436"/>
                  <a:ext cx="306497" cy="11334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95DD24F-A12D-4223-BE2A-9D81D3F260DB}"/>
                    </a:ext>
                  </a:extLst>
                </p:cNvPr>
                <p:cNvSpPr/>
                <p:nvPr/>
              </p:nvSpPr>
              <p:spPr>
                <a:xfrm>
                  <a:off x="7232059" y="2235147"/>
                  <a:ext cx="306497" cy="14324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9E67784-B7BF-4096-87E4-2A413E7EC439}"/>
                    </a:ext>
                  </a:extLst>
                </p:cNvPr>
                <p:cNvSpPr/>
                <p:nvPr/>
              </p:nvSpPr>
              <p:spPr>
                <a:xfrm>
                  <a:off x="7598113" y="2235147"/>
                  <a:ext cx="306497" cy="16801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1CEE9A5-DF51-4925-8AAA-F54271990262}"/>
                    </a:ext>
                  </a:extLst>
                </p:cNvPr>
                <p:cNvSpPr/>
                <p:nvPr/>
              </p:nvSpPr>
              <p:spPr>
                <a:xfrm>
                  <a:off x="7964167" y="2235147"/>
                  <a:ext cx="306497" cy="6192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92B5157D-0F0D-448C-AC13-BE7FBD8919E5}"/>
                    </a:ext>
                  </a:extLst>
                </p:cNvPr>
                <p:cNvSpPr/>
                <p:nvPr/>
              </p:nvSpPr>
              <p:spPr>
                <a:xfrm>
                  <a:off x="8330221" y="2235147"/>
                  <a:ext cx="306497" cy="7992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95A38D15-2A23-4D44-99C8-4E2D7877C34E}"/>
                    </a:ext>
                  </a:extLst>
                </p:cNvPr>
                <p:cNvSpPr/>
                <p:nvPr/>
              </p:nvSpPr>
              <p:spPr>
                <a:xfrm>
                  <a:off x="8696275" y="2235147"/>
                  <a:ext cx="306497" cy="11658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B9E7A089-240D-4E2E-A4F2-EB78BCC09E8C}"/>
                    </a:ext>
                  </a:extLst>
                </p:cNvPr>
                <p:cNvSpPr/>
                <p:nvPr/>
              </p:nvSpPr>
              <p:spPr>
                <a:xfrm>
                  <a:off x="9062329" y="2235147"/>
                  <a:ext cx="306497" cy="11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5A1FB127-F473-41EB-88C1-D9F4AB69A0CD}"/>
                    </a:ext>
                  </a:extLst>
                </p:cNvPr>
                <p:cNvSpPr/>
                <p:nvPr/>
              </p:nvSpPr>
              <p:spPr>
                <a:xfrm>
                  <a:off x="9428383" y="2235147"/>
                  <a:ext cx="306497" cy="1317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6DB972D-DEC3-43FA-81FD-28DC9E162D59}"/>
                    </a:ext>
                  </a:extLst>
                </p:cNvPr>
                <p:cNvSpPr/>
                <p:nvPr/>
              </p:nvSpPr>
              <p:spPr>
                <a:xfrm>
                  <a:off x="9794437" y="2235147"/>
                  <a:ext cx="306497" cy="151230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DE04A1ED-7EC4-4248-917C-B02AE3F49F3D}"/>
                    </a:ext>
                  </a:extLst>
                </p:cNvPr>
                <p:cNvSpPr/>
                <p:nvPr/>
              </p:nvSpPr>
              <p:spPr>
                <a:xfrm>
                  <a:off x="10160486" y="2235147"/>
                  <a:ext cx="306497" cy="151230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E9E2DA6-2C6D-4D69-8474-03E1FEDB07A7}"/>
                  </a:ext>
                </a:extLst>
              </p:cNvPr>
              <p:cNvSpPr txBox="1"/>
              <p:nvPr/>
            </p:nvSpPr>
            <p:spPr>
              <a:xfrm>
                <a:off x="6454417" y="1745667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PD</a:t>
                </a:r>
                <a:endParaRPr lang="en-GB" sz="12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86642D82-93C2-412C-9392-488A455A0D78}"/>
                  </a:ext>
                </a:extLst>
              </p:cNvPr>
              <p:cNvSpPr txBox="1"/>
              <p:nvPr/>
            </p:nvSpPr>
            <p:spPr>
              <a:xfrm>
                <a:off x="6819809" y="1820949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PD</a:t>
                </a:r>
                <a:endParaRPr lang="en-GB" sz="1200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DFB4739-A3C5-4AC6-9376-2CA77E753A4A}"/>
                  </a:ext>
                </a:extLst>
              </p:cNvPr>
              <p:cNvSpPr txBox="1"/>
              <p:nvPr/>
            </p:nvSpPr>
            <p:spPr>
              <a:xfrm>
                <a:off x="7181825" y="2381018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SD</a:t>
                </a:r>
                <a:endParaRPr lang="en-GB" sz="120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FD01B34D-0732-4511-B28D-B9AF27381A5D}"/>
                  </a:ext>
                </a:extLst>
              </p:cNvPr>
              <p:cNvSpPr txBox="1"/>
              <p:nvPr/>
            </p:nvSpPr>
            <p:spPr>
              <a:xfrm>
                <a:off x="7549572" y="240305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SD</a:t>
                </a:r>
                <a:endParaRPr lang="en-GB" sz="120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A330028-6F72-45E8-ACC3-35BC9744E020}"/>
                  </a:ext>
                </a:extLst>
              </p:cNvPr>
              <p:cNvSpPr txBox="1"/>
              <p:nvPr/>
            </p:nvSpPr>
            <p:spPr>
              <a:xfrm>
                <a:off x="7916176" y="2857482"/>
                <a:ext cx="3978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SD</a:t>
                </a:r>
                <a:endParaRPr lang="en-GB" sz="1200" baseline="-25000"/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3F1388-CFFE-4F54-98E5-349B417C5EDA}"/>
                  </a:ext>
                </a:extLst>
              </p:cNvPr>
              <p:cNvSpPr txBox="1"/>
              <p:nvPr/>
            </p:nvSpPr>
            <p:spPr>
              <a:xfrm>
                <a:off x="9016026" y="3410163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SD</a:t>
                </a:r>
                <a:endParaRPr lang="en-GB" sz="120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A34DF78D-7928-49EF-8A15-BC3DA82343E0}"/>
                  </a:ext>
                </a:extLst>
              </p:cNvPr>
              <p:cNvSpPr txBox="1"/>
              <p:nvPr/>
            </p:nvSpPr>
            <p:spPr>
              <a:xfrm>
                <a:off x="8281188" y="3036288"/>
                <a:ext cx="40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CR</a:t>
                </a:r>
                <a:endParaRPr lang="en-GB" sz="120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987998BE-4559-4C6E-9F69-B99372D0791D}"/>
                  </a:ext>
                </a:extLst>
              </p:cNvPr>
              <p:cNvSpPr txBox="1"/>
              <p:nvPr/>
            </p:nvSpPr>
            <p:spPr>
              <a:xfrm>
                <a:off x="8646576" y="3401680"/>
                <a:ext cx="40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CR</a:t>
                </a:r>
                <a:endParaRPr lang="en-GB" sz="1200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BB8A8FA-2009-48D7-895E-8D12E9545166}"/>
                  </a:ext>
                </a:extLst>
              </p:cNvPr>
              <p:cNvSpPr txBox="1"/>
              <p:nvPr/>
            </p:nvSpPr>
            <p:spPr>
              <a:xfrm>
                <a:off x="9375521" y="3554279"/>
                <a:ext cx="40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CR</a:t>
                </a:r>
                <a:endParaRPr lang="en-GB" sz="1200"/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4F3CB042-345B-45AF-9B9F-FB4C850A9F0D}"/>
                  </a:ext>
                </a:extLst>
              </p:cNvPr>
              <p:cNvSpPr txBox="1"/>
              <p:nvPr/>
            </p:nvSpPr>
            <p:spPr>
              <a:xfrm>
                <a:off x="9744916" y="3747074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PR</a:t>
                </a:r>
                <a:endParaRPr lang="en-GB" sz="120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6B2455D3-35DD-4D2D-953B-CB5A38E34836}"/>
                  </a:ext>
                </a:extLst>
              </p:cNvPr>
              <p:cNvSpPr txBox="1"/>
              <p:nvPr/>
            </p:nvSpPr>
            <p:spPr>
              <a:xfrm>
                <a:off x="10115622" y="3749881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PR</a:t>
                </a:r>
                <a:endParaRPr lang="en-GB" sz="1200"/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A4C5F0C-2B46-4460-808F-A7C76A24ACA3}"/>
                  </a:ext>
                </a:extLst>
              </p:cNvPr>
              <p:cNvSpPr txBox="1"/>
              <p:nvPr/>
            </p:nvSpPr>
            <p:spPr>
              <a:xfrm>
                <a:off x="7976708" y="2996113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*</a:t>
                </a:r>
                <a:endParaRPr lang="en-GB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9D3578AB-30D2-45BC-802C-364EB8A7D0CF}"/>
                  </a:ext>
                </a:extLst>
              </p:cNvPr>
              <p:cNvSpPr txBox="1"/>
              <p:nvPr/>
            </p:nvSpPr>
            <p:spPr>
              <a:xfrm>
                <a:off x="8352288" y="3154776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*</a:t>
                </a:r>
                <a:endParaRPr lang="en-GB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A7B1CE80-7171-4B08-82C9-CF7E7FE05272}"/>
                  </a:ext>
                </a:extLst>
              </p:cNvPr>
              <p:cNvSpPr txBox="1"/>
              <p:nvPr/>
            </p:nvSpPr>
            <p:spPr>
              <a:xfrm>
                <a:off x="8711814" y="3536248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*</a:t>
                </a:r>
                <a:endParaRPr lang="en-GB"/>
              </a:p>
            </p:txBody>
          </p: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A9956EFC-CCBA-44A4-9F89-EF2FC539B84F}"/>
                  </a:ext>
                </a:extLst>
              </p:cNvPr>
              <p:cNvGrpSpPr/>
              <p:nvPr/>
            </p:nvGrpSpPr>
            <p:grpSpPr>
              <a:xfrm>
                <a:off x="5970792" y="1782413"/>
                <a:ext cx="466795" cy="2120381"/>
                <a:chOff x="5970792" y="1782413"/>
                <a:chExt cx="466795" cy="2120381"/>
              </a:xfrm>
            </p:grpSpPr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3D352BA6-71D0-4CC8-96D1-4814ECA2B31F}"/>
                    </a:ext>
                  </a:extLst>
                </p:cNvPr>
                <p:cNvSpPr txBox="1"/>
                <p:nvPr/>
              </p:nvSpPr>
              <p:spPr>
                <a:xfrm>
                  <a:off x="6095827" y="1782413"/>
                  <a:ext cx="34176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20</a:t>
                  </a:r>
                  <a:endParaRPr lang="en-GB" sz="1100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1BB0AD7-8833-4BBC-B5C8-E3921E02D59C}"/>
                    </a:ext>
                  </a:extLst>
                </p:cNvPr>
                <p:cNvSpPr txBox="1"/>
                <p:nvPr/>
              </p:nvSpPr>
              <p:spPr>
                <a:xfrm>
                  <a:off x="6095827" y="1946049"/>
                  <a:ext cx="34176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10</a:t>
                  </a:r>
                  <a:endParaRPr lang="en-GB" sz="1100"/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1FBDDB5D-8544-4022-99E7-BA5A52D4BB47}"/>
                    </a:ext>
                  </a:extLst>
                </p:cNvPr>
                <p:cNvSpPr txBox="1"/>
                <p:nvPr/>
              </p:nvSpPr>
              <p:spPr>
                <a:xfrm>
                  <a:off x="6174374" y="2098329"/>
                  <a:ext cx="26321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0</a:t>
                  </a:r>
                  <a:endParaRPr lang="en-GB" sz="1100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3E61F9F6-CDBB-4F01-8195-95F4A2B37023}"/>
                    </a:ext>
                  </a:extLst>
                </p:cNvPr>
                <p:cNvSpPr txBox="1"/>
                <p:nvPr/>
              </p:nvSpPr>
              <p:spPr>
                <a:xfrm>
                  <a:off x="6049339" y="2249560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-10</a:t>
                  </a:r>
                  <a:endParaRPr lang="en-GB" sz="1100"/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DCC35596-A31E-4939-9CD0-A27C4362D5BE}"/>
                    </a:ext>
                  </a:extLst>
                </p:cNvPr>
                <p:cNvSpPr txBox="1"/>
                <p:nvPr/>
              </p:nvSpPr>
              <p:spPr>
                <a:xfrm>
                  <a:off x="6049339" y="2402618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-20</a:t>
                  </a:r>
                  <a:endParaRPr lang="en-GB" sz="1100"/>
                </a:p>
              </p:txBody>
            </p: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C5978288-8A5C-455E-B9E2-C21C7C5ACCC0}"/>
                    </a:ext>
                  </a:extLst>
                </p:cNvPr>
                <p:cNvSpPr txBox="1"/>
                <p:nvPr/>
              </p:nvSpPr>
              <p:spPr>
                <a:xfrm>
                  <a:off x="6049339" y="2551430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-30</a:t>
                  </a:r>
                  <a:endParaRPr lang="en-GB" sz="1100"/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3BA5F7BA-9992-4169-A2AD-3579AA3EBCEA}"/>
                    </a:ext>
                  </a:extLst>
                </p:cNvPr>
                <p:cNvSpPr txBox="1"/>
                <p:nvPr/>
              </p:nvSpPr>
              <p:spPr>
                <a:xfrm>
                  <a:off x="6049339" y="2715379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-40</a:t>
                  </a:r>
                  <a:endParaRPr lang="en-GB" sz="1100"/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B6DD1CC8-FBE2-47C2-8671-1C3D28846AD4}"/>
                    </a:ext>
                  </a:extLst>
                </p:cNvPr>
                <p:cNvSpPr txBox="1"/>
                <p:nvPr/>
              </p:nvSpPr>
              <p:spPr>
                <a:xfrm>
                  <a:off x="6049339" y="2873103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-50</a:t>
                  </a:r>
                  <a:endParaRPr lang="en-GB" sz="1100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2A06FE8D-7A26-4EF6-A3A6-C56873657B07}"/>
                    </a:ext>
                  </a:extLst>
                </p:cNvPr>
                <p:cNvSpPr txBox="1"/>
                <p:nvPr/>
              </p:nvSpPr>
              <p:spPr>
                <a:xfrm>
                  <a:off x="6049339" y="3025914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-60</a:t>
                  </a:r>
                  <a:endParaRPr lang="en-GB" sz="1100"/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A1C0D5F-12C4-426D-B765-28F1713D0A1C}"/>
                    </a:ext>
                  </a:extLst>
                </p:cNvPr>
                <p:cNvSpPr txBox="1"/>
                <p:nvPr/>
              </p:nvSpPr>
              <p:spPr>
                <a:xfrm>
                  <a:off x="6049339" y="3172310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-70</a:t>
                  </a:r>
                  <a:endParaRPr lang="en-GB" sz="1100"/>
                </a:p>
              </p:txBody>
            </p: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75EBE28C-F528-4658-B5F7-B9277B7F3ED4}"/>
                    </a:ext>
                  </a:extLst>
                </p:cNvPr>
                <p:cNvSpPr txBox="1"/>
                <p:nvPr/>
              </p:nvSpPr>
              <p:spPr>
                <a:xfrm>
                  <a:off x="6049339" y="3325121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-80</a:t>
                  </a:r>
                  <a:endParaRPr lang="en-GB" sz="1100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C5D025BB-02AC-46E2-BD24-BB66BCC2627E}"/>
                    </a:ext>
                  </a:extLst>
                </p:cNvPr>
                <p:cNvSpPr txBox="1"/>
                <p:nvPr/>
              </p:nvSpPr>
              <p:spPr>
                <a:xfrm>
                  <a:off x="6049339" y="3477235"/>
                  <a:ext cx="388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-90</a:t>
                  </a:r>
                  <a:endParaRPr lang="en-GB" sz="1100"/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10B6C84F-F6FA-4F1A-9C6B-473305006E4B}"/>
                    </a:ext>
                  </a:extLst>
                </p:cNvPr>
                <p:cNvSpPr txBox="1"/>
                <p:nvPr/>
              </p:nvSpPr>
              <p:spPr>
                <a:xfrm>
                  <a:off x="5970792" y="3641184"/>
                  <a:ext cx="46679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100"/>
                    <a:t>-100</a:t>
                  </a:r>
                  <a:endParaRPr lang="en-GB" sz="1100"/>
                </a:p>
              </p:txBody>
            </p:sp>
          </p:grp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3A1F57A-505B-465C-A036-9620512B4E99}"/>
                  </a:ext>
                </a:extLst>
              </p:cNvPr>
              <p:cNvSpPr txBox="1"/>
              <p:nvPr/>
            </p:nvSpPr>
            <p:spPr>
              <a:xfrm rot="16200000">
                <a:off x="4896246" y="2600875"/>
                <a:ext cx="1387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/>
                  <a:t>Best Response in</a:t>
                </a:r>
              </a:p>
              <a:p>
                <a:pPr algn="ctr"/>
                <a:r>
                  <a:rPr lang="de-DE" sz="1200"/>
                  <a:t>Target </a:t>
                </a:r>
                <a:r>
                  <a:rPr lang="de-DE" sz="1200" err="1"/>
                  <a:t>Lesion</a:t>
                </a:r>
                <a:r>
                  <a:rPr lang="de-DE" sz="1200"/>
                  <a:t> (%)</a:t>
                </a:r>
                <a:endParaRPr lang="en-GB" sz="1200"/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8C8F9BB-C029-4D6B-86D4-2813A1C1FE6E}"/>
                  </a:ext>
                </a:extLst>
              </p:cNvPr>
              <p:cNvCxnSpPr/>
              <p:nvPr/>
            </p:nvCxnSpPr>
            <p:spPr>
              <a:xfrm>
                <a:off x="6428096" y="2226125"/>
                <a:ext cx="40966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03916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efficacy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8472"/>
            <a:ext cx="8564817" cy="365125"/>
          </a:xfrm>
        </p:spPr>
        <p:txBody>
          <a:bodyPr/>
          <a:lstStyle/>
          <a:p>
            <a:r>
              <a:rPr lang="en-US"/>
              <a:t>*PD-L1 high defined as ≥25% of tumor or immune cells with PD-L1 staining using the VENTANA SP263 assay. PD-L1 low, &lt;25%. </a:t>
            </a:r>
            <a:endParaRPr lang="de-DE"/>
          </a:p>
          <a:p>
            <a:r>
              <a:rPr lang="de-DE"/>
              <a:t>CI: Confidence </a:t>
            </a:r>
            <a:r>
              <a:rPr lang="de-DE" err="1"/>
              <a:t>interval</a:t>
            </a:r>
            <a:r>
              <a:rPr lang="de-DE"/>
              <a:t>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PD-L1: </a:t>
            </a:r>
            <a:r>
              <a:rPr lang="de-DE" err="1"/>
              <a:t>programmed</a:t>
            </a:r>
            <a:r>
              <a:rPr lang="de-DE"/>
              <a:t> </a:t>
            </a:r>
            <a:r>
              <a:rPr lang="de-DE" err="1"/>
              <a:t>death</a:t>
            </a:r>
            <a:r>
              <a:rPr lang="de-DE"/>
              <a:t> </a:t>
            </a:r>
            <a:r>
              <a:rPr lang="de-DE" err="1"/>
              <a:t>ligand</a:t>
            </a:r>
            <a:r>
              <a:rPr lang="de-DE"/>
              <a:t> 1</a:t>
            </a:r>
          </a:p>
          <a:p>
            <a:r>
              <a:rPr lang="de-DE"/>
              <a:t>Martin-Liberal, J. et al,.2020. Mini oral 535MO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F0562-2DF1-4FC2-9AA2-755AB181BB48}"/>
              </a:ext>
            </a:extLst>
          </p:cNvPr>
          <p:cNvSpPr txBox="1"/>
          <p:nvPr/>
        </p:nvSpPr>
        <p:spPr>
          <a:xfrm>
            <a:off x="6251096" y="1535024"/>
            <a:ext cx="40176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/>
              <a:t>PFS, by PD-L1 expression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320AA-4A9C-43A3-9C25-85BC862DEBCE}"/>
              </a:ext>
            </a:extLst>
          </p:cNvPr>
          <p:cNvSpPr txBox="1"/>
          <p:nvPr/>
        </p:nvSpPr>
        <p:spPr>
          <a:xfrm>
            <a:off x="419505" y="1533908"/>
            <a:ext cx="2583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/>
              <a:t>PFS, overall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11A531-8C3A-457A-9805-55E8DCCB3799}"/>
              </a:ext>
            </a:extLst>
          </p:cNvPr>
          <p:cNvSpPr txBox="1"/>
          <p:nvPr/>
        </p:nvSpPr>
        <p:spPr>
          <a:xfrm>
            <a:off x="418621" y="1821540"/>
            <a:ext cx="37709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Median PFS 6.1 months overall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C78BFD-5D07-4C96-BA2F-7663E5F51F87}"/>
              </a:ext>
            </a:extLst>
          </p:cNvPr>
          <p:cNvSpPr txBox="1"/>
          <p:nvPr/>
        </p:nvSpPr>
        <p:spPr>
          <a:xfrm>
            <a:off x="6256630" y="1821540"/>
            <a:ext cx="55805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Median PFS 10.0 months in PD-L1 high population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/>
              <a:t>Median PFS 4.1 months in PD-L1 low population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121CE8-9013-423E-8CF2-91BBCEDA31A3}"/>
              </a:ext>
            </a:extLst>
          </p:cNvPr>
          <p:cNvGrpSpPr/>
          <p:nvPr/>
        </p:nvGrpSpPr>
        <p:grpSpPr>
          <a:xfrm>
            <a:off x="331528" y="2371718"/>
            <a:ext cx="4930662" cy="3457474"/>
            <a:chOff x="331528" y="2415961"/>
            <a:chExt cx="4930662" cy="368636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DD296A-2BB5-4B61-9E4C-A279E74A369E}"/>
                </a:ext>
              </a:extLst>
            </p:cNvPr>
            <p:cNvGrpSpPr/>
            <p:nvPr/>
          </p:nvGrpSpPr>
          <p:grpSpPr>
            <a:xfrm>
              <a:off x="910276" y="2552931"/>
              <a:ext cx="54000" cy="3109411"/>
              <a:chOff x="910276" y="2552931"/>
              <a:chExt cx="54000" cy="310941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82512D-4F88-43EF-B13F-98005F6F2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276" y="2552931"/>
                <a:ext cx="0" cy="3103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176E81E-0A7C-496B-AB23-AAB8F2C0DB9E}"/>
                  </a:ext>
                </a:extLst>
              </p:cNvPr>
              <p:cNvCxnSpPr/>
              <p:nvPr/>
            </p:nvCxnSpPr>
            <p:spPr>
              <a:xfrm>
                <a:off x="910276" y="2556167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41C2427-1C25-4B8D-9D5F-B1EF507F4578}"/>
                  </a:ext>
                </a:extLst>
              </p:cNvPr>
              <p:cNvCxnSpPr/>
              <p:nvPr/>
            </p:nvCxnSpPr>
            <p:spPr>
              <a:xfrm>
                <a:off x="910276" y="2862350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A3D1AE-18C2-42AF-AB28-6D684A5F8E4D}"/>
                  </a:ext>
                </a:extLst>
              </p:cNvPr>
              <p:cNvCxnSpPr/>
              <p:nvPr/>
            </p:nvCxnSpPr>
            <p:spPr>
              <a:xfrm>
                <a:off x="910276" y="3176845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05B10CC-9708-4DFE-816B-C2C0D4D8A2D8}"/>
                  </a:ext>
                </a:extLst>
              </p:cNvPr>
              <p:cNvCxnSpPr/>
              <p:nvPr/>
            </p:nvCxnSpPr>
            <p:spPr>
              <a:xfrm>
                <a:off x="910276" y="3485803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BC19B3-2EDE-4CBF-9A6A-16B6CC04D258}"/>
                  </a:ext>
                </a:extLst>
              </p:cNvPr>
              <p:cNvCxnSpPr/>
              <p:nvPr/>
            </p:nvCxnSpPr>
            <p:spPr>
              <a:xfrm>
                <a:off x="910276" y="3791986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280698-243A-4A7E-AF49-2204BEF548E3}"/>
                  </a:ext>
                </a:extLst>
              </p:cNvPr>
              <p:cNvCxnSpPr/>
              <p:nvPr/>
            </p:nvCxnSpPr>
            <p:spPr>
              <a:xfrm>
                <a:off x="910276" y="410648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BB17278-E4F3-4C90-B1C5-594D7225E1F3}"/>
                  </a:ext>
                </a:extLst>
              </p:cNvPr>
              <p:cNvCxnSpPr/>
              <p:nvPr/>
            </p:nvCxnSpPr>
            <p:spPr>
              <a:xfrm>
                <a:off x="910276" y="4415438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B628B39-C169-4D11-A317-483A3F6E8A59}"/>
                  </a:ext>
                </a:extLst>
              </p:cNvPr>
              <p:cNvCxnSpPr/>
              <p:nvPr/>
            </p:nvCxnSpPr>
            <p:spPr>
              <a:xfrm>
                <a:off x="910276" y="472162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17DB76B-5BFE-46D6-A4E6-5980AC214C04}"/>
                  </a:ext>
                </a:extLst>
              </p:cNvPr>
              <p:cNvCxnSpPr/>
              <p:nvPr/>
            </p:nvCxnSpPr>
            <p:spPr>
              <a:xfrm>
                <a:off x="910276" y="5036116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7EA203-6417-452F-B140-02BC942E06AB}"/>
                  </a:ext>
                </a:extLst>
              </p:cNvPr>
              <p:cNvCxnSpPr/>
              <p:nvPr/>
            </p:nvCxnSpPr>
            <p:spPr>
              <a:xfrm>
                <a:off x="910276" y="5347847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4BF22D3-AD96-4F6B-B376-67357914519C}"/>
                  </a:ext>
                </a:extLst>
              </p:cNvPr>
              <p:cNvCxnSpPr/>
              <p:nvPr/>
            </p:nvCxnSpPr>
            <p:spPr>
              <a:xfrm>
                <a:off x="910276" y="5662342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AC437A-45F3-4638-80B2-7CE9D0E6D730}"/>
                </a:ext>
              </a:extLst>
            </p:cNvPr>
            <p:cNvGrpSpPr/>
            <p:nvPr/>
          </p:nvGrpSpPr>
          <p:grpSpPr>
            <a:xfrm>
              <a:off x="964276" y="5656131"/>
              <a:ext cx="4127269" cy="54000"/>
              <a:chOff x="964276" y="5656131"/>
              <a:chExt cx="4127269" cy="54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A7AD777-1863-41B6-84B0-A80B72FD30ED}"/>
                  </a:ext>
                </a:extLst>
              </p:cNvPr>
              <p:cNvCxnSpPr/>
              <p:nvPr/>
            </p:nvCxnSpPr>
            <p:spPr>
              <a:xfrm>
                <a:off x="964276" y="5656131"/>
                <a:ext cx="41272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1B442D0-AFF9-43CC-BDB0-1A97BC28835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7988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82C7CE0-9676-4B3F-9754-51FA2C93C2C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81579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FF58F22-46E9-4619-A915-5230C8F861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22398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2BF6B59-2F71-43AA-9F9A-7DE6279449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965989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DE44FDD-F801-482B-B789-B44CFD78BA9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310967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7BD2562-AD60-461E-83E9-1EEB7BA326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54558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50DE58-7D18-4C54-9572-5698E335D0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98165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CA17886-3586-4493-BD70-5C9D90385FC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341756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9CFAF88-32AC-4B6E-BC13-5A722F8702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82575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0C49E72-C4B0-4D44-8385-4D5DEC510F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26166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13764E-0971-4EB7-A254-70CDB69BAA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71144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0B10F2B-E02F-44D5-8422-4B689B92B22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14735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8D142C-AABA-44D9-A34D-6ADABC90B1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54170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D0C8A1-1B4A-4E44-BEF9-B51C602D86A0}"/>
                </a:ext>
              </a:extLst>
            </p:cNvPr>
            <p:cNvSpPr txBox="1"/>
            <p:nvPr/>
          </p:nvSpPr>
          <p:spPr>
            <a:xfrm>
              <a:off x="696742" y="552338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0</a:t>
              </a:r>
              <a:endParaRPr lang="en-GB" sz="12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198B0CB-7A4A-4086-A859-3FB945B07555}"/>
                </a:ext>
              </a:extLst>
            </p:cNvPr>
            <p:cNvSpPr txBox="1"/>
            <p:nvPr/>
          </p:nvSpPr>
          <p:spPr>
            <a:xfrm>
              <a:off x="613848" y="521442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</a:t>
              </a:r>
              <a:endParaRPr lang="en-GB" sz="12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14DA65-B7EA-49DC-8C41-9356D4D0A69B}"/>
                </a:ext>
              </a:extLst>
            </p:cNvPr>
            <p:cNvSpPr txBox="1"/>
            <p:nvPr/>
          </p:nvSpPr>
          <p:spPr>
            <a:xfrm>
              <a:off x="616859" y="490147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20</a:t>
              </a:r>
              <a:endParaRPr lang="en-GB" sz="12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DBF0F41-1800-4F07-ADF5-7E7CBEDBDE7B}"/>
                </a:ext>
              </a:extLst>
            </p:cNvPr>
            <p:cNvSpPr txBox="1"/>
            <p:nvPr/>
          </p:nvSpPr>
          <p:spPr>
            <a:xfrm>
              <a:off x="612462" y="458958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30</a:t>
              </a:r>
              <a:endParaRPr lang="en-GB" sz="12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BCBA8B-5062-40DF-B072-ACE9C5099730}"/>
                </a:ext>
              </a:extLst>
            </p:cNvPr>
            <p:cNvSpPr txBox="1"/>
            <p:nvPr/>
          </p:nvSpPr>
          <p:spPr>
            <a:xfrm>
              <a:off x="615473" y="427663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40</a:t>
              </a:r>
              <a:endParaRPr lang="en-GB" sz="12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9B97488-ED4C-48CF-9CD3-7F7687746F1E}"/>
                </a:ext>
              </a:extLst>
            </p:cNvPr>
            <p:cNvSpPr txBox="1"/>
            <p:nvPr/>
          </p:nvSpPr>
          <p:spPr>
            <a:xfrm>
              <a:off x="616621" y="397444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50</a:t>
              </a:r>
              <a:endParaRPr lang="en-GB" sz="12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B3260E-294B-4896-B43E-7870E208FCA7}"/>
                </a:ext>
              </a:extLst>
            </p:cNvPr>
            <p:cNvSpPr txBox="1"/>
            <p:nvPr/>
          </p:nvSpPr>
          <p:spPr>
            <a:xfrm>
              <a:off x="619632" y="366149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60</a:t>
              </a:r>
              <a:endParaRPr lang="en-GB" sz="1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72A511E-B1B6-4E39-ACBA-5592BD0CC9E5}"/>
                </a:ext>
              </a:extLst>
            </p:cNvPr>
            <p:cNvSpPr txBox="1"/>
            <p:nvPr/>
          </p:nvSpPr>
          <p:spPr>
            <a:xfrm>
              <a:off x="615235" y="33496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70</a:t>
              </a:r>
              <a:endParaRPr lang="en-GB" sz="12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B81721-C924-414A-9A0B-C53E5CA72873}"/>
                </a:ext>
              </a:extLst>
            </p:cNvPr>
            <p:cNvSpPr txBox="1"/>
            <p:nvPr/>
          </p:nvSpPr>
          <p:spPr>
            <a:xfrm>
              <a:off x="618246" y="30366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80</a:t>
              </a:r>
              <a:endParaRPr lang="en-GB" sz="12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043E05-CFB9-4348-8763-7D54C9391762}"/>
                </a:ext>
              </a:extLst>
            </p:cNvPr>
            <p:cNvSpPr txBox="1"/>
            <p:nvPr/>
          </p:nvSpPr>
          <p:spPr>
            <a:xfrm>
              <a:off x="618013" y="272891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90</a:t>
              </a:r>
              <a:endParaRPr lang="en-GB" sz="12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56B8D6F-7FC4-41D6-8EF4-443D66DA24FB}"/>
                </a:ext>
              </a:extLst>
            </p:cNvPr>
            <p:cNvSpPr txBox="1"/>
            <p:nvPr/>
          </p:nvSpPr>
          <p:spPr>
            <a:xfrm>
              <a:off x="536064" y="2415961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100</a:t>
              </a:r>
              <a:endParaRPr lang="en-GB" sz="12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A6011F-5FB4-4BFC-A3EB-4D83D8B48192}"/>
                </a:ext>
              </a:extLst>
            </p:cNvPr>
            <p:cNvSpPr txBox="1"/>
            <p:nvPr/>
          </p:nvSpPr>
          <p:spPr>
            <a:xfrm>
              <a:off x="832518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0</a:t>
              </a:r>
              <a:endParaRPr lang="en-GB" sz="12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B3ED05-DEFC-43CB-811D-54B9CB518D8C}"/>
                </a:ext>
              </a:extLst>
            </p:cNvPr>
            <p:cNvSpPr txBox="1"/>
            <p:nvPr/>
          </p:nvSpPr>
          <p:spPr>
            <a:xfrm>
              <a:off x="1171952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</a:t>
              </a:r>
              <a:endParaRPr lang="en-GB" sz="12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D568D9-5152-4671-B912-CAC429260649}"/>
                </a:ext>
              </a:extLst>
            </p:cNvPr>
            <p:cNvSpPr txBox="1"/>
            <p:nvPr/>
          </p:nvSpPr>
          <p:spPr>
            <a:xfrm>
              <a:off x="1516930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2</a:t>
              </a:r>
              <a:endParaRPr lang="en-GB" sz="1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BF686B-6B1C-46BC-B787-8BBAEEFF88BB}"/>
                </a:ext>
              </a:extLst>
            </p:cNvPr>
            <p:cNvSpPr txBox="1"/>
            <p:nvPr/>
          </p:nvSpPr>
          <p:spPr>
            <a:xfrm>
              <a:off x="1856364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3</a:t>
              </a:r>
              <a:endParaRPr lang="en-GB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6D6947A-6515-4C6A-9D4A-589E5D7D3A5B}"/>
                </a:ext>
              </a:extLst>
            </p:cNvPr>
            <p:cNvSpPr txBox="1"/>
            <p:nvPr/>
          </p:nvSpPr>
          <p:spPr>
            <a:xfrm>
              <a:off x="2206888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4</a:t>
              </a:r>
              <a:endParaRPr lang="en-GB" sz="12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AE05F3-E963-4C15-81EF-CAF9F764D1F6}"/>
                </a:ext>
              </a:extLst>
            </p:cNvPr>
            <p:cNvSpPr txBox="1"/>
            <p:nvPr/>
          </p:nvSpPr>
          <p:spPr>
            <a:xfrm>
              <a:off x="2546322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5</a:t>
              </a:r>
              <a:endParaRPr lang="en-GB" sz="12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258C73-C0AD-4998-98B8-AC7236606BFD}"/>
                </a:ext>
              </a:extLst>
            </p:cNvPr>
            <p:cNvSpPr txBox="1"/>
            <p:nvPr/>
          </p:nvSpPr>
          <p:spPr>
            <a:xfrm>
              <a:off x="2891300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6</a:t>
              </a:r>
              <a:endParaRPr lang="en-GB" sz="12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A409B49-A643-4DE1-B566-64A6AFEC381D}"/>
                </a:ext>
              </a:extLst>
            </p:cNvPr>
            <p:cNvSpPr txBox="1"/>
            <p:nvPr/>
          </p:nvSpPr>
          <p:spPr>
            <a:xfrm>
              <a:off x="3230734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7</a:t>
              </a:r>
              <a:endParaRPr lang="en-GB" sz="12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12DAA63-DB60-4D5A-B8DA-083562DCB3C1}"/>
                </a:ext>
              </a:extLst>
            </p:cNvPr>
            <p:cNvSpPr txBox="1"/>
            <p:nvPr/>
          </p:nvSpPr>
          <p:spPr>
            <a:xfrm>
              <a:off x="3579871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8</a:t>
              </a:r>
              <a:endParaRPr lang="en-GB" sz="1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6931D99-A872-4F84-9CD0-0AB8009569F1}"/>
                </a:ext>
              </a:extLst>
            </p:cNvPr>
            <p:cNvSpPr txBox="1"/>
            <p:nvPr/>
          </p:nvSpPr>
          <p:spPr>
            <a:xfrm>
              <a:off x="3922083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9</a:t>
              </a:r>
              <a:endParaRPr lang="en-GB" sz="12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8CE351-E645-49C7-ACC8-CC630D457303}"/>
                </a:ext>
              </a:extLst>
            </p:cNvPr>
            <p:cNvSpPr txBox="1"/>
            <p:nvPr/>
          </p:nvSpPr>
          <p:spPr>
            <a:xfrm>
              <a:off x="4223194" y="564904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10</a:t>
              </a:r>
              <a:endParaRPr lang="en-GB" sz="1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BEE12D-8E7A-4717-B2C1-EAC7367EDCA5}"/>
                </a:ext>
              </a:extLst>
            </p:cNvPr>
            <p:cNvSpPr txBox="1"/>
            <p:nvPr/>
          </p:nvSpPr>
          <p:spPr>
            <a:xfrm>
              <a:off x="4573878" y="5649047"/>
              <a:ext cx="343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11</a:t>
              </a:r>
              <a:endParaRPr lang="en-GB" sz="12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AC4578A-C08A-44CB-8CE5-87AA512912BD}"/>
                </a:ext>
              </a:extLst>
            </p:cNvPr>
            <p:cNvSpPr txBox="1"/>
            <p:nvPr/>
          </p:nvSpPr>
          <p:spPr>
            <a:xfrm>
              <a:off x="4907606" y="564904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12</a:t>
              </a:r>
              <a:endParaRPr lang="en-GB" sz="12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C0984DF-EBF6-4E1F-B3A2-FB6A0EBBC1F9}"/>
                </a:ext>
              </a:extLst>
            </p:cNvPr>
            <p:cNvSpPr txBox="1"/>
            <p:nvPr/>
          </p:nvSpPr>
          <p:spPr>
            <a:xfrm rot="16200000">
              <a:off x="-1028941" y="3978530"/>
              <a:ext cx="2997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Progression-Free Survival </a:t>
              </a:r>
              <a:r>
                <a:rPr lang="de-DE" sz="1200" err="1"/>
                <a:t>Probability</a:t>
              </a:r>
              <a:r>
                <a:rPr lang="de-DE" sz="1200"/>
                <a:t> (%)</a:t>
              </a:r>
              <a:endParaRPr lang="en-GB" sz="12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3356EF-92F7-4B38-979A-80860FDDB66F}"/>
                </a:ext>
              </a:extLst>
            </p:cNvPr>
            <p:cNvSpPr txBox="1"/>
            <p:nvPr/>
          </p:nvSpPr>
          <p:spPr>
            <a:xfrm>
              <a:off x="2129127" y="5825327"/>
              <a:ext cx="1792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err="1"/>
                <a:t>Months</a:t>
              </a:r>
              <a:r>
                <a:rPr lang="de-DE" sz="1200"/>
                <a:t> After First Dose</a:t>
              </a:r>
              <a:endParaRPr lang="en-GB" sz="1200"/>
            </a:p>
          </p:txBody>
        </p:sp>
      </p:grpSp>
      <p:graphicFrame>
        <p:nvGraphicFramePr>
          <p:cNvPr id="79" name="Table 79">
            <a:extLst>
              <a:ext uri="{FF2B5EF4-FFF2-40B4-BE49-F238E27FC236}">
                <a16:creationId xmlns:a16="http://schemas.microsoft.com/office/drawing/2014/main" id="{984E8D48-2467-4D2E-85EB-DBD5EE7F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71621"/>
              </p:ext>
            </p:extLst>
          </p:nvPr>
        </p:nvGraphicFramePr>
        <p:xfrm>
          <a:off x="407988" y="5835329"/>
          <a:ext cx="490142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52">
                  <a:extLst>
                    <a:ext uri="{9D8B030D-6E8A-4147-A177-3AD203B41FA5}">
                      <a16:colId xmlns:a16="http://schemas.microsoft.com/office/drawing/2014/main" val="2700521792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3743765628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4179627094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914872577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3380611255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1291066520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1762214411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2460037793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3996268471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4279553222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2741110960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2992739242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1326174103"/>
                    </a:ext>
                  </a:extLst>
                </a:gridCol>
                <a:gridCol w="342767">
                  <a:extLst>
                    <a:ext uri="{9D8B030D-6E8A-4147-A177-3AD203B41FA5}">
                      <a16:colId xmlns:a16="http://schemas.microsoft.com/office/drawing/2014/main" val="1425275156"/>
                    </a:ext>
                  </a:extLst>
                </a:gridCol>
              </a:tblGrid>
              <a:tr h="0">
                <a:tc gridSpan="14">
                  <a:txBody>
                    <a:bodyPr/>
                    <a:lstStyle/>
                    <a:p>
                      <a:pPr algn="l"/>
                      <a:r>
                        <a:rPr lang="de-DE" sz="1000" err="1"/>
                        <a:t>Patients</a:t>
                      </a:r>
                      <a:r>
                        <a:rPr lang="de-DE" sz="1000"/>
                        <a:t> at Risk (N)</a:t>
                      </a:r>
                      <a:endParaRPr lang="en-GB" sz="1000"/>
                    </a:p>
                  </a:txBody>
                  <a:tcPr marL="3600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sz="10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445578"/>
                  </a:ext>
                </a:extLst>
              </a:tr>
              <a:tr h="146316"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UC </a:t>
                      </a:r>
                      <a:r>
                        <a:rPr lang="de-DE" sz="1000" err="1"/>
                        <a:t>Cohort</a:t>
                      </a:r>
                      <a:endParaRPr lang="en-GB" sz="1000"/>
                    </a:p>
                  </a:txBody>
                  <a:tcPr marL="3600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12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12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10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9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8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8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8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63708"/>
                  </a:ext>
                </a:extLst>
              </a:tr>
            </a:tbl>
          </a:graphicData>
        </a:graphic>
      </p:graphicFrame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E721584-C97C-469F-9D75-04274FF8CECF}"/>
              </a:ext>
            </a:extLst>
          </p:cNvPr>
          <p:cNvSpPr/>
          <p:nvPr/>
        </p:nvSpPr>
        <p:spPr>
          <a:xfrm>
            <a:off x="964276" y="2510444"/>
            <a:ext cx="3956859" cy="2912021"/>
          </a:xfrm>
          <a:custGeom>
            <a:avLst/>
            <a:gdLst>
              <a:gd name="connsiteX0" fmla="*/ 0 w 3956859"/>
              <a:gd name="connsiteY0" fmla="*/ 0 h 3104803"/>
              <a:gd name="connsiteX1" fmla="*/ 407324 w 3956859"/>
              <a:gd name="connsiteY1" fmla="*/ 0 h 3104803"/>
              <a:gd name="connsiteX2" fmla="*/ 407324 w 3956859"/>
              <a:gd name="connsiteY2" fmla="*/ 257694 h 3104803"/>
              <a:gd name="connsiteX3" fmla="*/ 669175 w 3956859"/>
              <a:gd name="connsiteY3" fmla="*/ 257694 h 3104803"/>
              <a:gd name="connsiteX4" fmla="*/ 669175 w 3956859"/>
              <a:gd name="connsiteY4" fmla="*/ 523701 h 3104803"/>
              <a:gd name="connsiteX5" fmla="*/ 739833 w 3956859"/>
              <a:gd name="connsiteY5" fmla="*/ 523701 h 3104803"/>
              <a:gd name="connsiteX6" fmla="*/ 739833 w 3956859"/>
              <a:gd name="connsiteY6" fmla="*/ 781396 h 3104803"/>
              <a:gd name="connsiteX7" fmla="*/ 1367444 w 3956859"/>
              <a:gd name="connsiteY7" fmla="*/ 781396 h 3104803"/>
              <a:gd name="connsiteX8" fmla="*/ 1367444 w 3956859"/>
              <a:gd name="connsiteY8" fmla="*/ 1034934 h 3104803"/>
              <a:gd name="connsiteX9" fmla="*/ 2090651 w 3956859"/>
              <a:gd name="connsiteY9" fmla="*/ 1034934 h 3104803"/>
              <a:gd name="connsiteX10" fmla="*/ 2090651 w 3956859"/>
              <a:gd name="connsiteY10" fmla="*/ 1550323 h 3104803"/>
              <a:gd name="connsiteX11" fmla="*/ 2111433 w 3956859"/>
              <a:gd name="connsiteY11" fmla="*/ 1550323 h 3104803"/>
              <a:gd name="connsiteX12" fmla="*/ 2111433 w 3956859"/>
              <a:gd name="connsiteY12" fmla="*/ 1808018 h 3104803"/>
              <a:gd name="connsiteX13" fmla="*/ 3416531 w 3956859"/>
              <a:gd name="connsiteY13" fmla="*/ 1808018 h 3104803"/>
              <a:gd name="connsiteX14" fmla="*/ 3416531 w 3956859"/>
              <a:gd name="connsiteY14" fmla="*/ 2132214 h 3104803"/>
              <a:gd name="connsiteX15" fmla="*/ 3786448 w 3956859"/>
              <a:gd name="connsiteY15" fmla="*/ 2132214 h 3104803"/>
              <a:gd name="connsiteX16" fmla="*/ 3786448 w 3956859"/>
              <a:gd name="connsiteY16" fmla="*/ 2622665 h 3104803"/>
              <a:gd name="connsiteX17" fmla="*/ 3956859 w 3956859"/>
              <a:gd name="connsiteY17" fmla="*/ 2622665 h 3104803"/>
              <a:gd name="connsiteX18" fmla="*/ 3956859 w 3956859"/>
              <a:gd name="connsiteY18" fmla="*/ 3104803 h 310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6859" h="3104803">
                <a:moveTo>
                  <a:pt x="0" y="0"/>
                </a:moveTo>
                <a:lnTo>
                  <a:pt x="407324" y="0"/>
                </a:lnTo>
                <a:lnTo>
                  <a:pt x="407324" y="257694"/>
                </a:lnTo>
                <a:lnTo>
                  <a:pt x="669175" y="257694"/>
                </a:lnTo>
                <a:lnTo>
                  <a:pt x="669175" y="523701"/>
                </a:lnTo>
                <a:lnTo>
                  <a:pt x="739833" y="523701"/>
                </a:lnTo>
                <a:lnTo>
                  <a:pt x="739833" y="781396"/>
                </a:lnTo>
                <a:lnTo>
                  <a:pt x="1367444" y="781396"/>
                </a:lnTo>
                <a:lnTo>
                  <a:pt x="1367444" y="1034934"/>
                </a:lnTo>
                <a:lnTo>
                  <a:pt x="2090651" y="1034934"/>
                </a:lnTo>
                <a:lnTo>
                  <a:pt x="2090651" y="1550323"/>
                </a:lnTo>
                <a:lnTo>
                  <a:pt x="2111433" y="1550323"/>
                </a:lnTo>
                <a:lnTo>
                  <a:pt x="2111433" y="1808018"/>
                </a:lnTo>
                <a:lnTo>
                  <a:pt x="3416531" y="1808018"/>
                </a:lnTo>
                <a:lnTo>
                  <a:pt x="3416531" y="2132214"/>
                </a:lnTo>
                <a:lnTo>
                  <a:pt x="3786448" y="2132214"/>
                </a:lnTo>
                <a:lnTo>
                  <a:pt x="3786448" y="2622665"/>
                </a:lnTo>
                <a:lnTo>
                  <a:pt x="3956859" y="2622665"/>
                </a:lnTo>
                <a:lnTo>
                  <a:pt x="3956859" y="3104803"/>
                </a:lnTo>
              </a:path>
            </a:pathLst>
          </a:cu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307346-3DBA-4CE8-A009-6C7982AF9F1D}"/>
              </a:ext>
            </a:extLst>
          </p:cNvPr>
          <p:cNvCxnSpPr/>
          <p:nvPr/>
        </p:nvCxnSpPr>
        <p:spPr>
          <a:xfrm>
            <a:off x="3789583" y="4153819"/>
            <a:ext cx="0" cy="10119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AE8D3C0-1B6A-4DE6-B15D-FBA63AF12A57}"/>
              </a:ext>
            </a:extLst>
          </p:cNvPr>
          <p:cNvCxnSpPr/>
          <p:nvPr/>
        </p:nvCxnSpPr>
        <p:spPr>
          <a:xfrm>
            <a:off x="4453211" y="4454502"/>
            <a:ext cx="0" cy="10119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4" name="Table 84">
            <a:extLst>
              <a:ext uri="{FF2B5EF4-FFF2-40B4-BE49-F238E27FC236}">
                <a16:creationId xmlns:a16="http://schemas.microsoft.com/office/drawing/2014/main" id="{13A477CD-DE7B-4DBB-877A-C0C9CE951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36588"/>
              </p:ext>
            </p:extLst>
          </p:nvPr>
        </p:nvGraphicFramePr>
        <p:xfrm>
          <a:off x="2603755" y="2393279"/>
          <a:ext cx="3085062" cy="5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049">
                  <a:extLst>
                    <a:ext uri="{9D8B030D-6E8A-4147-A177-3AD203B41FA5}">
                      <a16:colId xmlns:a16="http://schemas.microsoft.com/office/drawing/2014/main" val="1179522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7687003"/>
                    </a:ext>
                  </a:extLst>
                </a:gridCol>
                <a:gridCol w="1253613">
                  <a:extLst>
                    <a:ext uri="{9D8B030D-6E8A-4147-A177-3AD203B41FA5}">
                      <a16:colId xmlns:a16="http://schemas.microsoft.com/office/drawing/2014/main" val="1721942487"/>
                    </a:ext>
                  </a:extLst>
                </a:gridCol>
              </a:tblGrid>
              <a:tr h="196987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Events (%)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Median (95% CI)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12836484"/>
                  </a:ext>
                </a:extLst>
              </a:tr>
              <a:tr h="196987"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UC Cohort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10 (83.3)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6.1 (1.9, 11.0)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3379"/>
                  </a:ext>
                </a:extLst>
              </a:tr>
            </a:tbl>
          </a:graphicData>
        </a:graphic>
      </p:graphicFrame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45A8094-C2DC-4214-B1EF-A4B968A3E6AC}"/>
              </a:ext>
            </a:extLst>
          </p:cNvPr>
          <p:cNvGrpSpPr/>
          <p:nvPr/>
        </p:nvGrpSpPr>
        <p:grpSpPr>
          <a:xfrm>
            <a:off x="4830691" y="2887809"/>
            <a:ext cx="921653" cy="276999"/>
            <a:chOff x="4830691" y="2712184"/>
            <a:chExt cx="921653" cy="27699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DE489B4-B7FE-4AD8-9D4E-35F51C6A611C}"/>
                </a:ext>
              </a:extLst>
            </p:cNvPr>
            <p:cNvGrpSpPr/>
            <p:nvPr/>
          </p:nvGrpSpPr>
          <p:grpSpPr>
            <a:xfrm>
              <a:off x="4830691" y="2806100"/>
              <a:ext cx="108000" cy="108000"/>
              <a:chOff x="4966250" y="3354561"/>
              <a:chExt cx="108000" cy="10800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918033C-7758-4281-95D0-B60E022D6467}"/>
                  </a:ext>
                </a:extLst>
              </p:cNvPr>
              <p:cNvCxnSpPr/>
              <p:nvPr/>
            </p:nvCxnSpPr>
            <p:spPr>
              <a:xfrm>
                <a:off x="5020250" y="3354561"/>
                <a:ext cx="0" cy="10800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F6BD065-D6B4-47AC-9B6F-4AD6B4D8925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020250" y="3354562"/>
                <a:ext cx="0" cy="10800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D0D7249-D534-4D9C-AAD0-7354FCAD75BB}"/>
                </a:ext>
              </a:extLst>
            </p:cNvPr>
            <p:cNvSpPr txBox="1"/>
            <p:nvPr/>
          </p:nvSpPr>
          <p:spPr>
            <a:xfrm>
              <a:off x="4904035" y="2712184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err="1"/>
                <a:t>Censored</a:t>
              </a:r>
              <a:endParaRPr lang="en-GB" sz="12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3B4EC09-D07A-42DD-841A-4F8F34D342D5}"/>
              </a:ext>
            </a:extLst>
          </p:cNvPr>
          <p:cNvGrpSpPr/>
          <p:nvPr/>
        </p:nvGrpSpPr>
        <p:grpSpPr>
          <a:xfrm>
            <a:off x="6182280" y="2384010"/>
            <a:ext cx="4930662" cy="3474672"/>
            <a:chOff x="331528" y="2415961"/>
            <a:chExt cx="4930662" cy="370470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19D0BD5-D99C-4A23-8D45-5DC6EB47B35A}"/>
                </a:ext>
              </a:extLst>
            </p:cNvPr>
            <p:cNvGrpSpPr/>
            <p:nvPr/>
          </p:nvGrpSpPr>
          <p:grpSpPr>
            <a:xfrm>
              <a:off x="910276" y="2552931"/>
              <a:ext cx="54000" cy="3109411"/>
              <a:chOff x="910276" y="2552931"/>
              <a:chExt cx="54000" cy="3109411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42BF1C2-CFE5-4870-B207-F74F19E3C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276" y="2552931"/>
                <a:ext cx="0" cy="3103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1933C1D5-FBCF-4F81-A6ED-26FC73354581}"/>
                  </a:ext>
                </a:extLst>
              </p:cNvPr>
              <p:cNvCxnSpPr/>
              <p:nvPr/>
            </p:nvCxnSpPr>
            <p:spPr>
              <a:xfrm>
                <a:off x="910276" y="2556167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34BFB3EF-AFC1-4195-830D-27210258C171}"/>
                  </a:ext>
                </a:extLst>
              </p:cNvPr>
              <p:cNvCxnSpPr/>
              <p:nvPr/>
            </p:nvCxnSpPr>
            <p:spPr>
              <a:xfrm>
                <a:off x="910276" y="2862350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F050096-6A39-4EDD-AC08-4C7C59C003EC}"/>
                  </a:ext>
                </a:extLst>
              </p:cNvPr>
              <p:cNvCxnSpPr/>
              <p:nvPr/>
            </p:nvCxnSpPr>
            <p:spPr>
              <a:xfrm>
                <a:off x="910276" y="3176845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90C7AF6-BBF1-4707-9E77-04B9C8660D6B}"/>
                  </a:ext>
                </a:extLst>
              </p:cNvPr>
              <p:cNvCxnSpPr/>
              <p:nvPr/>
            </p:nvCxnSpPr>
            <p:spPr>
              <a:xfrm>
                <a:off x="910276" y="3485803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75A7372-7E31-4ED3-A0B0-3FBE421424A4}"/>
                  </a:ext>
                </a:extLst>
              </p:cNvPr>
              <p:cNvCxnSpPr/>
              <p:nvPr/>
            </p:nvCxnSpPr>
            <p:spPr>
              <a:xfrm>
                <a:off x="910276" y="3791986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FA6737B-AAAE-4B78-A704-E4AD85513E84}"/>
                  </a:ext>
                </a:extLst>
              </p:cNvPr>
              <p:cNvCxnSpPr/>
              <p:nvPr/>
            </p:nvCxnSpPr>
            <p:spPr>
              <a:xfrm>
                <a:off x="910276" y="410648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9201366-0DC9-4216-BE98-451630036D19}"/>
                  </a:ext>
                </a:extLst>
              </p:cNvPr>
              <p:cNvCxnSpPr/>
              <p:nvPr/>
            </p:nvCxnSpPr>
            <p:spPr>
              <a:xfrm>
                <a:off x="910276" y="4415438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B31056C-401C-4636-9785-9A6256C9AA94}"/>
                  </a:ext>
                </a:extLst>
              </p:cNvPr>
              <p:cNvCxnSpPr/>
              <p:nvPr/>
            </p:nvCxnSpPr>
            <p:spPr>
              <a:xfrm>
                <a:off x="910276" y="472162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21E9304-6AF7-43E5-AE20-21F362F919AA}"/>
                  </a:ext>
                </a:extLst>
              </p:cNvPr>
              <p:cNvCxnSpPr/>
              <p:nvPr/>
            </p:nvCxnSpPr>
            <p:spPr>
              <a:xfrm>
                <a:off x="910276" y="5036116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776CA26-DD63-4E4F-8E18-F47874E0B047}"/>
                  </a:ext>
                </a:extLst>
              </p:cNvPr>
              <p:cNvCxnSpPr/>
              <p:nvPr/>
            </p:nvCxnSpPr>
            <p:spPr>
              <a:xfrm>
                <a:off x="910276" y="5347847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3FABC58-40DF-4839-9D9A-FC26BBC957BA}"/>
                  </a:ext>
                </a:extLst>
              </p:cNvPr>
              <p:cNvCxnSpPr/>
              <p:nvPr/>
            </p:nvCxnSpPr>
            <p:spPr>
              <a:xfrm>
                <a:off x="910276" y="5662342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4CBBCF5-441D-4690-ADCA-C99776453ADA}"/>
                </a:ext>
              </a:extLst>
            </p:cNvPr>
            <p:cNvGrpSpPr/>
            <p:nvPr/>
          </p:nvGrpSpPr>
          <p:grpSpPr>
            <a:xfrm>
              <a:off x="964276" y="5656131"/>
              <a:ext cx="4127269" cy="54000"/>
              <a:chOff x="964276" y="5656131"/>
              <a:chExt cx="4127269" cy="54000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C914C25-E725-4D16-B590-F1F724CC870F}"/>
                  </a:ext>
                </a:extLst>
              </p:cNvPr>
              <p:cNvCxnSpPr/>
              <p:nvPr/>
            </p:nvCxnSpPr>
            <p:spPr>
              <a:xfrm>
                <a:off x="964276" y="5656131"/>
                <a:ext cx="41272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E1F43B6-B836-42A5-B19A-D25C14295A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7988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1047B4E-F34D-4C9C-B328-512EBD152C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81579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0405036-557F-433E-9B20-B1EB4585ED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22398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985F18B-80FD-48AE-8BE5-4266E2E313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965989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815DF7C-799D-4E3A-A410-5AE875B4F2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310967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89FE20C-2C17-46ED-9905-A833BFB5423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54558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2B683FD-654E-4591-A454-4655E140B4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98165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AA8BA33-E793-4904-AFFB-EC550A7FE4D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341756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5A58745-8EE9-49A8-B2BD-7E0449F0D5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82575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5460B9E9-1953-4B2B-80BD-8E1DD35976F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26166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0381454-2981-4497-91DB-8546213EA26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71144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3F2EF76E-A9A4-4AF0-AF4D-78D6F69FB6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14735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42825D44-ED0A-4461-9047-C2DB1C6AB7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54170" y="5683131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D36086-A85F-42C6-BBA8-3B88735367C8}"/>
                </a:ext>
              </a:extLst>
            </p:cNvPr>
            <p:cNvSpPr txBox="1"/>
            <p:nvPr/>
          </p:nvSpPr>
          <p:spPr>
            <a:xfrm>
              <a:off x="696742" y="552338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0</a:t>
              </a:r>
              <a:endParaRPr lang="en-GB" sz="12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15FDC96-0697-46B8-9963-B03231B8729B}"/>
                </a:ext>
              </a:extLst>
            </p:cNvPr>
            <p:cNvSpPr txBox="1"/>
            <p:nvPr/>
          </p:nvSpPr>
          <p:spPr>
            <a:xfrm>
              <a:off x="613848" y="521442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</a:t>
              </a:r>
              <a:endParaRPr lang="en-GB" sz="12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B7A794A-19E3-4673-92D0-4329631B5907}"/>
                </a:ext>
              </a:extLst>
            </p:cNvPr>
            <p:cNvSpPr txBox="1"/>
            <p:nvPr/>
          </p:nvSpPr>
          <p:spPr>
            <a:xfrm>
              <a:off x="616859" y="490147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20</a:t>
              </a:r>
              <a:endParaRPr lang="en-GB" sz="12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15AFA60-C012-461A-8F49-2E6B8ACC4A6F}"/>
                </a:ext>
              </a:extLst>
            </p:cNvPr>
            <p:cNvSpPr txBox="1"/>
            <p:nvPr/>
          </p:nvSpPr>
          <p:spPr>
            <a:xfrm>
              <a:off x="612462" y="458958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30</a:t>
              </a:r>
              <a:endParaRPr lang="en-GB" sz="120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8914022-B69B-440F-BC3A-7B69552F4E72}"/>
                </a:ext>
              </a:extLst>
            </p:cNvPr>
            <p:cNvSpPr txBox="1"/>
            <p:nvPr/>
          </p:nvSpPr>
          <p:spPr>
            <a:xfrm>
              <a:off x="615473" y="427663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40</a:t>
              </a:r>
              <a:endParaRPr lang="en-GB" sz="12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774B7C0-3A32-4B10-8A14-12996FE7005D}"/>
                </a:ext>
              </a:extLst>
            </p:cNvPr>
            <p:cNvSpPr txBox="1"/>
            <p:nvPr/>
          </p:nvSpPr>
          <p:spPr>
            <a:xfrm>
              <a:off x="616621" y="397444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50</a:t>
              </a:r>
              <a:endParaRPr lang="en-GB" sz="120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9C6B82-14E7-4A35-8610-ED5635853F52}"/>
                </a:ext>
              </a:extLst>
            </p:cNvPr>
            <p:cNvSpPr txBox="1"/>
            <p:nvPr/>
          </p:nvSpPr>
          <p:spPr>
            <a:xfrm>
              <a:off x="619632" y="366149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60</a:t>
              </a:r>
              <a:endParaRPr lang="en-GB" sz="120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6988309-C58B-4FE5-959E-35786023BEE8}"/>
                </a:ext>
              </a:extLst>
            </p:cNvPr>
            <p:cNvSpPr txBox="1"/>
            <p:nvPr/>
          </p:nvSpPr>
          <p:spPr>
            <a:xfrm>
              <a:off x="615235" y="33496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70</a:t>
              </a:r>
              <a:endParaRPr lang="en-GB" sz="12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C6787E-97C8-4CA2-8402-007C902C9815}"/>
                </a:ext>
              </a:extLst>
            </p:cNvPr>
            <p:cNvSpPr txBox="1"/>
            <p:nvPr/>
          </p:nvSpPr>
          <p:spPr>
            <a:xfrm>
              <a:off x="618246" y="30366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80</a:t>
              </a:r>
              <a:endParaRPr lang="en-GB" sz="12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4BA00AC-6D43-4DFD-8095-EBFA16E9DB16}"/>
                </a:ext>
              </a:extLst>
            </p:cNvPr>
            <p:cNvSpPr txBox="1"/>
            <p:nvPr/>
          </p:nvSpPr>
          <p:spPr>
            <a:xfrm>
              <a:off x="618013" y="272891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90</a:t>
              </a:r>
              <a:endParaRPr lang="en-GB" sz="120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EF3AD00-F1B1-4E81-9DBC-ACA8CA1EC89A}"/>
                </a:ext>
              </a:extLst>
            </p:cNvPr>
            <p:cNvSpPr txBox="1"/>
            <p:nvPr/>
          </p:nvSpPr>
          <p:spPr>
            <a:xfrm>
              <a:off x="536064" y="2415961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/>
                <a:t>100</a:t>
              </a:r>
              <a:endParaRPr lang="en-GB" sz="12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FD26A09-9931-4713-A263-2BE468BFAD8C}"/>
                </a:ext>
              </a:extLst>
            </p:cNvPr>
            <p:cNvSpPr txBox="1"/>
            <p:nvPr/>
          </p:nvSpPr>
          <p:spPr>
            <a:xfrm>
              <a:off x="832518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0</a:t>
              </a:r>
              <a:endParaRPr lang="en-GB" sz="120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74D6F5B-73BF-4D90-B95C-DD8E2719D3B8}"/>
                </a:ext>
              </a:extLst>
            </p:cNvPr>
            <p:cNvSpPr txBox="1"/>
            <p:nvPr/>
          </p:nvSpPr>
          <p:spPr>
            <a:xfrm>
              <a:off x="1171952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</a:t>
              </a:r>
              <a:endParaRPr lang="en-GB" sz="12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71C055E-9631-462D-BE74-956C75241455}"/>
                </a:ext>
              </a:extLst>
            </p:cNvPr>
            <p:cNvSpPr txBox="1"/>
            <p:nvPr/>
          </p:nvSpPr>
          <p:spPr>
            <a:xfrm>
              <a:off x="1516930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2</a:t>
              </a:r>
              <a:endParaRPr lang="en-GB" sz="12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F5D6A34-BA52-4B72-9E4C-64EAADCE5EC3}"/>
                </a:ext>
              </a:extLst>
            </p:cNvPr>
            <p:cNvSpPr txBox="1"/>
            <p:nvPr/>
          </p:nvSpPr>
          <p:spPr>
            <a:xfrm>
              <a:off x="1856364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3</a:t>
              </a:r>
              <a:endParaRPr lang="en-GB" sz="120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EE221E4-501E-4B8F-BEB3-65CC47E217C3}"/>
                </a:ext>
              </a:extLst>
            </p:cNvPr>
            <p:cNvSpPr txBox="1"/>
            <p:nvPr/>
          </p:nvSpPr>
          <p:spPr>
            <a:xfrm>
              <a:off x="2206888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4</a:t>
              </a:r>
              <a:endParaRPr lang="en-GB" sz="12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2AAE27-59A1-4C99-9092-E80AA677B39B}"/>
                </a:ext>
              </a:extLst>
            </p:cNvPr>
            <p:cNvSpPr txBox="1"/>
            <p:nvPr/>
          </p:nvSpPr>
          <p:spPr>
            <a:xfrm>
              <a:off x="2546322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5</a:t>
              </a:r>
              <a:endParaRPr lang="en-GB" sz="12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32287FF-89F2-467E-AD3B-861E93925BF2}"/>
                </a:ext>
              </a:extLst>
            </p:cNvPr>
            <p:cNvSpPr txBox="1"/>
            <p:nvPr/>
          </p:nvSpPr>
          <p:spPr>
            <a:xfrm>
              <a:off x="2891300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6</a:t>
              </a:r>
              <a:endParaRPr lang="en-GB" sz="120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FAC1B49-FC22-4A77-AA4F-4B8DD97A51A7}"/>
                </a:ext>
              </a:extLst>
            </p:cNvPr>
            <p:cNvSpPr txBox="1"/>
            <p:nvPr/>
          </p:nvSpPr>
          <p:spPr>
            <a:xfrm>
              <a:off x="3230734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7</a:t>
              </a:r>
              <a:endParaRPr lang="en-GB" sz="120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A56703D-5278-43FE-B0C4-DFF7C81A7574}"/>
                </a:ext>
              </a:extLst>
            </p:cNvPr>
            <p:cNvSpPr txBox="1"/>
            <p:nvPr/>
          </p:nvSpPr>
          <p:spPr>
            <a:xfrm>
              <a:off x="3579871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8</a:t>
              </a:r>
              <a:endParaRPr lang="en-GB" sz="120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E78D13D-C392-41EA-A31D-9A237023D73E}"/>
                </a:ext>
              </a:extLst>
            </p:cNvPr>
            <p:cNvSpPr txBox="1"/>
            <p:nvPr/>
          </p:nvSpPr>
          <p:spPr>
            <a:xfrm>
              <a:off x="3922083" y="56490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9</a:t>
              </a:r>
              <a:endParaRPr lang="en-GB" sz="12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47818CA-0A53-4031-ADAB-4175E786E6EF}"/>
                </a:ext>
              </a:extLst>
            </p:cNvPr>
            <p:cNvSpPr txBox="1"/>
            <p:nvPr/>
          </p:nvSpPr>
          <p:spPr>
            <a:xfrm>
              <a:off x="4223194" y="564904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10</a:t>
              </a:r>
              <a:endParaRPr lang="en-GB" sz="120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E1343A9-C990-4698-AFD2-DDEB77482A3E}"/>
                </a:ext>
              </a:extLst>
            </p:cNvPr>
            <p:cNvSpPr txBox="1"/>
            <p:nvPr/>
          </p:nvSpPr>
          <p:spPr>
            <a:xfrm>
              <a:off x="4573878" y="5649047"/>
              <a:ext cx="343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11</a:t>
              </a:r>
              <a:endParaRPr lang="en-GB" sz="12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772CD72-4849-4A0D-A451-3BFE8D76BF45}"/>
                </a:ext>
              </a:extLst>
            </p:cNvPr>
            <p:cNvSpPr txBox="1"/>
            <p:nvPr/>
          </p:nvSpPr>
          <p:spPr>
            <a:xfrm>
              <a:off x="4907606" y="564904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12</a:t>
              </a:r>
              <a:endParaRPr lang="en-GB" sz="120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5D31D34-32A9-47E8-93ED-748EA9437A3F}"/>
                </a:ext>
              </a:extLst>
            </p:cNvPr>
            <p:cNvSpPr txBox="1"/>
            <p:nvPr/>
          </p:nvSpPr>
          <p:spPr>
            <a:xfrm rot="16200000">
              <a:off x="-1028941" y="3978530"/>
              <a:ext cx="2997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/>
                <a:t>Progression-Free Survival </a:t>
              </a:r>
              <a:r>
                <a:rPr lang="de-DE" sz="1200" err="1"/>
                <a:t>Probability</a:t>
              </a:r>
              <a:r>
                <a:rPr lang="de-DE" sz="1200"/>
                <a:t> (%)</a:t>
              </a:r>
              <a:endParaRPr lang="en-GB" sz="12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7F0ABA5-BBE5-4F61-B7D0-44CC3A1EFC5D}"/>
                </a:ext>
              </a:extLst>
            </p:cNvPr>
            <p:cNvSpPr txBox="1"/>
            <p:nvPr/>
          </p:nvSpPr>
          <p:spPr>
            <a:xfrm>
              <a:off x="2688511" y="5825327"/>
              <a:ext cx="688009" cy="295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err="1"/>
                <a:t>Months</a:t>
              </a:r>
              <a:endParaRPr lang="en-GB" sz="1200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EA6EA8-BA59-4F99-B100-B2BFBD311893}"/>
              </a:ext>
            </a:extLst>
          </p:cNvPr>
          <p:cNvSpPr/>
          <p:nvPr/>
        </p:nvSpPr>
        <p:spPr>
          <a:xfrm>
            <a:off x="6816532" y="2512612"/>
            <a:ext cx="3788796" cy="2910178"/>
          </a:xfrm>
          <a:custGeom>
            <a:avLst/>
            <a:gdLst>
              <a:gd name="connsiteX0" fmla="*/ 0 w 3788796"/>
              <a:gd name="connsiteY0" fmla="*/ 0 h 2910178"/>
              <a:gd name="connsiteX1" fmla="*/ 1355697 w 3788796"/>
              <a:gd name="connsiteY1" fmla="*/ 0 h 2910178"/>
              <a:gd name="connsiteX2" fmla="*/ 1355697 w 3788796"/>
              <a:gd name="connsiteY2" fmla="*/ 489005 h 2910178"/>
              <a:gd name="connsiteX3" fmla="*/ 2099144 w 3788796"/>
              <a:gd name="connsiteY3" fmla="*/ 489005 h 2910178"/>
              <a:gd name="connsiteX4" fmla="*/ 2099144 w 3788796"/>
              <a:gd name="connsiteY4" fmla="*/ 974035 h 2910178"/>
              <a:gd name="connsiteX5" fmla="*/ 3427012 w 3788796"/>
              <a:gd name="connsiteY5" fmla="*/ 974035 h 2910178"/>
              <a:gd name="connsiteX6" fmla="*/ 3427012 w 3788796"/>
              <a:gd name="connsiteY6" fmla="*/ 1618091 h 2910178"/>
              <a:gd name="connsiteX7" fmla="*/ 3788796 w 3788796"/>
              <a:gd name="connsiteY7" fmla="*/ 1618091 h 2910178"/>
              <a:gd name="connsiteX8" fmla="*/ 3788796 w 3788796"/>
              <a:gd name="connsiteY8" fmla="*/ 2910178 h 29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796" h="2910178">
                <a:moveTo>
                  <a:pt x="0" y="0"/>
                </a:moveTo>
                <a:lnTo>
                  <a:pt x="1355697" y="0"/>
                </a:lnTo>
                <a:lnTo>
                  <a:pt x="1355697" y="489005"/>
                </a:lnTo>
                <a:lnTo>
                  <a:pt x="2099144" y="489005"/>
                </a:lnTo>
                <a:lnTo>
                  <a:pt x="2099144" y="974035"/>
                </a:lnTo>
                <a:lnTo>
                  <a:pt x="3427012" y="974035"/>
                </a:lnTo>
                <a:lnTo>
                  <a:pt x="3427012" y="1618091"/>
                </a:lnTo>
                <a:lnTo>
                  <a:pt x="3788796" y="1618091"/>
                </a:lnTo>
                <a:lnTo>
                  <a:pt x="3788796" y="2910178"/>
                </a:lnTo>
              </a:path>
            </a:pathLst>
          </a:cu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3D79153-AF6A-4446-8ED4-9507A2F42E29}"/>
              </a:ext>
            </a:extLst>
          </p:cNvPr>
          <p:cNvCxnSpPr/>
          <p:nvPr/>
        </p:nvCxnSpPr>
        <p:spPr>
          <a:xfrm>
            <a:off x="9637381" y="3438717"/>
            <a:ext cx="0" cy="10119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655762-2407-4FE8-9562-7C458604885F}"/>
              </a:ext>
            </a:extLst>
          </p:cNvPr>
          <p:cNvCxnSpPr/>
          <p:nvPr/>
        </p:nvCxnSpPr>
        <p:spPr>
          <a:xfrm>
            <a:off x="10306614" y="4076153"/>
            <a:ext cx="0" cy="10119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F02276A6-484F-47E9-A4EA-C8AA50014B6D}"/>
              </a:ext>
            </a:extLst>
          </p:cNvPr>
          <p:cNvSpPr/>
          <p:nvPr/>
        </p:nvSpPr>
        <p:spPr>
          <a:xfrm>
            <a:off x="6808581" y="2512612"/>
            <a:ext cx="3975652" cy="2914153"/>
          </a:xfrm>
          <a:custGeom>
            <a:avLst/>
            <a:gdLst>
              <a:gd name="connsiteX0" fmla="*/ 0 w 3975652"/>
              <a:gd name="connsiteY0" fmla="*/ 0 h 2914153"/>
              <a:gd name="connsiteX1" fmla="*/ 405516 w 3975652"/>
              <a:gd name="connsiteY1" fmla="*/ 0 h 2914153"/>
              <a:gd name="connsiteX2" fmla="*/ 405516 w 3975652"/>
              <a:gd name="connsiteY2" fmla="*/ 492981 h 2914153"/>
              <a:gd name="connsiteX3" fmla="*/ 663934 w 3975652"/>
              <a:gd name="connsiteY3" fmla="*/ 492981 h 2914153"/>
              <a:gd name="connsiteX4" fmla="*/ 663934 w 3975652"/>
              <a:gd name="connsiteY4" fmla="*/ 970059 h 2914153"/>
              <a:gd name="connsiteX5" fmla="*/ 735495 w 3975652"/>
              <a:gd name="connsiteY5" fmla="*/ 970059 h 2914153"/>
              <a:gd name="connsiteX6" fmla="*/ 735495 w 3975652"/>
              <a:gd name="connsiteY6" fmla="*/ 1455089 h 2914153"/>
              <a:gd name="connsiteX7" fmla="*/ 2091193 w 3975652"/>
              <a:gd name="connsiteY7" fmla="*/ 1455089 h 2914153"/>
              <a:gd name="connsiteX8" fmla="*/ 2091193 w 3975652"/>
              <a:gd name="connsiteY8" fmla="*/ 2429124 h 2914153"/>
              <a:gd name="connsiteX9" fmla="*/ 3975652 w 3975652"/>
              <a:gd name="connsiteY9" fmla="*/ 2429124 h 2914153"/>
              <a:gd name="connsiteX10" fmla="*/ 3975652 w 3975652"/>
              <a:gd name="connsiteY10" fmla="*/ 2914153 h 291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5652" h="2914153">
                <a:moveTo>
                  <a:pt x="0" y="0"/>
                </a:moveTo>
                <a:lnTo>
                  <a:pt x="405516" y="0"/>
                </a:lnTo>
                <a:lnTo>
                  <a:pt x="405516" y="492981"/>
                </a:lnTo>
                <a:lnTo>
                  <a:pt x="663934" y="492981"/>
                </a:lnTo>
                <a:lnTo>
                  <a:pt x="663934" y="970059"/>
                </a:lnTo>
                <a:lnTo>
                  <a:pt x="735495" y="970059"/>
                </a:lnTo>
                <a:lnTo>
                  <a:pt x="735495" y="1455089"/>
                </a:lnTo>
                <a:lnTo>
                  <a:pt x="2091193" y="1455089"/>
                </a:lnTo>
                <a:lnTo>
                  <a:pt x="2091193" y="2429124"/>
                </a:lnTo>
                <a:lnTo>
                  <a:pt x="3975652" y="2429124"/>
                </a:lnTo>
                <a:lnTo>
                  <a:pt x="3975652" y="2914153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9" name="Table 84">
            <a:extLst>
              <a:ext uri="{FF2B5EF4-FFF2-40B4-BE49-F238E27FC236}">
                <a16:creationId xmlns:a16="http://schemas.microsoft.com/office/drawing/2014/main" id="{ACF726BB-1793-4AD1-86E5-CAF28CAEE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19949"/>
              </p:ext>
            </p:extLst>
          </p:nvPr>
        </p:nvGraphicFramePr>
        <p:xfrm>
          <a:off x="8977238" y="2393279"/>
          <a:ext cx="3085062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049">
                  <a:extLst>
                    <a:ext uri="{9D8B030D-6E8A-4147-A177-3AD203B41FA5}">
                      <a16:colId xmlns:a16="http://schemas.microsoft.com/office/drawing/2014/main" val="1179522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7687003"/>
                    </a:ext>
                  </a:extLst>
                </a:gridCol>
                <a:gridCol w="1253613">
                  <a:extLst>
                    <a:ext uri="{9D8B030D-6E8A-4147-A177-3AD203B41FA5}">
                      <a16:colId xmlns:a16="http://schemas.microsoft.com/office/drawing/2014/main" val="1721942487"/>
                    </a:ext>
                  </a:extLst>
                </a:gridCol>
              </a:tblGrid>
              <a:tr h="196987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Events (%)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Median (95% CI)</a:t>
                      </a:r>
                      <a:endParaRPr lang="en-GB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12836484"/>
                  </a:ext>
                </a:extLst>
              </a:tr>
              <a:tr h="196987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PD-L1 High*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4 (66.7)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10.0 (4.0, 11.0)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3379"/>
                  </a:ext>
                </a:extLst>
              </a:tr>
              <a:tr h="196987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PD-L1 Low*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6 (100.0)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4.1 (1.2, 11.5)</a:t>
                      </a:r>
                      <a:endParaRPr lang="en-GB" sz="1200"/>
                    </a:p>
                  </a:txBody>
                  <a:tcPr marL="36000" marR="36000" marT="36000" marB="3600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31165"/>
                  </a:ext>
                </a:extLst>
              </a:tr>
            </a:tbl>
          </a:graphicData>
        </a:graphic>
      </p:graphicFrame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BC58CE8-83D4-4E5E-9D8B-047DAB90AE05}"/>
              </a:ext>
            </a:extLst>
          </p:cNvPr>
          <p:cNvGrpSpPr/>
          <p:nvPr/>
        </p:nvGrpSpPr>
        <p:grpSpPr>
          <a:xfrm>
            <a:off x="11210948" y="3140275"/>
            <a:ext cx="921653" cy="276999"/>
            <a:chOff x="4830691" y="2712184"/>
            <a:chExt cx="921653" cy="276999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31A0215-6C81-43F8-9C00-7CF3B0295241}"/>
                </a:ext>
              </a:extLst>
            </p:cNvPr>
            <p:cNvGrpSpPr/>
            <p:nvPr/>
          </p:nvGrpSpPr>
          <p:grpSpPr>
            <a:xfrm>
              <a:off x="4830691" y="2806100"/>
              <a:ext cx="108000" cy="108000"/>
              <a:chOff x="4966250" y="3354561"/>
              <a:chExt cx="108000" cy="108000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84E9D08-5E41-4063-8252-AB3699B77C23}"/>
                  </a:ext>
                </a:extLst>
              </p:cNvPr>
              <p:cNvCxnSpPr/>
              <p:nvPr/>
            </p:nvCxnSpPr>
            <p:spPr>
              <a:xfrm>
                <a:off x="5020250" y="3354561"/>
                <a:ext cx="0" cy="10800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BC7AB01-31FF-459A-867E-66BC4E8DE7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020250" y="3354562"/>
                <a:ext cx="0" cy="10800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48C7698-334C-4036-B895-00176CAC618A}"/>
                </a:ext>
              </a:extLst>
            </p:cNvPr>
            <p:cNvSpPr txBox="1"/>
            <p:nvPr/>
          </p:nvSpPr>
          <p:spPr>
            <a:xfrm>
              <a:off x="4904035" y="2712184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err="1"/>
                <a:t>Censored</a:t>
              </a:r>
              <a:endParaRPr lang="en-GB" sz="1200"/>
            </a:p>
          </p:txBody>
        </p:sp>
      </p:grpSp>
      <p:graphicFrame>
        <p:nvGraphicFramePr>
          <p:cNvPr id="156" name="Table 79">
            <a:extLst>
              <a:ext uri="{FF2B5EF4-FFF2-40B4-BE49-F238E27FC236}">
                <a16:creationId xmlns:a16="http://schemas.microsoft.com/office/drawing/2014/main" id="{52FC52D6-38BE-4E64-998D-7A7176F25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061633"/>
              </p:ext>
            </p:extLst>
          </p:nvPr>
        </p:nvGraphicFramePr>
        <p:xfrm>
          <a:off x="5922093" y="5835329"/>
          <a:ext cx="52430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736">
                  <a:extLst>
                    <a:ext uri="{9D8B030D-6E8A-4147-A177-3AD203B41FA5}">
                      <a16:colId xmlns:a16="http://schemas.microsoft.com/office/drawing/2014/main" val="2700521792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3743765628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4179627094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914872577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3380611255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1291066520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1762214411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2460037793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3996268471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4279553222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2741110960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2992739242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1326174103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1425275156"/>
                    </a:ext>
                  </a:extLst>
                </a:gridCol>
              </a:tblGrid>
              <a:tr h="0">
                <a:tc gridSpan="14">
                  <a:txBody>
                    <a:bodyPr/>
                    <a:lstStyle/>
                    <a:p>
                      <a:pPr algn="l"/>
                      <a:r>
                        <a:rPr lang="de-DE" sz="1000" err="1"/>
                        <a:t>Patients</a:t>
                      </a:r>
                      <a:r>
                        <a:rPr lang="de-DE" sz="1000"/>
                        <a:t> at Risk (N)</a:t>
                      </a:r>
                      <a:endParaRPr lang="en-GB" sz="1000"/>
                    </a:p>
                  </a:txBody>
                  <a:tcPr marL="3600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sz="10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445578"/>
                  </a:ext>
                </a:extLst>
              </a:tr>
              <a:tr h="146316"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PD-L1 High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63708"/>
                  </a:ext>
                </a:extLst>
              </a:tr>
              <a:tr h="146316"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PD-L1 Low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</a:t>
                      </a:r>
                      <a:endParaRPr lang="en-GB" sz="1000"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9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288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safety and tolerability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214032"/>
            <a:ext cx="8564817" cy="524861"/>
          </a:xfrm>
        </p:spPr>
        <p:txBody>
          <a:bodyPr/>
          <a:lstStyle/>
          <a:p>
            <a:r>
              <a:rPr lang="de-DE" baseline="30000" err="1"/>
              <a:t>a</a:t>
            </a:r>
            <a:r>
              <a:rPr lang="de-DE" err="1"/>
              <a:t>Adverse</a:t>
            </a:r>
            <a:r>
              <a:rPr lang="de-DE"/>
              <a:t> </a:t>
            </a:r>
            <a:r>
              <a:rPr lang="de-DE" err="1"/>
              <a:t>events</a:t>
            </a:r>
            <a:r>
              <a:rPr lang="de-DE"/>
              <a:t> </a:t>
            </a:r>
            <a:r>
              <a:rPr lang="de-DE" err="1"/>
              <a:t>were</a:t>
            </a:r>
            <a:r>
              <a:rPr lang="de-DE"/>
              <a:t> </a:t>
            </a:r>
            <a:r>
              <a:rPr lang="de-DE" err="1"/>
              <a:t>monitored</a:t>
            </a:r>
            <a:r>
              <a:rPr lang="de-DE"/>
              <a:t> </a:t>
            </a:r>
            <a:r>
              <a:rPr lang="de-DE" err="1"/>
              <a:t>throughout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study</a:t>
            </a:r>
            <a:r>
              <a:rPr lang="de-DE"/>
              <a:t> per </a:t>
            </a:r>
            <a:r>
              <a:rPr lang="de-DE" err="1"/>
              <a:t>the</a:t>
            </a:r>
            <a:r>
              <a:rPr lang="de-DE"/>
              <a:t> National Cancer Institute-Common </a:t>
            </a:r>
            <a:r>
              <a:rPr lang="de-DE" err="1"/>
              <a:t>Terminology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Adverse </a:t>
            </a:r>
            <a:r>
              <a:rPr lang="de-DE" err="1"/>
              <a:t>events</a:t>
            </a:r>
            <a:r>
              <a:rPr lang="de-DE"/>
              <a:t> v4.03</a:t>
            </a:r>
          </a:p>
          <a:p>
            <a:r>
              <a:rPr lang="de-DE" baseline="30000" err="1"/>
              <a:t>b</a:t>
            </a:r>
            <a:r>
              <a:rPr lang="de-DE" err="1"/>
              <a:t>Patients</a:t>
            </a:r>
            <a:r>
              <a:rPr lang="de-DE"/>
              <a:t> in </a:t>
            </a:r>
            <a:r>
              <a:rPr lang="de-DE" err="1"/>
              <a:t>phase</a:t>
            </a:r>
            <a:r>
              <a:rPr lang="de-DE"/>
              <a:t> 1A </a:t>
            </a:r>
            <a:r>
              <a:rPr lang="de-DE" err="1"/>
              <a:t>received</a:t>
            </a:r>
            <a:r>
              <a:rPr lang="de-DE"/>
              <a:t> single-agent BGB-A333</a:t>
            </a:r>
          </a:p>
          <a:p>
            <a:r>
              <a:rPr lang="de-DE"/>
              <a:t>Data </a:t>
            </a:r>
            <a:r>
              <a:rPr lang="de-DE" err="1"/>
              <a:t>cutoff</a:t>
            </a:r>
            <a:r>
              <a:rPr lang="de-DE"/>
              <a:t>: 26 </a:t>
            </a:r>
            <a:r>
              <a:rPr lang="de-DE" err="1"/>
              <a:t>July</a:t>
            </a:r>
            <a:r>
              <a:rPr lang="de-DE"/>
              <a:t> 2020. TRAE: Treatment </a:t>
            </a:r>
            <a:r>
              <a:rPr lang="de-DE" err="1"/>
              <a:t>related</a:t>
            </a:r>
            <a:r>
              <a:rPr lang="de-DE"/>
              <a:t> adverse </a:t>
            </a:r>
            <a:r>
              <a:rPr lang="de-DE" err="1"/>
              <a:t>event</a:t>
            </a:r>
            <a:r>
              <a:rPr lang="de-DE"/>
              <a:t>. AE: Adverse </a:t>
            </a:r>
            <a:r>
              <a:rPr lang="de-DE" err="1"/>
              <a:t>event</a:t>
            </a:r>
            <a:r>
              <a:rPr lang="de-DE"/>
              <a:t>.</a:t>
            </a:r>
          </a:p>
          <a:p>
            <a:r>
              <a:rPr lang="de-DE"/>
              <a:t>Martin-Liberal, J. et al,.2020. Mini oral 535MO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A11A3-88CB-44F8-A95A-D4C0631E3F77}"/>
              </a:ext>
            </a:extLst>
          </p:cNvPr>
          <p:cNvSpPr txBox="1"/>
          <p:nvPr/>
        </p:nvSpPr>
        <p:spPr>
          <a:xfrm>
            <a:off x="418621" y="1527432"/>
            <a:ext cx="609460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/>
              <a:t>BGB-A33 + tislelizumab safety </a:t>
            </a:r>
            <a:r>
              <a:rPr lang="en-US" b="1" err="1"/>
              <a:t>profile</a:t>
            </a:r>
            <a:r>
              <a:rPr lang="en-US" b="1" baseline="30000" err="1"/>
              <a:t>a</a:t>
            </a:r>
            <a:endParaRPr lang="en-US" b="1" baseline="30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65949-6DD4-4452-99AC-49DF09392817}"/>
              </a:ext>
            </a:extLst>
          </p:cNvPr>
          <p:cNvSpPr txBox="1"/>
          <p:nvPr/>
        </p:nvSpPr>
        <p:spPr>
          <a:xfrm>
            <a:off x="418621" y="2094739"/>
            <a:ext cx="609460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/>
              <a:t>Any grade TRAEs occurring in ≥2 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CCAC0-A366-4BBC-812E-D30923464840}"/>
              </a:ext>
            </a:extLst>
          </p:cNvPr>
          <p:cNvSpPr txBox="1"/>
          <p:nvPr/>
        </p:nvSpPr>
        <p:spPr>
          <a:xfrm>
            <a:off x="7500607" y="2094739"/>
            <a:ext cx="4278385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Fatigue was the most commonly reported TRAE across the study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AE profile consistent with profiles observed during dose escalation and dose confirmation across multiple tumor types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No patients in phase 2B had a fatal TRAE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Two patients in phase 2B experienced 4 immune-related AEs (grade 3 endocrine disorders, grade 3 </a:t>
            </a:r>
            <a:r>
              <a:rPr lang="en-US" err="1"/>
              <a:t>hypophysitis</a:t>
            </a:r>
            <a:r>
              <a:rPr lang="en-US"/>
              <a:t>, grade 2 musculoskeletal and connective tissue disorder, grade 2 myositis)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0F2392-3D3C-407F-B238-E5E6C63C3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843652"/>
              </p:ext>
            </p:extLst>
          </p:nvPr>
        </p:nvGraphicFramePr>
        <p:xfrm>
          <a:off x="271965" y="2349057"/>
          <a:ext cx="6525005" cy="408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85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rafik 184" descr="Ein Bild, das Kette, fliegend, Wasser enthält.&#10;&#10;Automatisch generierte Beschreibung">
            <a:extLst>
              <a:ext uri="{FF2B5EF4-FFF2-40B4-BE49-F238E27FC236}">
                <a16:creationId xmlns:a16="http://schemas.microsoft.com/office/drawing/2014/main" id="{870766FF-B1B6-824D-935A-840D9BC7D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43" y="2083414"/>
            <a:ext cx="5387009" cy="17754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BA239-B926-4585-939F-1F0BE334F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00" y="982800"/>
            <a:ext cx="5543550" cy="823912"/>
          </a:xfrm>
        </p:spPr>
        <p:txBody>
          <a:bodyPr/>
          <a:lstStyle/>
          <a:p>
            <a:pPr marL="0" indent="0">
              <a:buNone/>
            </a:pPr>
            <a:r>
              <a:rPr lang="de-DE" sz="1800" spc="-5">
                <a:solidFill>
                  <a:schemeClr val="tx1"/>
                </a:solidFill>
                <a:cs typeface="Arial" panose="020B0604020202020204" pitchFamily="34" charset="0"/>
              </a:rPr>
              <a:t>PD-L1 </a:t>
            </a:r>
            <a:r>
              <a:rPr lang="en-GB" sz="1800">
                <a:solidFill>
                  <a:schemeClr val="tx1"/>
                </a:solidFill>
              </a:rPr>
              <a:t>CPS </a:t>
            </a:r>
            <a:r>
              <a:rPr lang="de-DE" sz="1800" spc="-5">
                <a:solidFill>
                  <a:schemeClr val="tx1"/>
                </a:solidFill>
                <a:cs typeface="Arial" panose="020B0604020202020204" pitchFamily="34" charset="0"/>
              </a:rPr>
              <a:t>≥ 1</a:t>
            </a: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32FBD-E076-4C0F-A1E9-CBB7AF556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4750" y="989015"/>
            <a:ext cx="5543551" cy="823912"/>
          </a:xfrm>
        </p:spPr>
        <p:txBody>
          <a:bodyPr/>
          <a:lstStyle/>
          <a:p>
            <a:pPr marL="0" indent="0">
              <a:buNone/>
            </a:pPr>
            <a:r>
              <a:rPr lang="de-DE" sz="1800" spc="-5">
                <a:solidFill>
                  <a:srgbClr val="585353"/>
                </a:solidFill>
                <a:cs typeface="Arial" panose="020B0604020202020204" pitchFamily="34" charset="0"/>
              </a:rPr>
              <a:t>All </a:t>
            </a:r>
            <a:r>
              <a:rPr lang="de-DE" sz="1800" spc="-5" err="1">
                <a:solidFill>
                  <a:srgbClr val="585353"/>
                </a:solidFill>
                <a:cs typeface="Arial" panose="020B0604020202020204" pitchFamily="34" charset="0"/>
              </a:rPr>
              <a:t>randomized</a:t>
            </a:r>
            <a:endParaRPr lang="de-DE" sz="1800"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72F81-E2F7-410F-AB01-3DA8458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93" y="6379044"/>
            <a:ext cx="8567736" cy="365125"/>
          </a:xfrm>
        </p:spPr>
        <p:txBody>
          <a:bodyPr/>
          <a:lstStyle/>
          <a:p>
            <a:r>
              <a:rPr lang="en-GB"/>
              <a:t>OS: Overall survival. CI: Confidence interval. CPS: Combined positive score. HR: Hazard ratio. PD-L1, programmed death ligand 1.</a:t>
            </a:r>
          </a:p>
          <a:p>
            <a:r>
              <a:rPr lang="en-GB" err="1"/>
              <a:t>Moehler</a:t>
            </a:r>
            <a:r>
              <a:rPr lang="en-GB"/>
              <a:t>, M. et al, 2020. Abstract LBA6 presented at ESMO 2020.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Overall survival</a:t>
            </a:r>
          </a:p>
        </p:txBody>
      </p:sp>
      <p:graphicFrame>
        <p:nvGraphicFramePr>
          <p:cNvPr id="127" name="object 7">
            <a:extLst>
              <a:ext uri="{FF2B5EF4-FFF2-40B4-BE49-F238E27FC236}">
                <a16:creationId xmlns:a16="http://schemas.microsoft.com/office/drawing/2014/main" id="{A0CF09B4-916C-9D40-8196-F94F5557D7B7}"/>
              </a:ext>
            </a:extLst>
          </p:cNvPr>
          <p:cNvGraphicFramePr>
            <a:graphicFrameLocks noGrp="1"/>
          </p:cNvGraphicFramePr>
          <p:nvPr/>
        </p:nvGraphicFramePr>
        <p:xfrm>
          <a:off x="3465959" y="1805554"/>
          <a:ext cx="2536189" cy="112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DE" sz="1050" b="1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1000" b="1" spc="-5"/>
                        <a:t>Nivo </a:t>
                      </a:r>
                      <a:r>
                        <a:rPr lang="de-DE" sz="1000" b="1"/>
                        <a:t>+</a:t>
                      </a:r>
                      <a:r>
                        <a:rPr lang="de-DE" sz="1000" b="1" spc="-50"/>
                        <a:t> </a:t>
                      </a:r>
                      <a:r>
                        <a:rPr lang="de-DE" sz="1000" b="1"/>
                        <a:t>chemo</a:t>
                      </a:r>
                    </a:p>
                    <a:p>
                      <a:pPr marL="184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-5"/>
                        <a:t>(N</a:t>
                      </a:r>
                      <a:r>
                        <a:rPr lang="de-DE" sz="1000" b="1"/>
                        <a:t>=641)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>
                    <a:solidFill>
                      <a:srgbClr val="016D7D"/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l">
                        <a:lnSpc>
                          <a:spcPts val="1025"/>
                        </a:lnSpc>
                      </a:pPr>
                      <a:r>
                        <a:rPr lang="de-DE" sz="1000" b="1"/>
                        <a:t>Chemo</a:t>
                      </a: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lang="de-DE" sz="1000" b="1" spc="-5"/>
                        <a:t>(N=</a:t>
                      </a:r>
                      <a:r>
                        <a:rPr lang="de-DE" sz="1000" b="1"/>
                        <a:t>655)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>
                    <a:solidFill>
                      <a:srgbClr val="868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6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 spc="-5"/>
                        <a:t>Median OS,</a:t>
                      </a:r>
                      <a:r>
                        <a:rPr lang="de-DE" sz="1000" b="1" spc="-20"/>
                        <a:t> </a:t>
                      </a:r>
                      <a:r>
                        <a:rPr lang="de-DE" sz="1000" b="1" spc="-5"/>
                        <a:t>mo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14.0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11.3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05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(95%</a:t>
                      </a:r>
                      <a:r>
                        <a:rPr lang="de-DE" sz="1000" b="1" spc="-15"/>
                        <a:t> </a:t>
                      </a:r>
                      <a:r>
                        <a:rPr lang="de-DE" sz="1000" b="1" spc="-5"/>
                        <a:t>CI)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(12.6–15.0)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(10.6–12.3)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4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HR </a:t>
                      </a:r>
                      <a:r>
                        <a:rPr lang="de-DE" sz="1000" b="1" spc="-5"/>
                        <a:t>(99.3%</a:t>
                      </a:r>
                      <a:r>
                        <a:rPr lang="de-DE" sz="1000" b="1" spc="-45"/>
                        <a:t> </a:t>
                      </a:r>
                      <a:r>
                        <a:rPr lang="de-DE" sz="1000" b="1"/>
                        <a:t>CI)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 grid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0.77</a:t>
                      </a:r>
                      <a:r>
                        <a:rPr lang="de-DE" sz="1000" b="1" spc="-20"/>
                        <a:t> </a:t>
                      </a:r>
                      <a:r>
                        <a:rPr lang="de-DE" sz="1000" b="1" spc="-5"/>
                        <a:t>(0.64–0.92)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1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/>
                        <a:t>P</a:t>
                      </a:r>
                      <a:r>
                        <a:rPr lang="de-DE" sz="1000" b="1" spc="-5"/>
                        <a:t> value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 gridSpan="2">
                  <a:txBody>
                    <a:bodyPr/>
                    <a:lstStyle/>
                    <a:p>
                      <a:pPr marL="5645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0.0001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8" name="object 12">
            <a:extLst>
              <a:ext uri="{FF2B5EF4-FFF2-40B4-BE49-F238E27FC236}">
                <a16:creationId xmlns:a16="http://schemas.microsoft.com/office/drawing/2014/main" id="{EAA92A95-1CDB-2440-A6CD-933295CCA207}"/>
              </a:ext>
            </a:extLst>
          </p:cNvPr>
          <p:cNvGraphicFramePr>
            <a:graphicFrameLocks noGrp="1"/>
          </p:cNvGraphicFramePr>
          <p:nvPr/>
        </p:nvGraphicFramePr>
        <p:xfrm>
          <a:off x="548618" y="4304245"/>
          <a:ext cx="5554327" cy="80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8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93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3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8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79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2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06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1569">
                <a:tc gridSpan="15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/>
                        <a:t>No. at risk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Nivo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641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595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502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412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344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254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183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118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80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40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28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/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/>
                        <a:t>655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/>
                        <a:t>575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483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383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/>
                        <a:t>292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131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77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7E6C32D9-5527-3F4B-A756-B67C11FC6041}"/>
              </a:ext>
            </a:extLst>
          </p:cNvPr>
          <p:cNvGrpSpPr/>
          <p:nvPr/>
        </p:nvGrpSpPr>
        <p:grpSpPr>
          <a:xfrm>
            <a:off x="638943" y="1972553"/>
            <a:ext cx="5464002" cy="2310995"/>
            <a:chOff x="638943" y="1972553"/>
            <a:chExt cx="5464002" cy="2310995"/>
          </a:xfrm>
        </p:grpSpPr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EB617B7A-42D0-B44C-BA64-3D10EBBA9237}"/>
                </a:ext>
              </a:extLst>
            </p:cNvPr>
            <p:cNvSpPr txBox="1"/>
            <p:nvPr/>
          </p:nvSpPr>
          <p:spPr>
            <a:xfrm>
              <a:off x="638943" y="2168954"/>
              <a:ext cx="184666" cy="990604"/>
            </a:xfrm>
            <a:prstGeom prst="rect">
              <a:avLst/>
            </a:prstGeom>
          </p:spPr>
          <p:txBody>
            <a:bodyPr vert="vert270" wrap="square" lIns="0" tIns="6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OS</a:t>
              </a:r>
              <a:r>
                <a:rPr sz="1200" b="1" spc="-80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sz="1200" b="1" spc="-5">
                  <a:solidFill>
                    <a:srgbClr val="585353"/>
                  </a:solidFill>
                  <a:cs typeface="Trebuchet MS"/>
                </a:rPr>
                <a:t>(%)</a:t>
              </a:r>
              <a:r>
                <a:rPr sz="1200" b="1" spc="-7" baseline="25000">
                  <a:solidFill>
                    <a:srgbClr val="585353"/>
                  </a:solidFill>
                  <a:cs typeface="Trebuchet MS"/>
                </a:rPr>
                <a:t>a</a:t>
              </a:r>
              <a:endParaRPr sz="1200" b="1" baseline="25000">
                <a:cs typeface="Trebuchet MS"/>
              </a:endParaRPr>
            </a:p>
          </p:txBody>
        </p:sp>
        <p:sp>
          <p:nvSpPr>
            <p:cNvPr id="73" name="object 53">
              <a:extLst>
                <a:ext uri="{FF2B5EF4-FFF2-40B4-BE49-F238E27FC236}">
                  <a16:creationId xmlns:a16="http://schemas.microsoft.com/office/drawing/2014/main" id="{8F74F235-821E-B140-8234-A32061D337AE}"/>
                </a:ext>
              </a:extLst>
            </p:cNvPr>
            <p:cNvSpPr txBox="1"/>
            <p:nvPr/>
          </p:nvSpPr>
          <p:spPr>
            <a:xfrm>
              <a:off x="3299032" y="4057845"/>
              <a:ext cx="811985" cy="225703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5875">
                <a:lnSpc>
                  <a:spcPct val="100000"/>
                </a:lnSpc>
                <a:spcBef>
                  <a:spcPts val="270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Months</a:t>
              </a:r>
              <a:endParaRPr sz="1200" b="1">
                <a:cs typeface="Trebuchet MS"/>
              </a:endParaRPr>
            </a:p>
          </p:txBody>
        </p: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7B2C4032-4312-C246-B7F9-C09349EC863A}"/>
                </a:ext>
              </a:extLst>
            </p:cNvPr>
            <p:cNvCxnSpPr/>
            <p:nvPr/>
          </p:nvCxnSpPr>
          <p:spPr>
            <a:xfrm flipH="1">
              <a:off x="1192847" y="2231496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C9F9EB16-6522-0842-8811-E9018D575372}"/>
                </a:ext>
              </a:extLst>
            </p:cNvPr>
            <p:cNvCxnSpPr>
              <a:cxnSpLocks/>
            </p:cNvCxnSpPr>
            <p:nvPr/>
          </p:nvCxnSpPr>
          <p:spPr>
            <a:xfrm>
              <a:off x="1249042" y="2231496"/>
              <a:ext cx="0" cy="1706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307FB6D4-CF1B-7A47-A87B-5C270D843F84}"/>
                </a:ext>
              </a:extLst>
            </p:cNvPr>
            <p:cNvCxnSpPr/>
            <p:nvPr/>
          </p:nvCxnSpPr>
          <p:spPr>
            <a:xfrm flipH="1">
              <a:off x="1192847" y="2557532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FE49D826-322F-6048-8053-4872E9EFE5EB}"/>
                </a:ext>
              </a:extLst>
            </p:cNvPr>
            <p:cNvCxnSpPr/>
            <p:nvPr/>
          </p:nvCxnSpPr>
          <p:spPr>
            <a:xfrm flipH="1">
              <a:off x="1192847" y="2887315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125B80F0-6EDF-A242-B180-AD45BD6BF797}"/>
                </a:ext>
              </a:extLst>
            </p:cNvPr>
            <p:cNvCxnSpPr/>
            <p:nvPr/>
          </p:nvCxnSpPr>
          <p:spPr>
            <a:xfrm flipH="1">
              <a:off x="1192847" y="3213351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0AAB7D3-0DD8-334D-9642-B48349F5AA9B}"/>
                </a:ext>
              </a:extLst>
            </p:cNvPr>
            <p:cNvCxnSpPr/>
            <p:nvPr/>
          </p:nvCxnSpPr>
          <p:spPr>
            <a:xfrm flipH="1">
              <a:off x="1192847" y="3539387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bject 51">
              <a:extLst>
                <a:ext uri="{FF2B5EF4-FFF2-40B4-BE49-F238E27FC236}">
                  <a16:creationId xmlns:a16="http://schemas.microsoft.com/office/drawing/2014/main" id="{3A580B64-9E21-2942-A89B-F834B6786BE0}"/>
                </a:ext>
              </a:extLst>
            </p:cNvPr>
            <p:cNvSpPr txBox="1"/>
            <p:nvPr/>
          </p:nvSpPr>
          <p:spPr>
            <a:xfrm>
              <a:off x="922221" y="2135761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100</a:t>
              </a:r>
              <a:endParaRPr sz="1000" b="1">
                <a:cs typeface="Trebuchet MS"/>
              </a:endParaRPr>
            </a:p>
          </p:txBody>
        </p:sp>
        <p:sp>
          <p:nvSpPr>
            <p:cNvPr id="83" name="object 51">
              <a:extLst>
                <a:ext uri="{FF2B5EF4-FFF2-40B4-BE49-F238E27FC236}">
                  <a16:creationId xmlns:a16="http://schemas.microsoft.com/office/drawing/2014/main" id="{B0022EC5-1BC0-C841-8348-24BB66CDADAF}"/>
                </a:ext>
              </a:extLst>
            </p:cNvPr>
            <p:cNvSpPr txBox="1"/>
            <p:nvPr/>
          </p:nvSpPr>
          <p:spPr>
            <a:xfrm>
              <a:off x="922221" y="2450555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80</a:t>
              </a:r>
              <a:endParaRPr sz="1000" b="1">
                <a:cs typeface="Trebuchet MS"/>
              </a:endParaRPr>
            </a:p>
          </p:txBody>
        </p:sp>
        <p:sp>
          <p:nvSpPr>
            <p:cNvPr id="84" name="object 51">
              <a:extLst>
                <a:ext uri="{FF2B5EF4-FFF2-40B4-BE49-F238E27FC236}">
                  <a16:creationId xmlns:a16="http://schemas.microsoft.com/office/drawing/2014/main" id="{BAA0B746-0CA1-2C4F-A44C-9FBB9CD824CF}"/>
                </a:ext>
              </a:extLst>
            </p:cNvPr>
            <p:cNvSpPr txBox="1"/>
            <p:nvPr/>
          </p:nvSpPr>
          <p:spPr>
            <a:xfrm>
              <a:off x="922221" y="2791581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60</a:t>
              </a:r>
              <a:endParaRPr sz="1000" b="1">
                <a:cs typeface="Trebuchet MS"/>
              </a:endParaRPr>
            </a:p>
          </p:txBody>
        </p:sp>
        <p:sp>
          <p:nvSpPr>
            <p:cNvPr id="85" name="object 51">
              <a:extLst>
                <a:ext uri="{FF2B5EF4-FFF2-40B4-BE49-F238E27FC236}">
                  <a16:creationId xmlns:a16="http://schemas.microsoft.com/office/drawing/2014/main" id="{3796D26E-81A6-CA48-AD80-39DBBAA709CD}"/>
                </a:ext>
              </a:extLst>
            </p:cNvPr>
            <p:cNvSpPr txBox="1"/>
            <p:nvPr/>
          </p:nvSpPr>
          <p:spPr>
            <a:xfrm>
              <a:off x="922221" y="3110121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40</a:t>
              </a:r>
              <a:endParaRPr sz="1000" b="1">
                <a:cs typeface="Trebuchet MS"/>
              </a:endParaRPr>
            </a:p>
          </p:txBody>
        </p:sp>
        <p:sp>
          <p:nvSpPr>
            <p:cNvPr id="86" name="object 51">
              <a:extLst>
                <a:ext uri="{FF2B5EF4-FFF2-40B4-BE49-F238E27FC236}">
                  <a16:creationId xmlns:a16="http://schemas.microsoft.com/office/drawing/2014/main" id="{692702C4-B667-DE4B-AF3D-E5C6D8D548E5}"/>
                </a:ext>
              </a:extLst>
            </p:cNvPr>
            <p:cNvSpPr txBox="1"/>
            <p:nvPr/>
          </p:nvSpPr>
          <p:spPr>
            <a:xfrm>
              <a:off x="922221" y="3439905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20</a:t>
              </a:r>
              <a:endParaRPr sz="1000" b="1">
                <a:cs typeface="Trebuchet MS"/>
              </a:endParaRPr>
            </a:p>
          </p:txBody>
        </p:sp>
        <p:sp>
          <p:nvSpPr>
            <p:cNvPr id="87" name="object 51">
              <a:extLst>
                <a:ext uri="{FF2B5EF4-FFF2-40B4-BE49-F238E27FC236}">
                  <a16:creationId xmlns:a16="http://schemas.microsoft.com/office/drawing/2014/main" id="{AE7FDFAC-2366-B04E-A5E9-71B6A3F10A40}"/>
                </a:ext>
              </a:extLst>
            </p:cNvPr>
            <p:cNvSpPr txBox="1"/>
            <p:nvPr/>
          </p:nvSpPr>
          <p:spPr>
            <a:xfrm>
              <a:off x="922221" y="3762194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0</a:t>
              </a:r>
              <a:endParaRPr sz="1000" b="1">
                <a:cs typeface="Trebuchet MS"/>
              </a:endParaRPr>
            </a:p>
          </p:txBody>
        </p:sp>
        <p:sp>
          <p:nvSpPr>
            <p:cNvPr id="88" name="object 51">
              <a:extLst>
                <a:ext uri="{FF2B5EF4-FFF2-40B4-BE49-F238E27FC236}">
                  <a16:creationId xmlns:a16="http://schemas.microsoft.com/office/drawing/2014/main" id="{31BBFC46-68F6-2C47-9540-8F0FBE3E7448}"/>
                </a:ext>
              </a:extLst>
            </p:cNvPr>
            <p:cNvSpPr txBox="1"/>
            <p:nvPr/>
          </p:nvSpPr>
          <p:spPr>
            <a:xfrm>
              <a:off x="1180643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0</a:t>
              </a:r>
              <a:endParaRPr sz="1000" b="1">
                <a:cs typeface="Trebuchet MS"/>
              </a:endParaRPr>
            </a:p>
          </p:txBody>
        </p: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BE94C31D-E10E-AD4F-A034-B08276A72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0331" y="3865219"/>
              <a:ext cx="48219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A1176EB5-DDF1-3D48-8E1C-B2E1DD4D6036}"/>
                </a:ext>
              </a:extLst>
            </p:cNvPr>
            <p:cNvGrpSpPr/>
            <p:nvPr/>
          </p:nvGrpSpPr>
          <p:grpSpPr>
            <a:xfrm>
              <a:off x="1612553" y="2307022"/>
              <a:ext cx="4395865" cy="1618525"/>
              <a:chOff x="1620049" y="-38747787"/>
              <a:chExt cx="4395865" cy="43489356"/>
            </a:xfrm>
          </p:grpSpPr>
          <p:cxnSp>
            <p:nvCxnSpPr>
              <p:cNvPr id="92" name="Gerade Verbindung 91">
                <a:extLst>
                  <a:ext uri="{FF2B5EF4-FFF2-40B4-BE49-F238E27FC236}">
                    <a16:creationId xmlns:a16="http://schemas.microsoft.com/office/drawing/2014/main" id="{86AA2B55-AF4F-714B-9FDF-1162FC5C309C}"/>
                  </a:ext>
                </a:extLst>
              </p:cNvPr>
              <p:cNvCxnSpPr/>
              <p:nvPr/>
            </p:nvCxnSpPr>
            <p:spPr>
              <a:xfrm>
                <a:off x="1620049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>
                <a:extLst>
                  <a:ext uri="{FF2B5EF4-FFF2-40B4-BE49-F238E27FC236}">
                    <a16:creationId xmlns:a16="http://schemas.microsoft.com/office/drawing/2014/main" id="{75DB97AF-B8D0-3E4A-9FDA-410E8DF85548}"/>
                  </a:ext>
                </a:extLst>
              </p:cNvPr>
              <p:cNvCxnSpPr/>
              <p:nvPr/>
            </p:nvCxnSpPr>
            <p:spPr>
              <a:xfrm>
                <a:off x="1991055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>
                <a:extLst>
                  <a:ext uri="{FF2B5EF4-FFF2-40B4-BE49-F238E27FC236}">
                    <a16:creationId xmlns:a16="http://schemas.microsoft.com/office/drawing/2014/main" id="{F5160D64-325C-754E-BACB-76232D6BD051}"/>
                  </a:ext>
                </a:extLst>
              </p:cNvPr>
              <p:cNvCxnSpPr/>
              <p:nvPr/>
            </p:nvCxnSpPr>
            <p:spPr>
              <a:xfrm>
                <a:off x="2354567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>
                <a:extLst>
                  <a:ext uri="{FF2B5EF4-FFF2-40B4-BE49-F238E27FC236}">
                    <a16:creationId xmlns:a16="http://schemas.microsoft.com/office/drawing/2014/main" id="{833364F5-65D0-454D-B387-AC0055F2F265}"/>
                  </a:ext>
                </a:extLst>
              </p:cNvPr>
              <p:cNvCxnSpPr/>
              <p:nvPr/>
            </p:nvCxnSpPr>
            <p:spPr>
              <a:xfrm>
                <a:off x="2721826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95">
                <a:extLst>
                  <a:ext uri="{FF2B5EF4-FFF2-40B4-BE49-F238E27FC236}">
                    <a16:creationId xmlns:a16="http://schemas.microsoft.com/office/drawing/2014/main" id="{E5ED0E37-7280-4D40-8011-6EA9D1DAE1E3}"/>
                  </a:ext>
                </a:extLst>
              </p:cNvPr>
              <p:cNvCxnSpPr/>
              <p:nvPr/>
            </p:nvCxnSpPr>
            <p:spPr>
              <a:xfrm>
                <a:off x="3089085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96">
                <a:extLst>
                  <a:ext uri="{FF2B5EF4-FFF2-40B4-BE49-F238E27FC236}">
                    <a16:creationId xmlns:a16="http://schemas.microsoft.com/office/drawing/2014/main" id="{F2744306-E740-1D4C-8232-DDC1392DCBB2}"/>
                  </a:ext>
                </a:extLst>
              </p:cNvPr>
              <p:cNvCxnSpPr/>
              <p:nvPr/>
            </p:nvCxnSpPr>
            <p:spPr>
              <a:xfrm>
                <a:off x="3456344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>
                <a:extLst>
                  <a:ext uri="{FF2B5EF4-FFF2-40B4-BE49-F238E27FC236}">
                    <a16:creationId xmlns:a16="http://schemas.microsoft.com/office/drawing/2014/main" id="{98B7EA20-683A-4E4D-9979-7EB97F8BDFFD}"/>
                  </a:ext>
                </a:extLst>
              </p:cNvPr>
              <p:cNvCxnSpPr/>
              <p:nvPr/>
            </p:nvCxnSpPr>
            <p:spPr>
              <a:xfrm>
                <a:off x="3819855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>
                <a:extLst>
                  <a:ext uri="{FF2B5EF4-FFF2-40B4-BE49-F238E27FC236}">
                    <a16:creationId xmlns:a16="http://schemas.microsoft.com/office/drawing/2014/main" id="{B9173496-0B62-FE45-99D1-71110D6EF9A1}"/>
                  </a:ext>
                </a:extLst>
              </p:cNvPr>
              <p:cNvCxnSpPr/>
              <p:nvPr/>
            </p:nvCxnSpPr>
            <p:spPr>
              <a:xfrm>
                <a:off x="4187114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>
                <a:extLst>
                  <a:ext uri="{FF2B5EF4-FFF2-40B4-BE49-F238E27FC236}">
                    <a16:creationId xmlns:a16="http://schemas.microsoft.com/office/drawing/2014/main" id="{9A0595B1-ABDB-3C45-A1B1-34C0D89D3A1C}"/>
                  </a:ext>
                </a:extLst>
              </p:cNvPr>
              <p:cNvCxnSpPr/>
              <p:nvPr/>
            </p:nvCxnSpPr>
            <p:spPr>
              <a:xfrm>
                <a:off x="4554373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>
                <a:extLst>
                  <a:ext uri="{FF2B5EF4-FFF2-40B4-BE49-F238E27FC236}">
                    <a16:creationId xmlns:a16="http://schemas.microsoft.com/office/drawing/2014/main" id="{A9C6FD3A-E2FB-9041-A5B9-8BE48982429D}"/>
                  </a:ext>
                </a:extLst>
              </p:cNvPr>
              <p:cNvCxnSpPr/>
              <p:nvPr/>
            </p:nvCxnSpPr>
            <p:spPr>
              <a:xfrm>
                <a:off x="4914137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>
                <a:extLst>
                  <a:ext uri="{FF2B5EF4-FFF2-40B4-BE49-F238E27FC236}">
                    <a16:creationId xmlns:a16="http://schemas.microsoft.com/office/drawing/2014/main" id="{74A7AAAF-C809-4D46-A44A-C11F382E1494}"/>
                  </a:ext>
                </a:extLst>
              </p:cNvPr>
              <p:cNvCxnSpPr/>
              <p:nvPr/>
            </p:nvCxnSpPr>
            <p:spPr>
              <a:xfrm>
                <a:off x="5281396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>
                <a:extLst>
                  <a:ext uri="{FF2B5EF4-FFF2-40B4-BE49-F238E27FC236}">
                    <a16:creationId xmlns:a16="http://schemas.microsoft.com/office/drawing/2014/main" id="{31CED521-CB53-674E-8C84-8F6C84B4F151}"/>
                  </a:ext>
                </a:extLst>
              </p:cNvPr>
              <p:cNvCxnSpPr/>
              <p:nvPr/>
            </p:nvCxnSpPr>
            <p:spPr>
              <a:xfrm>
                <a:off x="5652403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>
                <a:extLst>
                  <a:ext uri="{FF2B5EF4-FFF2-40B4-BE49-F238E27FC236}">
                    <a16:creationId xmlns:a16="http://schemas.microsoft.com/office/drawing/2014/main" id="{344EC657-BD5B-A649-9072-947B04A0D946}"/>
                  </a:ext>
                </a:extLst>
              </p:cNvPr>
              <p:cNvCxnSpPr/>
              <p:nvPr/>
            </p:nvCxnSpPr>
            <p:spPr>
              <a:xfrm>
                <a:off x="6015914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>
                <a:extLst>
                  <a:ext uri="{FF2B5EF4-FFF2-40B4-BE49-F238E27FC236}">
                    <a16:creationId xmlns:a16="http://schemas.microsoft.com/office/drawing/2014/main" id="{0906CF16-6F56-AA48-BE53-E4B4D77B4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1826" y="-38747787"/>
                <a:ext cx="0" cy="4187821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bject 51">
              <a:extLst>
                <a:ext uri="{FF2B5EF4-FFF2-40B4-BE49-F238E27FC236}">
                  <a16:creationId xmlns:a16="http://schemas.microsoft.com/office/drawing/2014/main" id="{4A371AAF-27FE-BA44-8A0F-4762A51592AD}"/>
                </a:ext>
              </a:extLst>
            </p:cNvPr>
            <p:cNvSpPr txBox="1"/>
            <p:nvPr/>
          </p:nvSpPr>
          <p:spPr>
            <a:xfrm>
              <a:off x="1540407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3</a:t>
              </a:r>
              <a:endParaRPr sz="1000" b="1">
                <a:cs typeface="Trebuchet MS"/>
              </a:endParaRPr>
            </a:p>
          </p:txBody>
        </p:sp>
        <p:sp>
          <p:nvSpPr>
            <p:cNvPr id="107" name="object 51">
              <a:extLst>
                <a:ext uri="{FF2B5EF4-FFF2-40B4-BE49-F238E27FC236}">
                  <a16:creationId xmlns:a16="http://schemas.microsoft.com/office/drawing/2014/main" id="{8591736E-BD66-504E-9365-982817D62CF3}"/>
                </a:ext>
              </a:extLst>
            </p:cNvPr>
            <p:cNvSpPr txBox="1"/>
            <p:nvPr/>
          </p:nvSpPr>
          <p:spPr>
            <a:xfrm>
              <a:off x="1915161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6</a:t>
              </a:r>
              <a:endParaRPr sz="1000" b="1">
                <a:cs typeface="Trebuchet MS"/>
              </a:endParaRPr>
            </a:p>
          </p:txBody>
        </p:sp>
        <p:sp>
          <p:nvSpPr>
            <p:cNvPr id="108" name="object 51">
              <a:extLst>
                <a:ext uri="{FF2B5EF4-FFF2-40B4-BE49-F238E27FC236}">
                  <a16:creationId xmlns:a16="http://schemas.microsoft.com/office/drawing/2014/main" id="{9FCD384E-0BA5-2C41-AA7D-051CCAF5D120}"/>
                </a:ext>
              </a:extLst>
            </p:cNvPr>
            <p:cNvSpPr txBox="1"/>
            <p:nvPr/>
          </p:nvSpPr>
          <p:spPr>
            <a:xfrm>
              <a:off x="2274925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9</a:t>
              </a:r>
              <a:endParaRPr sz="1000" b="1">
                <a:cs typeface="Trebuchet MS"/>
              </a:endParaRPr>
            </a:p>
          </p:txBody>
        </p:sp>
        <p:sp>
          <p:nvSpPr>
            <p:cNvPr id="109" name="object 51">
              <a:extLst>
                <a:ext uri="{FF2B5EF4-FFF2-40B4-BE49-F238E27FC236}">
                  <a16:creationId xmlns:a16="http://schemas.microsoft.com/office/drawing/2014/main" id="{C40DDD13-3ACC-F249-8202-C5B4032DC743}"/>
                </a:ext>
              </a:extLst>
            </p:cNvPr>
            <p:cNvSpPr txBox="1"/>
            <p:nvPr/>
          </p:nvSpPr>
          <p:spPr>
            <a:xfrm>
              <a:off x="2618506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12</a:t>
              </a:r>
              <a:endParaRPr sz="1000" b="1">
                <a:cs typeface="Trebuchet MS"/>
              </a:endParaRPr>
            </a:p>
          </p:txBody>
        </p:sp>
        <p:sp>
          <p:nvSpPr>
            <p:cNvPr id="110" name="object 51">
              <a:extLst>
                <a:ext uri="{FF2B5EF4-FFF2-40B4-BE49-F238E27FC236}">
                  <a16:creationId xmlns:a16="http://schemas.microsoft.com/office/drawing/2014/main" id="{4E52DB16-3C2D-A845-8657-384FF02E8DCC}"/>
                </a:ext>
              </a:extLst>
            </p:cNvPr>
            <p:cNvSpPr txBox="1"/>
            <p:nvPr/>
          </p:nvSpPr>
          <p:spPr>
            <a:xfrm>
              <a:off x="2982018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15</a:t>
              </a:r>
              <a:endParaRPr sz="1000" b="1">
                <a:cs typeface="Trebuchet MS"/>
              </a:endParaRPr>
            </a:p>
          </p:txBody>
        </p:sp>
        <p:sp>
          <p:nvSpPr>
            <p:cNvPr id="111" name="object 51">
              <a:extLst>
                <a:ext uri="{FF2B5EF4-FFF2-40B4-BE49-F238E27FC236}">
                  <a16:creationId xmlns:a16="http://schemas.microsoft.com/office/drawing/2014/main" id="{CB0C1B3B-3EC0-F54A-B274-7AC74ABF99AB}"/>
                </a:ext>
              </a:extLst>
            </p:cNvPr>
            <p:cNvSpPr txBox="1"/>
            <p:nvPr/>
          </p:nvSpPr>
          <p:spPr>
            <a:xfrm>
              <a:off x="3341782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18</a:t>
              </a:r>
              <a:endParaRPr sz="1000" b="1">
                <a:cs typeface="Trebuchet MS"/>
              </a:endParaRPr>
            </a:p>
          </p:txBody>
        </p:sp>
        <p:sp>
          <p:nvSpPr>
            <p:cNvPr id="112" name="object 51">
              <a:extLst>
                <a:ext uri="{FF2B5EF4-FFF2-40B4-BE49-F238E27FC236}">
                  <a16:creationId xmlns:a16="http://schemas.microsoft.com/office/drawing/2014/main" id="{666FBF65-83AA-7B4E-BBCE-4A41E9019774}"/>
                </a:ext>
              </a:extLst>
            </p:cNvPr>
            <p:cNvSpPr txBox="1"/>
            <p:nvPr/>
          </p:nvSpPr>
          <p:spPr>
            <a:xfrm>
              <a:off x="3697798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21</a:t>
              </a:r>
              <a:endParaRPr sz="1000" b="1">
                <a:cs typeface="Trebuchet MS"/>
              </a:endParaRPr>
            </a:p>
          </p:txBody>
        </p:sp>
        <p:sp>
          <p:nvSpPr>
            <p:cNvPr id="113" name="object 51">
              <a:extLst>
                <a:ext uri="{FF2B5EF4-FFF2-40B4-BE49-F238E27FC236}">
                  <a16:creationId xmlns:a16="http://schemas.microsoft.com/office/drawing/2014/main" id="{3270A995-40F7-8142-924F-22E2527742FD}"/>
                </a:ext>
              </a:extLst>
            </p:cNvPr>
            <p:cNvSpPr txBox="1"/>
            <p:nvPr/>
          </p:nvSpPr>
          <p:spPr>
            <a:xfrm>
              <a:off x="4072552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24</a:t>
              </a:r>
              <a:endParaRPr sz="1000" b="1">
                <a:cs typeface="Trebuchet MS"/>
              </a:endParaRPr>
            </a:p>
          </p:txBody>
        </p:sp>
        <p:sp>
          <p:nvSpPr>
            <p:cNvPr id="114" name="object 51">
              <a:extLst>
                <a:ext uri="{FF2B5EF4-FFF2-40B4-BE49-F238E27FC236}">
                  <a16:creationId xmlns:a16="http://schemas.microsoft.com/office/drawing/2014/main" id="{FD39326E-88C5-DF4B-A279-BF9FA49D5B28}"/>
                </a:ext>
              </a:extLst>
            </p:cNvPr>
            <p:cNvSpPr txBox="1"/>
            <p:nvPr/>
          </p:nvSpPr>
          <p:spPr>
            <a:xfrm>
              <a:off x="4443558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27</a:t>
              </a:r>
              <a:endParaRPr sz="1000" b="1">
                <a:cs typeface="Trebuchet MS"/>
              </a:endParaRPr>
            </a:p>
          </p:txBody>
        </p:sp>
        <p:sp>
          <p:nvSpPr>
            <p:cNvPr id="115" name="object 51">
              <a:extLst>
                <a:ext uri="{FF2B5EF4-FFF2-40B4-BE49-F238E27FC236}">
                  <a16:creationId xmlns:a16="http://schemas.microsoft.com/office/drawing/2014/main" id="{C33ED7C0-6417-574A-B14C-AE92EC029E19}"/>
                </a:ext>
              </a:extLst>
            </p:cNvPr>
            <p:cNvSpPr txBox="1"/>
            <p:nvPr/>
          </p:nvSpPr>
          <p:spPr>
            <a:xfrm>
              <a:off x="4810817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30</a:t>
              </a:r>
              <a:endParaRPr sz="1000" b="1">
                <a:cs typeface="Trebuchet MS"/>
              </a:endParaRPr>
            </a:p>
          </p:txBody>
        </p:sp>
        <p:sp>
          <p:nvSpPr>
            <p:cNvPr id="116" name="object 51">
              <a:extLst>
                <a:ext uri="{FF2B5EF4-FFF2-40B4-BE49-F238E27FC236}">
                  <a16:creationId xmlns:a16="http://schemas.microsoft.com/office/drawing/2014/main" id="{72092A03-3C11-4744-9339-D1917D80AA72}"/>
                </a:ext>
              </a:extLst>
            </p:cNvPr>
            <p:cNvSpPr txBox="1"/>
            <p:nvPr/>
          </p:nvSpPr>
          <p:spPr>
            <a:xfrm>
              <a:off x="5170581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33</a:t>
              </a:r>
              <a:endParaRPr sz="1000" b="1">
                <a:cs typeface="Trebuchet MS"/>
              </a:endParaRPr>
            </a:p>
          </p:txBody>
        </p:sp>
        <p:sp>
          <p:nvSpPr>
            <p:cNvPr id="117" name="object 51">
              <a:extLst>
                <a:ext uri="{FF2B5EF4-FFF2-40B4-BE49-F238E27FC236}">
                  <a16:creationId xmlns:a16="http://schemas.microsoft.com/office/drawing/2014/main" id="{BBB781A3-BDB9-3243-9FC7-4A66854A66DC}"/>
                </a:ext>
              </a:extLst>
            </p:cNvPr>
            <p:cNvSpPr txBox="1"/>
            <p:nvPr/>
          </p:nvSpPr>
          <p:spPr>
            <a:xfrm>
              <a:off x="5537840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36</a:t>
              </a:r>
              <a:endParaRPr sz="1000" b="1">
                <a:cs typeface="Trebuchet MS"/>
              </a:endParaRPr>
            </a:p>
          </p:txBody>
        </p:sp>
        <p:sp>
          <p:nvSpPr>
            <p:cNvPr id="118" name="object 51">
              <a:extLst>
                <a:ext uri="{FF2B5EF4-FFF2-40B4-BE49-F238E27FC236}">
                  <a16:creationId xmlns:a16="http://schemas.microsoft.com/office/drawing/2014/main" id="{418A5D55-837C-F84D-A481-17D97D900BFE}"/>
                </a:ext>
              </a:extLst>
            </p:cNvPr>
            <p:cNvSpPr txBox="1"/>
            <p:nvPr/>
          </p:nvSpPr>
          <p:spPr>
            <a:xfrm>
              <a:off x="5901352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 b="1">
                  <a:solidFill>
                    <a:srgbClr val="585353"/>
                  </a:solidFill>
                  <a:cs typeface="Trebuchet MS"/>
                </a:rPr>
                <a:t>39</a:t>
              </a:r>
              <a:endParaRPr sz="1000" b="1">
                <a:cs typeface="Trebuchet MS"/>
              </a:endParaRPr>
            </a:p>
          </p:txBody>
        </p:sp>
        <p:sp>
          <p:nvSpPr>
            <p:cNvPr id="121" name="object 22">
              <a:extLst>
                <a:ext uri="{FF2B5EF4-FFF2-40B4-BE49-F238E27FC236}">
                  <a16:creationId xmlns:a16="http://schemas.microsoft.com/office/drawing/2014/main" id="{3D8DA1E6-619D-7A45-9B08-85D29210CAA6}"/>
                </a:ext>
              </a:extLst>
            </p:cNvPr>
            <p:cNvSpPr txBox="1"/>
            <p:nvPr/>
          </p:nvSpPr>
          <p:spPr>
            <a:xfrm>
              <a:off x="2528338" y="1972553"/>
              <a:ext cx="495914" cy="334010"/>
            </a:xfrm>
            <a:prstGeom prst="rect">
              <a:avLst/>
            </a:prstGeom>
          </p:spPr>
          <p:txBody>
            <a:bodyPr vert="horz" wrap="square" lIns="0" tIns="39370" rIns="0" bIns="0" rtlCol="0">
              <a:spAutoFit/>
            </a:bodyPr>
            <a:lstStyle/>
            <a:p>
              <a:pPr marL="80010" marR="5080" indent="-67310">
                <a:lnSpc>
                  <a:spcPts val="1110"/>
                </a:lnSpc>
                <a:spcBef>
                  <a:spcPts val="310"/>
                </a:spcBef>
              </a:pPr>
              <a:r>
                <a:rPr sz="1000" b="1" spc="-5">
                  <a:solidFill>
                    <a:srgbClr val="585353"/>
                  </a:solidFill>
                  <a:cs typeface="Arial" panose="020B0604020202020204" pitchFamily="34" charset="0"/>
                </a:rPr>
                <a:t>12</a:t>
              </a:r>
              <a:r>
                <a:rPr sz="1000" b="1" spc="-10">
                  <a:solidFill>
                    <a:srgbClr val="585353"/>
                  </a:solidFill>
                  <a:cs typeface="Arial" panose="020B0604020202020204" pitchFamily="34" charset="0"/>
                </a:rPr>
                <a:t>-</a:t>
              </a:r>
              <a:r>
                <a:rPr sz="1000" b="1" spc="-5">
                  <a:solidFill>
                    <a:srgbClr val="585353"/>
                  </a:solidFill>
                  <a:cs typeface="Arial" panose="020B0604020202020204" pitchFamily="34" charset="0"/>
                </a:rPr>
                <a:t>mo  rate</a:t>
              </a:r>
              <a:endParaRPr sz="1000" b="1">
                <a:cs typeface="Arial" panose="020B0604020202020204" pitchFamily="34" charset="0"/>
              </a:endParaRPr>
            </a:p>
          </p:txBody>
        </p:sp>
        <p:sp>
          <p:nvSpPr>
            <p:cNvPr id="123" name="object 23">
              <a:extLst>
                <a:ext uri="{FF2B5EF4-FFF2-40B4-BE49-F238E27FC236}">
                  <a16:creationId xmlns:a16="http://schemas.microsoft.com/office/drawing/2014/main" id="{68CEE8F6-DB18-F249-B32B-857F2724898B}"/>
                </a:ext>
              </a:extLst>
            </p:cNvPr>
            <p:cNvSpPr txBox="1"/>
            <p:nvPr/>
          </p:nvSpPr>
          <p:spPr>
            <a:xfrm>
              <a:off x="2750035" y="2799275"/>
              <a:ext cx="39805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50" b="1">
                  <a:solidFill>
                    <a:srgbClr val="026E7E"/>
                  </a:solidFill>
                  <a:cs typeface="Trebuchet MS"/>
                </a:rPr>
                <a:t>5</a:t>
              </a:r>
              <a:r>
                <a:rPr lang="de-DE" sz="1050" b="1">
                  <a:solidFill>
                    <a:srgbClr val="026E7E"/>
                  </a:solidFill>
                  <a:cs typeface="Trebuchet MS"/>
                </a:rPr>
                <a:t>6</a:t>
              </a:r>
              <a:r>
                <a:rPr sz="1050" b="1">
                  <a:solidFill>
                    <a:srgbClr val="026E7E"/>
                  </a:solidFill>
                  <a:cs typeface="Trebuchet MS"/>
                </a:rPr>
                <a:t>%</a:t>
              </a:r>
            </a:p>
          </p:txBody>
        </p:sp>
        <p:sp>
          <p:nvSpPr>
            <p:cNvPr id="124" name="object 23">
              <a:extLst>
                <a:ext uri="{FF2B5EF4-FFF2-40B4-BE49-F238E27FC236}">
                  <a16:creationId xmlns:a16="http://schemas.microsoft.com/office/drawing/2014/main" id="{8E4A3D26-1BE5-8646-94D9-B1DCFEE2D2FC}"/>
                </a:ext>
              </a:extLst>
            </p:cNvPr>
            <p:cNvSpPr txBox="1"/>
            <p:nvPr/>
          </p:nvSpPr>
          <p:spPr>
            <a:xfrm>
              <a:off x="2740510" y="3333112"/>
              <a:ext cx="32132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 b="1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47</a:t>
              </a:r>
              <a:r>
                <a:rPr sz="1050" b="1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%</a:t>
              </a:r>
            </a:p>
          </p:txBody>
        </p:sp>
        <p:sp>
          <p:nvSpPr>
            <p:cNvPr id="125" name="object 23">
              <a:extLst>
                <a:ext uri="{FF2B5EF4-FFF2-40B4-BE49-F238E27FC236}">
                  <a16:creationId xmlns:a16="http://schemas.microsoft.com/office/drawing/2014/main" id="{FBD17A16-66A0-B54A-9A40-27BE580FC849}"/>
                </a:ext>
              </a:extLst>
            </p:cNvPr>
            <p:cNvSpPr txBox="1"/>
            <p:nvPr/>
          </p:nvSpPr>
          <p:spPr>
            <a:xfrm>
              <a:off x="5135301" y="3314633"/>
              <a:ext cx="94504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 b="1">
                  <a:solidFill>
                    <a:srgbClr val="026E7E"/>
                  </a:solidFill>
                  <a:cs typeface="Trebuchet MS"/>
                </a:rPr>
                <a:t>NIVO + </a:t>
              </a:r>
              <a:r>
                <a:rPr lang="de-DE" sz="1050" b="1" err="1">
                  <a:solidFill>
                    <a:srgbClr val="026E7E"/>
                  </a:solidFill>
                  <a:cs typeface="Trebuchet MS"/>
                </a:rPr>
                <a:t>chemo</a:t>
              </a:r>
              <a:endParaRPr sz="1050" b="1">
                <a:solidFill>
                  <a:srgbClr val="026E7E"/>
                </a:solidFill>
                <a:cs typeface="Trebuchet MS"/>
              </a:endParaRPr>
            </a:p>
          </p:txBody>
        </p:sp>
        <p:sp>
          <p:nvSpPr>
            <p:cNvPr id="126" name="object 23">
              <a:extLst>
                <a:ext uri="{FF2B5EF4-FFF2-40B4-BE49-F238E27FC236}">
                  <a16:creationId xmlns:a16="http://schemas.microsoft.com/office/drawing/2014/main" id="{19A89550-911C-8F4F-8B2D-B3A230D3E1F4}"/>
                </a:ext>
              </a:extLst>
            </p:cNvPr>
            <p:cNvSpPr txBox="1"/>
            <p:nvPr/>
          </p:nvSpPr>
          <p:spPr>
            <a:xfrm>
              <a:off x="5149808" y="3713110"/>
              <a:ext cx="94504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 b="1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Chemo</a:t>
              </a:r>
              <a:endParaRPr sz="1050" b="1">
                <a:solidFill>
                  <a:schemeClr val="bg1">
                    <a:lumMod val="50000"/>
                  </a:schemeClr>
                </a:solidFill>
                <a:cs typeface="Trebuchet MS"/>
              </a:endParaRPr>
            </a:p>
          </p:txBody>
        </p:sp>
      </p:grpSp>
      <p:graphicFrame>
        <p:nvGraphicFramePr>
          <p:cNvPr id="180" name="object 12">
            <a:extLst>
              <a:ext uri="{FF2B5EF4-FFF2-40B4-BE49-F238E27FC236}">
                <a16:creationId xmlns:a16="http://schemas.microsoft.com/office/drawing/2014/main" id="{9A0600FC-7B19-3D48-8340-9FA8BD8D1170}"/>
              </a:ext>
            </a:extLst>
          </p:cNvPr>
          <p:cNvGraphicFramePr>
            <a:graphicFrameLocks noGrp="1"/>
          </p:cNvGraphicFramePr>
          <p:nvPr/>
        </p:nvGraphicFramePr>
        <p:xfrm>
          <a:off x="6208740" y="4303594"/>
          <a:ext cx="5554327" cy="80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8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93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3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8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79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2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06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1569">
                <a:tc gridSpan="15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/>
                        <a:t>No. at risk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133920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Nivo +</a:t>
                      </a:r>
                      <a:r>
                        <a:rPr lang="de-DE" sz="1000" b="1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5400" marB="36000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789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731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621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506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420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308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226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147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100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49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34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14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2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>
                          <a:solidFill>
                            <a:srgbClr val="026E7E"/>
                          </a:solidFill>
                        </a:rPr>
                        <a:t>0</a:t>
                      </a:r>
                      <a:endParaRPr lang="de-DE" sz="1000" b="1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00" b="1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00" b="1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0795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/>
                        <a:t>792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/>
                        <a:t>697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586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469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b="1" spc="-5"/>
                        <a:t>359</a:t>
                      </a:r>
                      <a:endParaRPr lang="de-DE" sz="1000" b="1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239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94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59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6A007297-B2FB-6B4F-B987-6609CCCE8C6C}"/>
              </a:ext>
            </a:extLst>
          </p:cNvPr>
          <p:cNvGrpSpPr/>
          <p:nvPr/>
        </p:nvGrpSpPr>
        <p:grpSpPr>
          <a:xfrm>
            <a:off x="6260965" y="1972553"/>
            <a:ext cx="5534634" cy="2310995"/>
            <a:chOff x="6260965" y="1972553"/>
            <a:chExt cx="5534634" cy="2310995"/>
          </a:xfrm>
        </p:grpSpPr>
        <p:pic>
          <p:nvPicPr>
            <p:cNvPr id="188" name="Grafik 187" descr="Ein Bild, das Kette enthält.&#10;&#10;Automatisch generierte Beschreibung">
              <a:extLst>
                <a:ext uri="{FF2B5EF4-FFF2-40B4-BE49-F238E27FC236}">
                  <a16:creationId xmlns:a16="http://schemas.microsoft.com/office/drawing/2014/main" id="{50C5F4EF-59FC-B34E-9CE5-396F6602D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1"/>
            <a:stretch/>
          </p:blipFill>
          <p:spPr>
            <a:xfrm>
              <a:off x="6527567" y="2167786"/>
              <a:ext cx="5116754" cy="1726363"/>
            </a:xfrm>
            <a:prstGeom prst="rect">
              <a:avLst/>
            </a:prstGeom>
          </p:spPr>
        </p:pic>
        <p:sp>
          <p:nvSpPr>
            <p:cNvPr id="130" name="object 8">
              <a:extLst>
                <a:ext uri="{FF2B5EF4-FFF2-40B4-BE49-F238E27FC236}">
                  <a16:creationId xmlns:a16="http://schemas.microsoft.com/office/drawing/2014/main" id="{49B3D5D8-F49F-6A48-A628-F09FDC0118EB}"/>
                </a:ext>
              </a:extLst>
            </p:cNvPr>
            <p:cNvSpPr txBox="1"/>
            <p:nvPr/>
          </p:nvSpPr>
          <p:spPr>
            <a:xfrm>
              <a:off x="6260965" y="2168954"/>
              <a:ext cx="184666" cy="990604"/>
            </a:xfrm>
            <a:prstGeom prst="rect">
              <a:avLst/>
            </a:prstGeom>
          </p:spPr>
          <p:txBody>
            <a:bodyPr vert="vert270" wrap="square" lIns="0" tIns="6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OS</a:t>
              </a:r>
              <a:r>
                <a:rPr sz="1200" b="1" spc="-80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sz="1200" b="1" spc="-5">
                  <a:solidFill>
                    <a:srgbClr val="585353"/>
                  </a:solidFill>
                  <a:cs typeface="Trebuchet MS"/>
                </a:rPr>
                <a:t>(%)</a:t>
              </a:r>
              <a:r>
                <a:rPr lang="en-US" sz="1200" b="1" spc="-5">
                  <a:solidFill>
                    <a:srgbClr val="585353"/>
                  </a:solidFill>
                  <a:cs typeface="Trebuchet MS"/>
                </a:rPr>
                <a:t>*</a:t>
              </a:r>
              <a:endParaRPr sz="1200" baseline="25000">
                <a:cs typeface="Trebuchet MS"/>
              </a:endParaRPr>
            </a:p>
          </p:txBody>
        </p:sp>
        <p:sp>
          <p:nvSpPr>
            <p:cNvPr id="131" name="object 53">
              <a:extLst>
                <a:ext uri="{FF2B5EF4-FFF2-40B4-BE49-F238E27FC236}">
                  <a16:creationId xmlns:a16="http://schemas.microsoft.com/office/drawing/2014/main" id="{E87AD905-89B8-D141-8BFF-285955154C30}"/>
                </a:ext>
              </a:extLst>
            </p:cNvPr>
            <p:cNvSpPr txBox="1"/>
            <p:nvPr/>
          </p:nvSpPr>
          <p:spPr>
            <a:xfrm>
              <a:off x="8921054" y="4057845"/>
              <a:ext cx="811985" cy="225703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5875">
                <a:lnSpc>
                  <a:spcPct val="100000"/>
                </a:lnSpc>
                <a:spcBef>
                  <a:spcPts val="270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Months</a:t>
              </a:r>
              <a:endParaRPr sz="1200">
                <a:cs typeface="Trebuchet MS"/>
              </a:endParaRPr>
            </a:p>
          </p:txBody>
        </p:sp>
        <p:cxnSp>
          <p:nvCxnSpPr>
            <p:cNvPr id="132" name="Gerade Verbindung 131">
              <a:extLst>
                <a:ext uri="{FF2B5EF4-FFF2-40B4-BE49-F238E27FC236}">
                  <a16:creationId xmlns:a16="http://schemas.microsoft.com/office/drawing/2014/main" id="{B623FB4C-A8C1-8441-8D94-ABCEE0982D6D}"/>
                </a:ext>
              </a:extLst>
            </p:cNvPr>
            <p:cNvCxnSpPr/>
            <p:nvPr/>
          </p:nvCxnSpPr>
          <p:spPr>
            <a:xfrm flipH="1">
              <a:off x="6814869" y="2231496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>
              <a:extLst>
                <a:ext uri="{FF2B5EF4-FFF2-40B4-BE49-F238E27FC236}">
                  <a16:creationId xmlns:a16="http://schemas.microsoft.com/office/drawing/2014/main" id="{99554A4C-C817-B147-B6D1-BC3DAA0468FD}"/>
                </a:ext>
              </a:extLst>
            </p:cNvPr>
            <p:cNvCxnSpPr>
              <a:cxnSpLocks/>
            </p:cNvCxnSpPr>
            <p:nvPr/>
          </p:nvCxnSpPr>
          <p:spPr>
            <a:xfrm>
              <a:off x="6871064" y="2231496"/>
              <a:ext cx="0" cy="1706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>
              <a:extLst>
                <a:ext uri="{FF2B5EF4-FFF2-40B4-BE49-F238E27FC236}">
                  <a16:creationId xmlns:a16="http://schemas.microsoft.com/office/drawing/2014/main" id="{C70DE846-8DB6-5045-B984-BA3CE3D9071B}"/>
                </a:ext>
              </a:extLst>
            </p:cNvPr>
            <p:cNvCxnSpPr/>
            <p:nvPr/>
          </p:nvCxnSpPr>
          <p:spPr>
            <a:xfrm flipH="1">
              <a:off x="6814869" y="2557532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>
              <a:extLst>
                <a:ext uri="{FF2B5EF4-FFF2-40B4-BE49-F238E27FC236}">
                  <a16:creationId xmlns:a16="http://schemas.microsoft.com/office/drawing/2014/main" id="{958D5F11-C2F3-5C49-9D03-7C80DF00C3A0}"/>
                </a:ext>
              </a:extLst>
            </p:cNvPr>
            <p:cNvCxnSpPr/>
            <p:nvPr/>
          </p:nvCxnSpPr>
          <p:spPr>
            <a:xfrm flipH="1">
              <a:off x="6814869" y="2887315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>
              <a:extLst>
                <a:ext uri="{FF2B5EF4-FFF2-40B4-BE49-F238E27FC236}">
                  <a16:creationId xmlns:a16="http://schemas.microsoft.com/office/drawing/2014/main" id="{216F6EA7-6936-4C46-BE89-6AECC8B1FB33}"/>
                </a:ext>
              </a:extLst>
            </p:cNvPr>
            <p:cNvCxnSpPr/>
            <p:nvPr/>
          </p:nvCxnSpPr>
          <p:spPr>
            <a:xfrm flipH="1">
              <a:off x="6814869" y="3213351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>
              <a:extLst>
                <a:ext uri="{FF2B5EF4-FFF2-40B4-BE49-F238E27FC236}">
                  <a16:creationId xmlns:a16="http://schemas.microsoft.com/office/drawing/2014/main" id="{C622A26A-72F0-1347-88E2-7D45B82AC50E}"/>
                </a:ext>
              </a:extLst>
            </p:cNvPr>
            <p:cNvCxnSpPr/>
            <p:nvPr/>
          </p:nvCxnSpPr>
          <p:spPr>
            <a:xfrm flipH="1">
              <a:off x="6814869" y="3539387"/>
              <a:ext cx="599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bject 51">
              <a:extLst>
                <a:ext uri="{FF2B5EF4-FFF2-40B4-BE49-F238E27FC236}">
                  <a16:creationId xmlns:a16="http://schemas.microsoft.com/office/drawing/2014/main" id="{47846B4D-4930-314B-B1AD-939DE31AB862}"/>
                </a:ext>
              </a:extLst>
            </p:cNvPr>
            <p:cNvSpPr txBox="1"/>
            <p:nvPr/>
          </p:nvSpPr>
          <p:spPr>
            <a:xfrm>
              <a:off x="6544243" y="2135761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100</a:t>
              </a:r>
              <a:endParaRPr sz="1000">
                <a:cs typeface="Trebuchet MS"/>
              </a:endParaRPr>
            </a:p>
          </p:txBody>
        </p:sp>
        <p:sp>
          <p:nvSpPr>
            <p:cNvPr id="139" name="object 51">
              <a:extLst>
                <a:ext uri="{FF2B5EF4-FFF2-40B4-BE49-F238E27FC236}">
                  <a16:creationId xmlns:a16="http://schemas.microsoft.com/office/drawing/2014/main" id="{EBF779D1-C7F2-6D47-BF59-5BDC0D99145A}"/>
                </a:ext>
              </a:extLst>
            </p:cNvPr>
            <p:cNvSpPr txBox="1"/>
            <p:nvPr/>
          </p:nvSpPr>
          <p:spPr>
            <a:xfrm>
              <a:off x="6544243" y="2450555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80</a:t>
              </a:r>
              <a:endParaRPr sz="1000">
                <a:cs typeface="Trebuchet MS"/>
              </a:endParaRPr>
            </a:p>
          </p:txBody>
        </p:sp>
        <p:sp>
          <p:nvSpPr>
            <p:cNvPr id="140" name="object 51">
              <a:extLst>
                <a:ext uri="{FF2B5EF4-FFF2-40B4-BE49-F238E27FC236}">
                  <a16:creationId xmlns:a16="http://schemas.microsoft.com/office/drawing/2014/main" id="{94820286-BBFD-A544-9E90-AD4FAD3F8DFB}"/>
                </a:ext>
              </a:extLst>
            </p:cNvPr>
            <p:cNvSpPr txBox="1"/>
            <p:nvPr/>
          </p:nvSpPr>
          <p:spPr>
            <a:xfrm>
              <a:off x="6544243" y="2791581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60</a:t>
              </a:r>
              <a:endParaRPr sz="1000">
                <a:cs typeface="Trebuchet MS"/>
              </a:endParaRPr>
            </a:p>
          </p:txBody>
        </p:sp>
        <p:sp>
          <p:nvSpPr>
            <p:cNvPr id="141" name="object 51">
              <a:extLst>
                <a:ext uri="{FF2B5EF4-FFF2-40B4-BE49-F238E27FC236}">
                  <a16:creationId xmlns:a16="http://schemas.microsoft.com/office/drawing/2014/main" id="{443E81FC-75B3-C943-BF50-79D8B3ACCE2E}"/>
                </a:ext>
              </a:extLst>
            </p:cNvPr>
            <p:cNvSpPr txBox="1"/>
            <p:nvPr/>
          </p:nvSpPr>
          <p:spPr>
            <a:xfrm>
              <a:off x="6544243" y="3110121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40</a:t>
              </a:r>
              <a:endParaRPr sz="1000">
                <a:cs typeface="Trebuchet MS"/>
              </a:endParaRPr>
            </a:p>
          </p:txBody>
        </p:sp>
        <p:sp>
          <p:nvSpPr>
            <p:cNvPr id="142" name="object 51">
              <a:extLst>
                <a:ext uri="{FF2B5EF4-FFF2-40B4-BE49-F238E27FC236}">
                  <a16:creationId xmlns:a16="http://schemas.microsoft.com/office/drawing/2014/main" id="{3025594C-63C3-C341-83CC-170C8EA0187A}"/>
                </a:ext>
              </a:extLst>
            </p:cNvPr>
            <p:cNvSpPr txBox="1"/>
            <p:nvPr/>
          </p:nvSpPr>
          <p:spPr>
            <a:xfrm>
              <a:off x="6544243" y="3439905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20</a:t>
              </a:r>
              <a:endParaRPr sz="1000">
                <a:cs typeface="Trebuchet MS"/>
              </a:endParaRPr>
            </a:p>
          </p:txBody>
        </p:sp>
        <p:sp>
          <p:nvSpPr>
            <p:cNvPr id="143" name="object 51">
              <a:extLst>
                <a:ext uri="{FF2B5EF4-FFF2-40B4-BE49-F238E27FC236}">
                  <a16:creationId xmlns:a16="http://schemas.microsoft.com/office/drawing/2014/main" id="{D437EF73-3CB6-4441-97E6-F07C8AAA609B}"/>
                </a:ext>
              </a:extLst>
            </p:cNvPr>
            <p:cNvSpPr txBox="1"/>
            <p:nvPr/>
          </p:nvSpPr>
          <p:spPr>
            <a:xfrm>
              <a:off x="6544243" y="3762194"/>
              <a:ext cx="26312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sp>
          <p:nvSpPr>
            <p:cNvPr id="144" name="object 51">
              <a:extLst>
                <a:ext uri="{FF2B5EF4-FFF2-40B4-BE49-F238E27FC236}">
                  <a16:creationId xmlns:a16="http://schemas.microsoft.com/office/drawing/2014/main" id="{5BB5778C-687D-4248-95E9-DDFCABC6FDCD}"/>
                </a:ext>
              </a:extLst>
            </p:cNvPr>
            <p:cNvSpPr txBox="1"/>
            <p:nvPr/>
          </p:nvSpPr>
          <p:spPr>
            <a:xfrm>
              <a:off x="6802665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cxnSp>
          <p:nvCxnSpPr>
            <p:cNvPr id="145" name="Gerade Verbindung 144">
              <a:extLst>
                <a:ext uri="{FF2B5EF4-FFF2-40B4-BE49-F238E27FC236}">
                  <a16:creationId xmlns:a16="http://schemas.microsoft.com/office/drawing/2014/main" id="{EB07F2BE-9D20-804F-8D8B-1F687BC49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2353" y="3865219"/>
              <a:ext cx="48219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7BEFF374-445B-8B42-9AA0-4C52D0B49E57}"/>
                </a:ext>
              </a:extLst>
            </p:cNvPr>
            <p:cNvGrpSpPr/>
            <p:nvPr/>
          </p:nvGrpSpPr>
          <p:grpSpPr>
            <a:xfrm>
              <a:off x="7234575" y="2307022"/>
              <a:ext cx="4395865" cy="1618525"/>
              <a:chOff x="1620049" y="-38747787"/>
              <a:chExt cx="4395865" cy="43489356"/>
            </a:xfrm>
          </p:grpSpPr>
          <p:cxnSp>
            <p:nvCxnSpPr>
              <p:cNvPr id="147" name="Gerade Verbindung 146">
                <a:extLst>
                  <a:ext uri="{FF2B5EF4-FFF2-40B4-BE49-F238E27FC236}">
                    <a16:creationId xmlns:a16="http://schemas.microsoft.com/office/drawing/2014/main" id="{A8720B83-9376-8148-9A3B-990E4C26D5F8}"/>
                  </a:ext>
                </a:extLst>
              </p:cNvPr>
              <p:cNvCxnSpPr/>
              <p:nvPr/>
            </p:nvCxnSpPr>
            <p:spPr>
              <a:xfrm>
                <a:off x="1620049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47">
                <a:extLst>
                  <a:ext uri="{FF2B5EF4-FFF2-40B4-BE49-F238E27FC236}">
                    <a16:creationId xmlns:a16="http://schemas.microsoft.com/office/drawing/2014/main" id="{4D0809A6-152D-6542-9D04-466B34BCB8BE}"/>
                  </a:ext>
                </a:extLst>
              </p:cNvPr>
              <p:cNvCxnSpPr/>
              <p:nvPr/>
            </p:nvCxnSpPr>
            <p:spPr>
              <a:xfrm>
                <a:off x="1991055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148">
                <a:extLst>
                  <a:ext uri="{FF2B5EF4-FFF2-40B4-BE49-F238E27FC236}">
                    <a16:creationId xmlns:a16="http://schemas.microsoft.com/office/drawing/2014/main" id="{5C6F2466-B376-304A-A8EC-ABC496838526}"/>
                  </a:ext>
                </a:extLst>
              </p:cNvPr>
              <p:cNvCxnSpPr/>
              <p:nvPr/>
            </p:nvCxnSpPr>
            <p:spPr>
              <a:xfrm>
                <a:off x="2354567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149">
                <a:extLst>
                  <a:ext uri="{FF2B5EF4-FFF2-40B4-BE49-F238E27FC236}">
                    <a16:creationId xmlns:a16="http://schemas.microsoft.com/office/drawing/2014/main" id="{C301388D-F79F-E145-BC59-C247AA73DF94}"/>
                  </a:ext>
                </a:extLst>
              </p:cNvPr>
              <p:cNvCxnSpPr/>
              <p:nvPr/>
            </p:nvCxnSpPr>
            <p:spPr>
              <a:xfrm>
                <a:off x="2721826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150">
                <a:extLst>
                  <a:ext uri="{FF2B5EF4-FFF2-40B4-BE49-F238E27FC236}">
                    <a16:creationId xmlns:a16="http://schemas.microsoft.com/office/drawing/2014/main" id="{D6B895C5-B9E8-F046-8068-D6E8B2602E13}"/>
                  </a:ext>
                </a:extLst>
              </p:cNvPr>
              <p:cNvCxnSpPr/>
              <p:nvPr/>
            </p:nvCxnSpPr>
            <p:spPr>
              <a:xfrm>
                <a:off x="3089085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151">
                <a:extLst>
                  <a:ext uri="{FF2B5EF4-FFF2-40B4-BE49-F238E27FC236}">
                    <a16:creationId xmlns:a16="http://schemas.microsoft.com/office/drawing/2014/main" id="{C1A2EEE5-967D-3246-B9E1-8CDF27472FC3}"/>
                  </a:ext>
                </a:extLst>
              </p:cNvPr>
              <p:cNvCxnSpPr/>
              <p:nvPr/>
            </p:nvCxnSpPr>
            <p:spPr>
              <a:xfrm>
                <a:off x="3456344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152">
                <a:extLst>
                  <a:ext uri="{FF2B5EF4-FFF2-40B4-BE49-F238E27FC236}">
                    <a16:creationId xmlns:a16="http://schemas.microsoft.com/office/drawing/2014/main" id="{440372F9-8645-E94F-9699-2912A7844784}"/>
                  </a:ext>
                </a:extLst>
              </p:cNvPr>
              <p:cNvCxnSpPr/>
              <p:nvPr/>
            </p:nvCxnSpPr>
            <p:spPr>
              <a:xfrm>
                <a:off x="3819855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153">
                <a:extLst>
                  <a:ext uri="{FF2B5EF4-FFF2-40B4-BE49-F238E27FC236}">
                    <a16:creationId xmlns:a16="http://schemas.microsoft.com/office/drawing/2014/main" id="{AFD63ACD-78FA-C142-8A2E-1B3CAD60D727}"/>
                  </a:ext>
                </a:extLst>
              </p:cNvPr>
              <p:cNvCxnSpPr/>
              <p:nvPr/>
            </p:nvCxnSpPr>
            <p:spPr>
              <a:xfrm>
                <a:off x="4187114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154">
                <a:extLst>
                  <a:ext uri="{FF2B5EF4-FFF2-40B4-BE49-F238E27FC236}">
                    <a16:creationId xmlns:a16="http://schemas.microsoft.com/office/drawing/2014/main" id="{D0473455-E120-AC40-BDCC-7396187842A8}"/>
                  </a:ext>
                </a:extLst>
              </p:cNvPr>
              <p:cNvCxnSpPr/>
              <p:nvPr/>
            </p:nvCxnSpPr>
            <p:spPr>
              <a:xfrm>
                <a:off x="4554373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155">
                <a:extLst>
                  <a:ext uri="{FF2B5EF4-FFF2-40B4-BE49-F238E27FC236}">
                    <a16:creationId xmlns:a16="http://schemas.microsoft.com/office/drawing/2014/main" id="{811EF7F6-DD26-0E47-BE89-52075424A2A9}"/>
                  </a:ext>
                </a:extLst>
              </p:cNvPr>
              <p:cNvCxnSpPr/>
              <p:nvPr/>
            </p:nvCxnSpPr>
            <p:spPr>
              <a:xfrm>
                <a:off x="4914137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156">
                <a:extLst>
                  <a:ext uri="{FF2B5EF4-FFF2-40B4-BE49-F238E27FC236}">
                    <a16:creationId xmlns:a16="http://schemas.microsoft.com/office/drawing/2014/main" id="{BE92B4E4-1F0F-144F-AD21-81A061ED164C}"/>
                  </a:ext>
                </a:extLst>
              </p:cNvPr>
              <p:cNvCxnSpPr/>
              <p:nvPr/>
            </p:nvCxnSpPr>
            <p:spPr>
              <a:xfrm>
                <a:off x="5281396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157">
                <a:extLst>
                  <a:ext uri="{FF2B5EF4-FFF2-40B4-BE49-F238E27FC236}">
                    <a16:creationId xmlns:a16="http://schemas.microsoft.com/office/drawing/2014/main" id="{B9EDD2EB-D543-074E-9963-FFE91839B2D2}"/>
                  </a:ext>
                </a:extLst>
              </p:cNvPr>
              <p:cNvCxnSpPr/>
              <p:nvPr/>
            </p:nvCxnSpPr>
            <p:spPr>
              <a:xfrm>
                <a:off x="5652403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158">
                <a:extLst>
                  <a:ext uri="{FF2B5EF4-FFF2-40B4-BE49-F238E27FC236}">
                    <a16:creationId xmlns:a16="http://schemas.microsoft.com/office/drawing/2014/main" id="{2613D4D5-5064-6E41-B9E9-6D906235C807}"/>
                  </a:ext>
                </a:extLst>
              </p:cNvPr>
              <p:cNvCxnSpPr/>
              <p:nvPr/>
            </p:nvCxnSpPr>
            <p:spPr>
              <a:xfrm>
                <a:off x="6015914" y="3055815"/>
                <a:ext cx="0" cy="16857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159">
                <a:extLst>
                  <a:ext uri="{FF2B5EF4-FFF2-40B4-BE49-F238E27FC236}">
                    <a16:creationId xmlns:a16="http://schemas.microsoft.com/office/drawing/2014/main" id="{84EEDA43-890A-0743-976B-2D1B54EB4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1826" y="-38747787"/>
                <a:ext cx="0" cy="4187821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object 51">
              <a:extLst>
                <a:ext uri="{FF2B5EF4-FFF2-40B4-BE49-F238E27FC236}">
                  <a16:creationId xmlns:a16="http://schemas.microsoft.com/office/drawing/2014/main" id="{B2A1C8D2-B355-E249-AE1F-89FCF4B2BE38}"/>
                </a:ext>
              </a:extLst>
            </p:cNvPr>
            <p:cNvSpPr txBox="1"/>
            <p:nvPr/>
          </p:nvSpPr>
          <p:spPr>
            <a:xfrm>
              <a:off x="7162429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</a:t>
              </a:r>
              <a:endParaRPr sz="1000">
                <a:cs typeface="Trebuchet MS"/>
              </a:endParaRPr>
            </a:p>
          </p:txBody>
        </p:sp>
        <p:sp>
          <p:nvSpPr>
            <p:cNvPr id="162" name="object 51">
              <a:extLst>
                <a:ext uri="{FF2B5EF4-FFF2-40B4-BE49-F238E27FC236}">
                  <a16:creationId xmlns:a16="http://schemas.microsoft.com/office/drawing/2014/main" id="{987ED6FD-6825-DA42-82CD-B00B4340C8D0}"/>
                </a:ext>
              </a:extLst>
            </p:cNvPr>
            <p:cNvSpPr txBox="1"/>
            <p:nvPr/>
          </p:nvSpPr>
          <p:spPr>
            <a:xfrm>
              <a:off x="7537183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</a:t>
              </a:r>
              <a:endParaRPr sz="1000">
                <a:cs typeface="Trebuchet MS"/>
              </a:endParaRPr>
            </a:p>
          </p:txBody>
        </p:sp>
        <p:sp>
          <p:nvSpPr>
            <p:cNvPr id="163" name="object 51">
              <a:extLst>
                <a:ext uri="{FF2B5EF4-FFF2-40B4-BE49-F238E27FC236}">
                  <a16:creationId xmlns:a16="http://schemas.microsoft.com/office/drawing/2014/main" id="{F3CF648D-838B-7840-8834-CE443E2269B9}"/>
                </a:ext>
              </a:extLst>
            </p:cNvPr>
            <p:cNvSpPr txBox="1"/>
            <p:nvPr/>
          </p:nvSpPr>
          <p:spPr>
            <a:xfrm>
              <a:off x="7896947" y="3900853"/>
              <a:ext cx="14429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</a:t>
              </a:r>
              <a:endParaRPr sz="1000">
                <a:cs typeface="Trebuchet MS"/>
              </a:endParaRPr>
            </a:p>
          </p:txBody>
        </p:sp>
        <p:sp>
          <p:nvSpPr>
            <p:cNvPr id="164" name="object 51">
              <a:extLst>
                <a:ext uri="{FF2B5EF4-FFF2-40B4-BE49-F238E27FC236}">
                  <a16:creationId xmlns:a16="http://schemas.microsoft.com/office/drawing/2014/main" id="{B48E2D06-3EC1-844F-88A9-1DA89F30F632}"/>
                </a:ext>
              </a:extLst>
            </p:cNvPr>
            <p:cNvSpPr txBox="1"/>
            <p:nvPr/>
          </p:nvSpPr>
          <p:spPr>
            <a:xfrm>
              <a:off x="8240528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12</a:t>
              </a:r>
              <a:endParaRPr sz="1000">
                <a:cs typeface="Trebuchet MS"/>
              </a:endParaRPr>
            </a:p>
          </p:txBody>
        </p:sp>
        <p:sp>
          <p:nvSpPr>
            <p:cNvPr id="165" name="object 51">
              <a:extLst>
                <a:ext uri="{FF2B5EF4-FFF2-40B4-BE49-F238E27FC236}">
                  <a16:creationId xmlns:a16="http://schemas.microsoft.com/office/drawing/2014/main" id="{42B77B17-B5C3-5F45-9FCE-9386DDA04FBC}"/>
                </a:ext>
              </a:extLst>
            </p:cNvPr>
            <p:cNvSpPr txBox="1"/>
            <p:nvPr/>
          </p:nvSpPr>
          <p:spPr>
            <a:xfrm>
              <a:off x="8604040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15</a:t>
              </a:r>
              <a:endParaRPr sz="1000">
                <a:cs typeface="Trebuchet MS"/>
              </a:endParaRPr>
            </a:p>
          </p:txBody>
        </p:sp>
        <p:sp>
          <p:nvSpPr>
            <p:cNvPr id="166" name="object 51">
              <a:extLst>
                <a:ext uri="{FF2B5EF4-FFF2-40B4-BE49-F238E27FC236}">
                  <a16:creationId xmlns:a16="http://schemas.microsoft.com/office/drawing/2014/main" id="{DC059CF0-1771-6849-8E9C-B32A773217D0}"/>
                </a:ext>
              </a:extLst>
            </p:cNvPr>
            <p:cNvSpPr txBox="1"/>
            <p:nvPr/>
          </p:nvSpPr>
          <p:spPr>
            <a:xfrm>
              <a:off x="8963804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18</a:t>
              </a:r>
              <a:endParaRPr sz="1000">
                <a:cs typeface="Trebuchet MS"/>
              </a:endParaRPr>
            </a:p>
          </p:txBody>
        </p:sp>
        <p:sp>
          <p:nvSpPr>
            <p:cNvPr id="167" name="object 51">
              <a:extLst>
                <a:ext uri="{FF2B5EF4-FFF2-40B4-BE49-F238E27FC236}">
                  <a16:creationId xmlns:a16="http://schemas.microsoft.com/office/drawing/2014/main" id="{3030E794-5002-BC4B-AE54-5E9F3807A785}"/>
                </a:ext>
              </a:extLst>
            </p:cNvPr>
            <p:cNvSpPr txBox="1"/>
            <p:nvPr/>
          </p:nvSpPr>
          <p:spPr>
            <a:xfrm>
              <a:off x="9319820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21</a:t>
              </a:r>
              <a:endParaRPr sz="1000">
                <a:cs typeface="Trebuchet MS"/>
              </a:endParaRPr>
            </a:p>
          </p:txBody>
        </p:sp>
        <p:sp>
          <p:nvSpPr>
            <p:cNvPr id="168" name="object 51">
              <a:extLst>
                <a:ext uri="{FF2B5EF4-FFF2-40B4-BE49-F238E27FC236}">
                  <a16:creationId xmlns:a16="http://schemas.microsoft.com/office/drawing/2014/main" id="{9C655774-6DEE-5040-9604-B7859FEE969B}"/>
                </a:ext>
              </a:extLst>
            </p:cNvPr>
            <p:cNvSpPr txBox="1"/>
            <p:nvPr/>
          </p:nvSpPr>
          <p:spPr>
            <a:xfrm>
              <a:off x="9694574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24</a:t>
              </a:r>
              <a:endParaRPr sz="1000">
                <a:cs typeface="Trebuchet MS"/>
              </a:endParaRPr>
            </a:p>
          </p:txBody>
        </p:sp>
        <p:sp>
          <p:nvSpPr>
            <p:cNvPr id="169" name="object 51">
              <a:extLst>
                <a:ext uri="{FF2B5EF4-FFF2-40B4-BE49-F238E27FC236}">
                  <a16:creationId xmlns:a16="http://schemas.microsoft.com/office/drawing/2014/main" id="{696BBEB8-BD41-0846-84D6-E9BA7D23A703}"/>
                </a:ext>
              </a:extLst>
            </p:cNvPr>
            <p:cNvSpPr txBox="1"/>
            <p:nvPr/>
          </p:nvSpPr>
          <p:spPr>
            <a:xfrm>
              <a:off x="10065580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27</a:t>
              </a:r>
              <a:endParaRPr sz="1000">
                <a:cs typeface="Trebuchet MS"/>
              </a:endParaRPr>
            </a:p>
          </p:txBody>
        </p:sp>
        <p:sp>
          <p:nvSpPr>
            <p:cNvPr id="170" name="object 51">
              <a:extLst>
                <a:ext uri="{FF2B5EF4-FFF2-40B4-BE49-F238E27FC236}">
                  <a16:creationId xmlns:a16="http://schemas.microsoft.com/office/drawing/2014/main" id="{EB4C61A1-75E8-9C40-8DCA-B2E3D3CEC4AC}"/>
                </a:ext>
              </a:extLst>
            </p:cNvPr>
            <p:cNvSpPr txBox="1"/>
            <p:nvPr/>
          </p:nvSpPr>
          <p:spPr>
            <a:xfrm>
              <a:off x="10432839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171" name="object 51">
              <a:extLst>
                <a:ext uri="{FF2B5EF4-FFF2-40B4-BE49-F238E27FC236}">
                  <a16:creationId xmlns:a16="http://schemas.microsoft.com/office/drawing/2014/main" id="{B6E6A297-1F02-1A4D-B53A-282AEF0014D9}"/>
                </a:ext>
              </a:extLst>
            </p:cNvPr>
            <p:cNvSpPr txBox="1"/>
            <p:nvPr/>
          </p:nvSpPr>
          <p:spPr>
            <a:xfrm>
              <a:off x="10792603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33</a:t>
              </a:r>
              <a:endParaRPr sz="1000">
                <a:cs typeface="Trebuchet MS"/>
              </a:endParaRPr>
            </a:p>
          </p:txBody>
        </p:sp>
        <p:sp>
          <p:nvSpPr>
            <p:cNvPr id="172" name="object 51">
              <a:extLst>
                <a:ext uri="{FF2B5EF4-FFF2-40B4-BE49-F238E27FC236}">
                  <a16:creationId xmlns:a16="http://schemas.microsoft.com/office/drawing/2014/main" id="{1EB648F3-3688-4249-8AC0-48C08D2D78EF}"/>
                </a:ext>
              </a:extLst>
            </p:cNvPr>
            <p:cNvSpPr txBox="1"/>
            <p:nvPr/>
          </p:nvSpPr>
          <p:spPr>
            <a:xfrm>
              <a:off x="11159862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  <p:sp>
          <p:nvSpPr>
            <p:cNvPr id="173" name="object 51">
              <a:extLst>
                <a:ext uri="{FF2B5EF4-FFF2-40B4-BE49-F238E27FC236}">
                  <a16:creationId xmlns:a16="http://schemas.microsoft.com/office/drawing/2014/main" id="{9B08C946-646D-5D43-BB6C-133AADB66363}"/>
                </a:ext>
              </a:extLst>
            </p:cNvPr>
            <p:cNvSpPr txBox="1"/>
            <p:nvPr/>
          </p:nvSpPr>
          <p:spPr>
            <a:xfrm>
              <a:off x="11523374" y="3900853"/>
              <a:ext cx="2015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39</a:t>
              </a:r>
              <a:endParaRPr sz="1000">
                <a:cs typeface="Trebuchet MS"/>
              </a:endParaRPr>
            </a:p>
          </p:txBody>
        </p:sp>
        <p:sp>
          <p:nvSpPr>
            <p:cNvPr id="174" name="object 22">
              <a:extLst>
                <a:ext uri="{FF2B5EF4-FFF2-40B4-BE49-F238E27FC236}">
                  <a16:creationId xmlns:a16="http://schemas.microsoft.com/office/drawing/2014/main" id="{FEB501CF-B567-9E48-BBAB-88BA952B5D0E}"/>
                </a:ext>
              </a:extLst>
            </p:cNvPr>
            <p:cNvSpPr txBox="1"/>
            <p:nvPr/>
          </p:nvSpPr>
          <p:spPr>
            <a:xfrm>
              <a:off x="8150360" y="1972553"/>
              <a:ext cx="495914" cy="334010"/>
            </a:xfrm>
            <a:prstGeom prst="rect">
              <a:avLst/>
            </a:prstGeom>
          </p:spPr>
          <p:txBody>
            <a:bodyPr vert="horz" wrap="square" lIns="0" tIns="39370" rIns="0" bIns="0" rtlCol="0">
              <a:spAutoFit/>
            </a:bodyPr>
            <a:lstStyle/>
            <a:p>
              <a:pPr marL="80010" marR="5080" indent="-67310">
                <a:lnSpc>
                  <a:spcPts val="1110"/>
                </a:lnSpc>
                <a:spcBef>
                  <a:spcPts val="310"/>
                </a:spcBef>
              </a:pPr>
              <a:r>
                <a:rPr sz="1000" spc="-5">
                  <a:solidFill>
                    <a:srgbClr val="585353"/>
                  </a:solidFill>
                  <a:cs typeface="Arial" panose="020B0604020202020204" pitchFamily="34" charset="0"/>
                </a:rPr>
                <a:t>12</a:t>
              </a:r>
              <a:r>
                <a:rPr sz="1000" spc="-10">
                  <a:solidFill>
                    <a:srgbClr val="585353"/>
                  </a:solidFill>
                  <a:cs typeface="Arial" panose="020B0604020202020204" pitchFamily="34" charset="0"/>
                </a:rPr>
                <a:t>-</a:t>
              </a:r>
              <a:r>
                <a:rPr sz="1000" spc="-5">
                  <a:solidFill>
                    <a:srgbClr val="585353"/>
                  </a:solidFill>
                  <a:cs typeface="Arial" panose="020B0604020202020204" pitchFamily="34" charset="0"/>
                </a:rPr>
                <a:t>mo  rate</a:t>
              </a:r>
              <a:endParaRPr sz="1000">
                <a:cs typeface="Arial" panose="020B0604020202020204" pitchFamily="34" charset="0"/>
              </a:endParaRPr>
            </a:p>
          </p:txBody>
        </p:sp>
        <p:sp>
          <p:nvSpPr>
            <p:cNvPr id="175" name="object 23">
              <a:extLst>
                <a:ext uri="{FF2B5EF4-FFF2-40B4-BE49-F238E27FC236}">
                  <a16:creationId xmlns:a16="http://schemas.microsoft.com/office/drawing/2014/main" id="{B9C8E258-4E58-7E49-BC12-2C91DF60F47C}"/>
                </a:ext>
              </a:extLst>
            </p:cNvPr>
            <p:cNvSpPr txBox="1"/>
            <p:nvPr/>
          </p:nvSpPr>
          <p:spPr>
            <a:xfrm>
              <a:off x="8372057" y="2799275"/>
              <a:ext cx="412511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50">
                  <a:solidFill>
                    <a:srgbClr val="026E7E"/>
                  </a:solidFill>
                  <a:cs typeface="Trebuchet MS"/>
                </a:rPr>
                <a:t>5</a:t>
              </a:r>
              <a:r>
                <a:rPr lang="de-DE" sz="1050">
                  <a:solidFill>
                    <a:srgbClr val="026E7E"/>
                  </a:solidFill>
                  <a:cs typeface="Trebuchet MS"/>
                </a:rPr>
                <a:t>5</a:t>
              </a:r>
              <a:r>
                <a:rPr sz="1050">
                  <a:solidFill>
                    <a:srgbClr val="026E7E"/>
                  </a:solidFill>
                  <a:cs typeface="Trebuchet MS"/>
                </a:rPr>
                <a:t>%</a:t>
              </a:r>
            </a:p>
          </p:txBody>
        </p:sp>
        <p:sp>
          <p:nvSpPr>
            <p:cNvPr id="176" name="object 23">
              <a:extLst>
                <a:ext uri="{FF2B5EF4-FFF2-40B4-BE49-F238E27FC236}">
                  <a16:creationId xmlns:a16="http://schemas.microsoft.com/office/drawing/2014/main" id="{9D7CAACA-F284-AC48-A6FD-9A995409AC92}"/>
                </a:ext>
              </a:extLst>
            </p:cNvPr>
            <p:cNvSpPr txBox="1"/>
            <p:nvPr/>
          </p:nvSpPr>
          <p:spPr>
            <a:xfrm>
              <a:off x="8372057" y="3323587"/>
              <a:ext cx="398060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48</a:t>
              </a:r>
              <a:r>
                <a:rPr sz="1050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%</a:t>
              </a:r>
            </a:p>
          </p:txBody>
        </p:sp>
        <p:sp>
          <p:nvSpPr>
            <p:cNvPr id="177" name="object 23">
              <a:extLst>
                <a:ext uri="{FF2B5EF4-FFF2-40B4-BE49-F238E27FC236}">
                  <a16:creationId xmlns:a16="http://schemas.microsoft.com/office/drawing/2014/main" id="{3297DA05-251E-5A40-A867-2B577BC1B7CF}"/>
                </a:ext>
              </a:extLst>
            </p:cNvPr>
            <p:cNvSpPr txBox="1"/>
            <p:nvPr/>
          </p:nvSpPr>
          <p:spPr>
            <a:xfrm>
              <a:off x="10757323" y="3314633"/>
              <a:ext cx="102376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rgbClr val="026E7E"/>
                  </a:solidFill>
                  <a:cs typeface="Trebuchet MS"/>
                </a:rPr>
                <a:t>NIVO + </a:t>
              </a:r>
              <a:r>
                <a:rPr lang="de-DE" sz="1050" err="1">
                  <a:solidFill>
                    <a:srgbClr val="026E7E"/>
                  </a:solidFill>
                  <a:cs typeface="Trebuchet MS"/>
                </a:rPr>
                <a:t>chemo</a:t>
              </a:r>
              <a:endParaRPr sz="1050">
                <a:solidFill>
                  <a:srgbClr val="026E7E"/>
                </a:solidFill>
                <a:cs typeface="Trebuchet MS"/>
              </a:endParaRPr>
            </a:p>
          </p:txBody>
        </p:sp>
        <p:sp>
          <p:nvSpPr>
            <p:cNvPr id="178" name="object 23">
              <a:extLst>
                <a:ext uri="{FF2B5EF4-FFF2-40B4-BE49-F238E27FC236}">
                  <a16:creationId xmlns:a16="http://schemas.microsoft.com/office/drawing/2014/main" id="{34FF927B-1088-3B4F-9118-B6AD09937CA8}"/>
                </a:ext>
              </a:extLst>
            </p:cNvPr>
            <p:cNvSpPr txBox="1"/>
            <p:nvPr/>
          </p:nvSpPr>
          <p:spPr>
            <a:xfrm>
              <a:off x="10771830" y="3713110"/>
              <a:ext cx="102376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Chemo</a:t>
              </a:r>
              <a:endParaRPr sz="1050">
                <a:solidFill>
                  <a:schemeClr val="bg1">
                    <a:lumMod val="50000"/>
                  </a:schemeClr>
                </a:solidFill>
                <a:cs typeface="Trebuchet MS"/>
              </a:endParaRPr>
            </a:p>
          </p:txBody>
        </p:sp>
      </p:grpSp>
      <p:graphicFrame>
        <p:nvGraphicFramePr>
          <p:cNvPr id="179" name="object 7">
            <a:extLst>
              <a:ext uri="{FF2B5EF4-FFF2-40B4-BE49-F238E27FC236}">
                <a16:creationId xmlns:a16="http://schemas.microsoft.com/office/drawing/2014/main" id="{BE13665F-86EE-FC4F-80D0-472EF37FD3B9}"/>
              </a:ext>
            </a:extLst>
          </p:cNvPr>
          <p:cNvGraphicFramePr>
            <a:graphicFrameLocks noGrp="1"/>
          </p:cNvGraphicFramePr>
          <p:nvPr/>
        </p:nvGraphicFramePr>
        <p:xfrm>
          <a:off x="9113159" y="1805554"/>
          <a:ext cx="2536189" cy="109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DE" sz="1050" b="1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en-US" sz="1000" b="1" spc="-5"/>
                        <a:t>Nivo </a:t>
                      </a:r>
                      <a:r>
                        <a:rPr lang="en-US" sz="1000" b="1"/>
                        <a:t>+</a:t>
                      </a:r>
                      <a:r>
                        <a:rPr lang="en-US" sz="1000" b="1" spc="-50"/>
                        <a:t> </a:t>
                      </a:r>
                      <a:r>
                        <a:rPr lang="en-US" sz="1000" b="1"/>
                        <a:t>chemo</a:t>
                      </a:r>
                    </a:p>
                    <a:p>
                      <a:pPr marL="184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-5"/>
                        <a:t>(N</a:t>
                      </a:r>
                      <a:r>
                        <a:rPr lang="en-US" sz="1000" b="1"/>
                        <a:t>=789)</a:t>
                      </a:r>
                      <a:endParaRPr lang="en-US" sz="10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025"/>
                        </a:lnSpc>
                      </a:pPr>
                      <a:r>
                        <a:rPr lang="de-DE" sz="1000" b="1"/>
                        <a:t>Chemo (</a:t>
                      </a:r>
                      <a:r>
                        <a:rPr lang="de-DE" sz="1000" b="1" spc="-5"/>
                        <a:t>N</a:t>
                      </a:r>
                      <a:r>
                        <a:rPr lang="de-DE" sz="1000" b="1"/>
                        <a:t>=792)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36000" marB="36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6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 spc="-5"/>
                        <a:t>Median OS,</a:t>
                      </a:r>
                      <a:r>
                        <a:rPr lang="de-DE" sz="1000" b="1" spc="-20"/>
                        <a:t> </a:t>
                      </a:r>
                      <a:r>
                        <a:rPr lang="de-DE" sz="1000" b="1" spc="-5"/>
                        <a:t>mo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13.8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11.6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(95%</a:t>
                      </a:r>
                      <a:r>
                        <a:rPr lang="de-DE" sz="1000" b="1" spc="-15"/>
                        <a:t> </a:t>
                      </a:r>
                      <a:r>
                        <a:rPr lang="de-DE" sz="1000" b="1" spc="-5"/>
                        <a:t>CI)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(12.6–14.6)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(10.9–12.5)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42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HR </a:t>
                      </a:r>
                      <a:r>
                        <a:rPr lang="de-DE" sz="1000" b="1" spc="-5"/>
                        <a:t>(99.3%</a:t>
                      </a:r>
                      <a:r>
                        <a:rPr lang="de-DE" sz="1000" b="1" spc="-45"/>
                        <a:t> </a:t>
                      </a:r>
                      <a:r>
                        <a:rPr lang="de-DE" sz="1000" b="1"/>
                        <a:t>CI)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 grid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1000" b="1"/>
                        <a:t>0.80</a:t>
                      </a:r>
                      <a:r>
                        <a:rPr lang="de-DE" sz="1000" b="1" spc="-20"/>
                        <a:t> </a:t>
                      </a:r>
                      <a:r>
                        <a:rPr lang="de-DE" sz="1000" b="1" spc="-5"/>
                        <a:t>(0.68–0.94)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215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1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/>
                        <a:t>P</a:t>
                      </a:r>
                      <a:r>
                        <a:rPr lang="de-DE" sz="1000" b="1" spc="-5"/>
                        <a:t> value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 gridSpan="2">
                  <a:txBody>
                    <a:bodyPr/>
                    <a:lstStyle/>
                    <a:p>
                      <a:pPr marL="5645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1000" b="1" spc="-5"/>
                        <a:t>0.0002</a:t>
                      </a:r>
                      <a:endParaRPr lang="de-DE" sz="1000" b="1">
                        <a:latin typeface="+mn-lt"/>
                        <a:cs typeface="Trebuchet MS"/>
                      </a:endParaRPr>
                    </a:p>
                  </a:txBody>
                  <a:tcPr marL="0" marR="0" marT="196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0" name="Rectangle 119">
            <a:extLst>
              <a:ext uri="{FF2B5EF4-FFF2-40B4-BE49-F238E27FC236}">
                <a16:creationId xmlns:a16="http://schemas.microsoft.com/office/drawing/2014/main" id="{67566ACE-0E73-4C92-BE39-4D7B9E57C492}"/>
              </a:ext>
            </a:extLst>
          </p:cNvPr>
          <p:cNvSpPr/>
          <p:nvPr/>
        </p:nvSpPr>
        <p:spPr>
          <a:xfrm>
            <a:off x="416123" y="5721623"/>
            <a:ext cx="11373103" cy="4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GB">
                <a:solidFill>
                  <a:schemeClr val="tx1"/>
                </a:solidFill>
              </a:rPr>
              <a:t>OS benefit in PD-L1 CPS </a:t>
            </a:r>
            <a:r>
              <a:rPr lang="de-DE">
                <a:solidFill>
                  <a:schemeClr val="tx1"/>
                </a:solidFill>
              </a:rPr>
              <a:t>≥ 1 </a:t>
            </a:r>
            <a:r>
              <a:rPr lang="de-DE" err="1">
                <a:solidFill>
                  <a:schemeClr val="tx1"/>
                </a:solidFill>
              </a:rPr>
              <a:t>and</a:t>
            </a:r>
            <a:r>
              <a:rPr lang="de-DE">
                <a:solidFill>
                  <a:schemeClr val="tx1"/>
                </a:solidFill>
              </a:rPr>
              <a:t> all </a:t>
            </a:r>
            <a:r>
              <a:rPr lang="de-DE" err="1">
                <a:solidFill>
                  <a:schemeClr val="tx1"/>
                </a:solidFill>
              </a:rPr>
              <a:t>randomized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patients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with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nivolumab</a:t>
            </a:r>
            <a:r>
              <a:rPr lang="de-DE">
                <a:solidFill>
                  <a:schemeClr val="tx1"/>
                </a:solidFill>
              </a:rPr>
              <a:t> + </a:t>
            </a:r>
            <a:r>
              <a:rPr lang="de-DE" err="1">
                <a:solidFill>
                  <a:schemeClr val="tx1"/>
                </a:solidFill>
              </a:rPr>
              <a:t>chemotherapy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vs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chemotherapy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75B60D3-B2A7-480D-B0D2-CF0A7B54A56D}"/>
              </a:ext>
            </a:extLst>
          </p:cNvPr>
          <p:cNvSpPr txBox="1"/>
          <p:nvPr/>
        </p:nvSpPr>
        <p:spPr>
          <a:xfrm>
            <a:off x="559359" y="5131052"/>
            <a:ext cx="11848744" cy="21544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800" baseline="30000"/>
              <a:t>*</a:t>
            </a:r>
            <a:r>
              <a:rPr lang="en-GB" sz="800"/>
              <a:t>Minimum follow-up 12.1 months. </a:t>
            </a:r>
          </a:p>
        </p:txBody>
      </p:sp>
    </p:spTree>
    <p:extLst>
      <p:ext uri="{BB962C8B-B14F-4D97-AF65-F5344CB8AC3E}">
        <p14:creationId xmlns:p14="http://schemas.microsoft.com/office/powerpoint/2010/main" val="11981028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UC: </a:t>
            </a:r>
            <a:r>
              <a:rPr lang="de-DE" err="1"/>
              <a:t>Urothelial</a:t>
            </a:r>
            <a:r>
              <a:rPr lang="de-DE"/>
              <a:t> </a:t>
            </a:r>
            <a:r>
              <a:rPr lang="de-DE" err="1"/>
              <a:t>carcinoma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PFS: Progression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survival</a:t>
            </a:r>
            <a:r>
              <a:rPr lang="de-DE"/>
              <a:t>. DOR: Duration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PD-L1: </a:t>
            </a:r>
            <a:r>
              <a:rPr lang="de-DE" err="1"/>
              <a:t>programmed</a:t>
            </a:r>
            <a:r>
              <a:rPr lang="de-DE"/>
              <a:t> </a:t>
            </a:r>
            <a:r>
              <a:rPr lang="de-DE" err="1"/>
              <a:t>death</a:t>
            </a:r>
            <a:r>
              <a:rPr lang="de-DE"/>
              <a:t> </a:t>
            </a:r>
            <a:r>
              <a:rPr lang="de-DE" err="1"/>
              <a:t>ligand</a:t>
            </a:r>
            <a:r>
              <a:rPr lang="de-DE"/>
              <a:t> 1. PD-1: </a:t>
            </a:r>
            <a:r>
              <a:rPr lang="de-DE" err="1"/>
              <a:t>programmed</a:t>
            </a:r>
            <a:r>
              <a:rPr lang="de-DE"/>
              <a:t>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death</a:t>
            </a:r>
            <a:r>
              <a:rPr lang="de-DE"/>
              <a:t> </a:t>
            </a:r>
            <a:r>
              <a:rPr lang="de-DE" err="1"/>
              <a:t>protein</a:t>
            </a:r>
            <a:r>
              <a:rPr lang="de-DE"/>
              <a:t> 1. TRAE: </a:t>
            </a:r>
            <a:r>
              <a:rPr lang="de-DE" err="1"/>
              <a:t>treatment-related</a:t>
            </a:r>
            <a:r>
              <a:rPr lang="de-DE"/>
              <a:t> adverse </a:t>
            </a:r>
            <a:r>
              <a:rPr lang="de-DE" err="1"/>
              <a:t>events</a:t>
            </a:r>
            <a:endParaRPr lang="de-DE"/>
          </a:p>
          <a:p>
            <a:r>
              <a:rPr lang="de-DE"/>
              <a:t>Martin-Liberal, J. et al,.2020. Mini oral 535MO </a:t>
            </a:r>
            <a:r>
              <a:rPr lang="de-DE" err="1"/>
              <a:t>presented</a:t>
            </a:r>
            <a:r>
              <a:rPr lang="de-DE"/>
              <a:t> at ESMO 2020.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55BAA-F693-4D67-A9E1-F941FA6FB5C6}"/>
              </a:ext>
            </a:extLst>
          </p:cNvPr>
          <p:cNvSpPr txBox="1"/>
          <p:nvPr/>
        </p:nvSpPr>
        <p:spPr>
          <a:xfrm>
            <a:off x="411445" y="1818281"/>
            <a:ext cx="10367482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Preliminary antitumor activity observed in patients with locally advanced/ metastatic UC receiving BGB-A333 in combination with tislelizumab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Confirmed ORR 42% (5/12 patients), with 3 patients achieving complete responses and 2 achieving partial response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Responses were durable (median DOR 9.1 months)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Both ORR and PFS consistent with better efficacy in PD-L1 high population vs PD-L1 low population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BGB-A333 in combination with tislelizumab generally well tolerated in patients with locally advanced/ metastatic UC (N=12)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/>
              <a:t>Reported TRAEs generally of mild or moderate severity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These data provide insights into combining tislelizumab, a clinical stage anti-PD-1 antibody, with anti-PD-1 antibodies</a:t>
            </a:r>
          </a:p>
        </p:txBody>
      </p:sp>
    </p:spTree>
    <p:extLst>
      <p:ext uri="{BB962C8B-B14F-4D97-AF65-F5344CB8AC3E}">
        <p14:creationId xmlns:p14="http://schemas.microsoft.com/office/powerpoint/2010/main" val="12322379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ADCC8A-D9AE-43B5-89E8-BAC31328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1243013"/>
            <a:ext cx="5543549" cy="2852737"/>
          </a:xfrm>
        </p:spPr>
        <p:txBody>
          <a:bodyPr/>
          <a:lstStyle/>
          <a:p>
            <a:r>
              <a:rPr lang="en-US"/>
              <a:t>PARP inhibiton + temozolamide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42592-D659-45CE-85C2-FED34663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39" y="4276725"/>
            <a:ext cx="6678611" cy="1500187"/>
          </a:xfrm>
        </p:spPr>
        <p:txBody>
          <a:bodyPr/>
          <a:lstStyle/>
          <a:p>
            <a:r>
              <a:rPr lang="en-US"/>
              <a:t>In biomarker-positive patients with locally advanced or metastatic solid tumors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4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en-US"/>
              <a:t>Data cutoff date: April 2020</a:t>
            </a:r>
          </a:p>
          <a:p>
            <a:r>
              <a:rPr lang="de-DE"/>
              <a:t>BID: </a:t>
            </a:r>
            <a:r>
              <a:rPr lang="de-DE" err="1"/>
              <a:t>twice</a:t>
            </a:r>
            <a:r>
              <a:rPr lang="de-DE"/>
              <a:t> </a:t>
            </a:r>
            <a:r>
              <a:rPr lang="de-DE" err="1"/>
              <a:t>daily</a:t>
            </a:r>
            <a:r>
              <a:rPr lang="de-DE"/>
              <a:t>. BSA: </a:t>
            </a:r>
            <a:r>
              <a:rPr lang="de-DE" err="1"/>
              <a:t>body</a:t>
            </a:r>
            <a:r>
              <a:rPr lang="de-DE"/>
              <a:t> </a:t>
            </a:r>
            <a:r>
              <a:rPr lang="de-DE" err="1"/>
              <a:t>surface</a:t>
            </a:r>
            <a:r>
              <a:rPr lang="de-DE"/>
              <a:t> </a:t>
            </a:r>
            <a:r>
              <a:rPr lang="de-DE" err="1"/>
              <a:t>area</a:t>
            </a:r>
            <a:r>
              <a:rPr lang="de-DE"/>
              <a:t>. ES-SCLC: extensive-stage </a:t>
            </a:r>
            <a:r>
              <a:rPr lang="de-DE" err="1"/>
              <a:t>small</a:t>
            </a:r>
            <a:r>
              <a:rPr lang="de-DE"/>
              <a:t>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lung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GC: </a:t>
            </a:r>
            <a:r>
              <a:rPr lang="de-DE" err="1"/>
              <a:t>gastric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GEJ: </a:t>
            </a:r>
            <a:r>
              <a:rPr lang="de-DE" err="1"/>
              <a:t>gastroesophageal</a:t>
            </a:r>
            <a:r>
              <a:rPr lang="de-DE"/>
              <a:t> </a:t>
            </a:r>
            <a:r>
              <a:rPr lang="de-DE" err="1"/>
              <a:t>junction</a:t>
            </a:r>
            <a:r>
              <a:rPr lang="de-DE"/>
              <a:t>. HRD: </a:t>
            </a:r>
            <a:r>
              <a:rPr lang="de-DE" err="1"/>
              <a:t>homologus</a:t>
            </a:r>
            <a:r>
              <a:rPr lang="de-DE"/>
              <a:t> </a:t>
            </a:r>
            <a:r>
              <a:rPr lang="de-DE" err="1"/>
              <a:t>recombination</a:t>
            </a:r>
            <a:r>
              <a:rPr lang="de-DE"/>
              <a:t> </a:t>
            </a:r>
            <a:r>
              <a:rPr lang="de-DE" err="1"/>
              <a:t>deficiency</a:t>
            </a:r>
            <a:r>
              <a:rPr lang="de-DE"/>
              <a:t>. MAD: maximum </a:t>
            </a:r>
            <a:r>
              <a:rPr lang="de-DE" err="1"/>
              <a:t>administered</a:t>
            </a:r>
            <a:r>
              <a:rPr lang="de-DE"/>
              <a:t> dose. </a:t>
            </a:r>
            <a:r>
              <a:rPr lang="de-DE" err="1"/>
              <a:t>mCRPC</a:t>
            </a:r>
            <a:r>
              <a:rPr lang="de-DE"/>
              <a:t>: </a:t>
            </a:r>
            <a:r>
              <a:rPr lang="de-DE" err="1"/>
              <a:t>metastatic</a:t>
            </a:r>
            <a:r>
              <a:rPr lang="de-DE"/>
              <a:t> </a:t>
            </a:r>
            <a:r>
              <a:rPr lang="de-DE" err="1"/>
              <a:t>castration-resistant</a:t>
            </a:r>
            <a:r>
              <a:rPr lang="de-DE"/>
              <a:t> </a:t>
            </a:r>
            <a:r>
              <a:rPr lang="de-DE" err="1"/>
              <a:t>prostate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MTD: maximum </a:t>
            </a:r>
            <a:r>
              <a:rPr lang="de-DE" err="1"/>
              <a:t>tolerated</a:t>
            </a:r>
            <a:r>
              <a:rPr lang="de-DE"/>
              <a:t> dose. OVCA: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 TMZ: </a:t>
            </a:r>
            <a:r>
              <a:rPr lang="de-DE" err="1"/>
              <a:t>Temozolomide</a:t>
            </a:r>
            <a:r>
              <a:rPr lang="de-DE"/>
              <a:t>. PO: </a:t>
            </a:r>
            <a:r>
              <a:rPr lang="de-DE" err="1"/>
              <a:t>Orally</a:t>
            </a:r>
            <a:r>
              <a:rPr lang="de-DE"/>
              <a:t>. QD: </a:t>
            </a:r>
            <a:r>
              <a:rPr lang="de-DE" err="1"/>
              <a:t>once</a:t>
            </a:r>
            <a:r>
              <a:rPr lang="de-DE"/>
              <a:t> </a:t>
            </a:r>
            <a:r>
              <a:rPr lang="de-DE" err="1"/>
              <a:t>daily</a:t>
            </a:r>
            <a:r>
              <a:rPr lang="de-DE"/>
              <a:t>. RP2D: </a:t>
            </a:r>
            <a:r>
              <a:rPr lang="de-DE" err="1"/>
              <a:t>recommended</a:t>
            </a:r>
            <a:r>
              <a:rPr lang="de-DE"/>
              <a:t> </a:t>
            </a:r>
            <a:r>
              <a:rPr lang="de-DE" err="1"/>
              <a:t>phase</a:t>
            </a:r>
            <a:r>
              <a:rPr lang="de-DE"/>
              <a:t> 2 dose. TNBC: </a:t>
            </a:r>
            <a:r>
              <a:rPr lang="de-DE" err="1"/>
              <a:t>triple</a:t>
            </a:r>
            <a:r>
              <a:rPr lang="de-DE"/>
              <a:t>-negative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endParaRPr lang="de-DE"/>
          </a:p>
          <a:p>
            <a:r>
              <a:rPr lang="de-DE"/>
              <a:t>Calvo, E. et al, 2020. Mino oral 530MO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C3542-06F7-4070-85A3-D8A4E84745E0}"/>
              </a:ext>
            </a:extLst>
          </p:cNvPr>
          <p:cNvSpPr txBox="1"/>
          <p:nvPr/>
        </p:nvSpPr>
        <p:spPr>
          <a:xfrm>
            <a:off x="415200" y="1312416"/>
            <a:ext cx="1153081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Clinical benefit in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bi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omarker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-positive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p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atients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with locally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a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dvanced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or metastatic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s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olid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t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umors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t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reated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with the PARP1/2 inhibitor </a:t>
            </a:r>
            <a:r>
              <a:rPr lang="en-US" b="1">
                <a:latin typeface="Arial" panose="020B0604020202020204"/>
                <a:ea typeface="+mj-ea"/>
                <a:cs typeface="+mj-cs"/>
              </a:rPr>
              <a:t>p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amiparib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in combination with low-dose (LD) temozolomide (TMZ)</a:t>
            </a:r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32B614-F772-45CD-9C18-6A6DFB087322}"/>
              </a:ext>
            </a:extLst>
          </p:cNvPr>
          <p:cNvSpPr txBox="1"/>
          <p:nvPr/>
        </p:nvSpPr>
        <p:spPr>
          <a:xfrm>
            <a:off x="8437484" y="3859262"/>
            <a:ext cx="33990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/>
              <a:t>The study (BGB-290-103) enrolled a total of 114 patients in a dose-escalation and dose-expansion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/>
              <a:t>Majority of patients were white (75%) and heavily pretreated (median 3 prior therapies, range 1-10)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/>
              <a:t>Median study follow-up time of 8.4 months (range 0.3-30.0)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C0716CD-717E-4B95-9BC2-9302FD02C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15223"/>
              </p:ext>
            </p:extLst>
          </p:nvPr>
        </p:nvGraphicFramePr>
        <p:xfrm>
          <a:off x="8556832" y="1925531"/>
          <a:ext cx="3101787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864">
                  <a:extLst>
                    <a:ext uri="{9D8B030D-6E8A-4147-A177-3AD203B41FA5}">
                      <a16:colId xmlns:a16="http://schemas.microsoft.com/office/drawing/2014/main" val="3985684153"/>
                    </a:ext>
                  </a:extLst>
                </a:gridCol>
                <a:gridCol w="1469923">
                  <a:extLst>
                    <a:ext uri="{9D8B030D-6E8A-4147-A177-3AD203B41FA5}">
                      <a16:colId xmlns:a16="http://schemas.microsoft.com/office/drawing/2014/main" val="841096918"/>
                    </a:ext>
                  </a:extLst>
                </a:gridCol>
              </a:tblGrid>
              <a:tr h="1549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TMZ (dose equivalents)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93911"/>
                  </a:ext>
                </a:extLst>
              </a:tr>
              <a:tr h="154933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Flate dose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BSA equivalent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80213"/>
                  </a:ext>
                </a:extLst>
              </a:tr>
              <a:tr h="16009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20mg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11.5mg/m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21278"/>
                  </a:ext>
                </a:extLst>
              </a:tr>
              <a:tr h="16009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40mg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23mg/m</a:t>
                      </a:r>
                      <a:r>
                        <a:rPr kumimoji="0" lang="en-US" sz="11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90086"/>
                  </a:ext>
                </a:extLst>
              </a:tr>
              <a:tr h="16009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80mg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46mg/m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00235"/>
                  </a:ext>
                </a:extLst>
              </a:tr>
              <a:tr h="16009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120mg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69mg/m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2395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CBA2954-2AA8-4EAE-9F4C-0487ECA38614}"/>
              </a:ext>
            </a:extLst>
          </p:cNvPr>
          <p:cNvSpPr txBox="1"/>
          <p:nvPr/>
        </p:nvSpPr>
        <p:spPr>
          <a:xfrm>
            <a:off x="6361644" y="1964295"/>
            <a:ext cx="1951348" cy="92333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de-DE" sz="1200"/>
              <a:t>TMZ per </a:t>
            </a:r>
            <a:r>
              <a:rPr lang="de-DE" sz="1200" err="1"/>
              <a:t>label</a:t>
            </a:r>
            <a:r>
              <a:rPr lang="de-DE" sz="1200"/>
              <a:t> </a:t>
            </a:r>
            <a:r>
              <a:rPr lang="de-DE" sz="1200" err="1"/>
              <a:t>dosing</a:t>
            </a:r>
            <a:r>
              <a:rPr lang="de-DE" sz="1200"/>
              <a:t>: 75 mg/m</a:t>
            </a:r>
            <a:r>
              <a:rPr lang="de-DE" sz="1200" baseline="30000"/>
              <a:t>2</a:t>
            </a:r>
            <a:r>
              <a:rPr lang="de-DE" sz="1200"/>
              <a:t> (</a:t>
            </a:r>
            <a:r>
              <a:rPr lang="de-DE" sz="1200" err="1"/>
              <a:t>continuous</a:t>
            </a:r>
            <a:r>
              <a:rPr lang="de-DE" sz="1200"/>
              <a:t>): 150 and 200 mg/m</a:t>
            </a:r>
            <a:r>
              <a:rPr lang="de-DE" sz="1200" baseline="30000"/>
              <a:t>2</a:t>
            </a:r>
            <a:r>
              <a:rPr lang="de-DE" sz="1200"/>
              <a:t> (pulse) BSA </a:t>
            </a:r>
            <a:r>
              <a:rPr lang="de-DE" sz="1200" err="1"/>
              <a:t>equivalent</a:t>
            </a:r>
            <a:r>
              <a:rPr lang="de-DE" sz="1200"/>
              <a:t> </a:t>
            </a:r>
            <a:r>
              <a:rPr lang="de-DE" sz="1200" err="1"/>
              <a:t>assumes</a:t>
            </a:r>
            <a:r>
              <a:rPr lang="de-DE" sz="1200"/>
              <a:t> and </a:t>
            </a:r>
            <a:r>
              <a:rPr lang="de-DE" sz="1200" err="1"/>
              <a:t>average</a:t>
            </a:r>
            <a:r>
              <a:rPr lang="de-DE" sz="1200"/>
              <a:t> BSA=1.73 m</a:t>
            </a:r>
            <a:r>
              <a:rPr lang="de-DE" sz="1200" baseline="30000"/>
              <a:t>2</a:t>
            </a:r>
            <a:endParaRPr lang="en-GB" sz="1200" baseline="300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A475EF-772F-48B5-AC6C-B5DBE5D21FEA}"/>
              </a:ext>
            </a:extLst>
          </p:cNvPr>
          <p:cNvSpPr txBox="1"/>
          <p:nvPr/>
        </p:nvSpPr>
        <p:spPr>
          <a:xfrm>
            <a:off x="1998424" y="5838160"/>
            <a:ext cx="1850302" cy="257369"/>
          </a:xfrm>
          <a:prstGeom prst="rect">
            <a:avLst/>
          </a:prstGeom>
          <a:solidFill>
            <a:schemeClr val="bg2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Cohort 1: OVCA HRD+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2B587C-FAC4-4AC5-B6F0-A33D1F5CB50D}"/>
              </a:ext>
            </a:extLst>
          </p:cNvPr>
          <p:cNvSpPr txBox="1"/>
          <p:nvPr/>
        </p:nvSpPr>
        <p:spPr>
          <a:xfrm>
            <a:off x="3964057" y="5837117"/>
            <a:ext cx="1850302" cy="2592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Cohort 2: TNBC HRD+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AD8EB9-7962-49A2-A331-AF5EFE25CFB0}"/>
              </a:ext>
            </a:extLst>
          </p:cNvPr>
          <p:cNvSpPr txBox="1"/>
          <p:nvPr/>
        </p:nvSpPr>
        <p:spPr>
          <a:xfrm>
            <a:off x="5929690" y="5833252"/>
            <a:ext cx="1850302" cy="267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Cohort 3: </a:t>
            </a:r>
            <a:r>
              <a:rPr lang="en-US" sz="1200" err="1">
                <a:solidFill>
                  <a:schemeClr val="bg1"/>
                </a:solidFill>
              </a:rPr>
              <a:t>mCRPC</a:t>
            </a:r>
            <a:r>
              <a:rPr lang="en-US" sz="1200">
                <a:solidFill>
                  <a:schemeClr val="bg1"/>
                </a:solidFill>
              </a:rPr>
              <a:t> HRD+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F860C7-0F88-454B-9A5C-33056B1CAA9A}"/>
              </a:ext>
            </a:extLst>
          </p:cNvPr>
          <p:cNvSpPr txBox="1"/>
          <p:nvPr/>
        </p:nvSpPr>
        <p:spPr>
          <a:xfrm>
            <a:off x="7895323" y="5833252"/>
            <a:ext cx="1850302" cy="267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Cohort 4: ES-SCLC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1CF827-D3C5-4305-B59E-8F6A3FFF401A}"/>
              </a:ext>
            </a:extLst>
          </p:cNvPr>
          <p:cNvSpPr txBox="1"/>
          <p:nvPr/>
        </p:nvSpPr>
        <p:spPr>
          <a:xfrm>
            <a:off x="9860955" y="5833252"/>
            <a:ext cx="1850302" cy="267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Cohort 5: GC/GEJ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8087A6-5430-4F08-BA1B-4E24AC49DAF5}"/>
              </a:ext>
            </a:extLst>
          </p:cNvPr>
          <p:cNvSpPr txBox="1"/>
          <p:nvPr/>
        </p:nvSpPr>
        <p:spPr>
          <a:xfrm>
            <a:off x="1998424" y="5838160"/>
            <a:ext cx="1850302" cy="257369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E9CA0F-2FA4-4CAD-BE76-CE81D8303348}"/>
              </a:ext>
            </a:extLst>
          </p:cNvPr>
          <p:cNvSpPr txBox="1"/>
          <p:nvPr/>
        </p:nvSpPr>
        <p:spPr>
          <a:xfrm>
            <a:off x="3963302" y="5838033"/>
            <a:ext cx="1850302" cy="257369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41BE2A-F5F9-463B-BB43-12D787141847}"/>
              </a:ext>
            </a:extLst>
          </p:cNvPr>
          <p:cNvSpPr txBox="1"/>
          <p:nvPr/>
        </p:nvSpPr>
        <p:spPr>
          <a:xfrm>
            <a:off x="5928180" y="5832459"/>
            <a:ext cx="1850302" cy="257369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solidFill>
              <a:srgbClr val="FEEFE4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395FF-CF7A-409E-9017-1B62CECDC1CF}"/>
              </a:ext>
            </a:extLst>
          </p:cNvPr>
          <p:cNvSpPr txBox="1"/>
          <p:nvPr/>
        </p:nvSpPr>
        <p:spPr>
          <a:xfrm>
            <a:off x="6102346" y="3421111"/>
            <a:ext cx="188466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/>
              <a:t>RP2D=</a:t>
            </a:r>
            <a:r>
              <a:rPr lang="de-DE" sz="1400">
                <a:solidFill>
                  <a:schemeClr val="bg2"/>
                </a:solidFill>
              </a:rPr>
              <a:t>60 mg </a:t>
            </a:r>
            <a:r>
              <a:rPr lang="de-DE" sz="1400" err="1">
                <a:solidFill>
                  <a:schemeClr val="bg2"/>
                </a:solidFill>
              </a:rPr>
              <a:t>pamiparib</a:t>
            </a:r>
            <a:r>
              <a:rPr lang="de-DE" sz="1400">
                <a:solidFill>
                  <a:schemeClr val="bg2"/>
                </a:solidFill>
              </a:rPr>
              <a:t> D1-28 </a:t>
            </a:r>
            <a:r>
              <a:rPr lang="de-DE" sz="1400"/>
              <a:t>+ 60 mg TMZ D1-7</a:t>
            </a:r>
            <a:endParaRPr lang="en-GB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CACF1-202B-45C0-B3CC-59D6063F1D54}"/>
              </a:ext>
            </a:extLst>
          </p:cNvPr>
          <p:cNvSpPr txBox="1"/>
          <p:nvPr/>
        </p:nvSpPr>
        <p:spPr>
          <a:xfrm>
            <a:off x="4169414" y="2610233"/>
            <a:ext cx="1596540" cy="25736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</a:ln>
        </p:spPr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TMZ 40mg** PO QD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E7F95E8-5670-49D0-BDC7-FF2E12D0EEA4}"/>
              </a:ext>
            </a:extLst>
          </p:cNvPr>
          <p:cNvGrpSpPr/>
          <p:nvPr/>
        </p:nvGrpSpPr>
        <p:grpSpPr>
          <a:xfrm>
            <a:off x="2284107" y="2617211"/>
            <a:ext cx="1594061" cy="1517440"/>
            <a:chOff x="1269204" y="2538864"/>
            <a:chExt cx="1594061" cy="15174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C25ED6-9546-4324-97C2-FE50A8A7EDCD}"/>
                </a:ext>
              </a:extLst>
            </p:cNvPr>
            <p:cNvSpPr txBox="1"/>
            <p:nvPr/>
          </p:nvSpPr>
          <p:spPr>
            <a:xfrm>
              <a:off x="1275786" y="2859545"/>
              <a:ext cx="1580896" cy="23471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  <p:txBody>
            <a:bodyPr wrap="square" lIns="72000" tIns="36000" rIns="72000" bIns="3600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TMZ 60mg* PO QD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8368A0-B219-478C-97B5-C30417A5F602}"/>
                </a:ext>
              </a:extLst>
            </p:cNvPr>
            <p:cNvSpPr txBox="1"/>
            <p:nvPr/>
          </p:nvSpPr>
          <p:spPr>
            <a:xfrm>
              <a:off x="1269204" y="3180226"/>
              <a:ext cx="1594061" cy="2347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72000" tIns="36000" rIns="72000" bIns="3600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TMZ 80mg PO QD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52CC01-1BA0-4700-B5A9-17D813F59222}"/>
                </a:ext>
              </a:extLst>
            </p:cNvPr>
            <p:cNvSpPr txBox="1"/>
            <p:nvPr/>
          </p:nvSpPr>
          <p:spPr>
            <a:xfrm>
              <a:off x="1269204" y="2538864"/>
              <a:ext cx="1594060" cy="2347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72000" tIns="36000" rIns="72000" bIns="3600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TMZ 40mg PO QD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B889E8-30FD-43FC-9E3C-5BE43A412EEB}"/>
                </a:ext>
              </a:extLst>
            </p:cNvPr>
            <p:cNvSpPr txBox="1"/>
            <p:nvPr/>
          </p:nvSpPr>
          <p:spPr>
            <a:xfrm>
              <a:off x="1269204" y="3821587"/>
              <a:ext cx="1594061" cy="2347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72000" tIns="36000" rIns="72000" bIns="3600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TMZ 120mg PO QD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A95D18-CEAB-4314-82A1-673E37914242}"/>
                </a:ext>
              </a:extLst>
            </p:cNvPr>
            <p:cNvSpPr txBox="1"/>
            <p:nvPr/>
          </p:nvSpPr>
          <p:spPr>
            <a:xfrm>
              <a:off x="1269204" y="3500907"/>
              <a:ext cx="1594061" cy="2347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72000" tIns="36000" rIns="72000" bIns="3600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TMZ 100mg* PO QD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784BE32-2107-48B8-BE3B-7516323AF58A}"/>
              </a:ext>
            </a:extLst>
          </p:cNvPr>
          <p:cNvSpPr txBox="1"/>
          <p:nvPr/>
        </p:nvSpPr>
        <p:spPr>
          <a:xfrm>
            <a:off x="864646" y="2600399"/>
            <a:ext cx="1332000" cy="15476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Arm A (pulse)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CAAA02-9B31-4527-B8B4-13FA291A413E}"/>
              </a:ext>
            </a:extLst>
          </p:cNvPr>
          <p:cNvSpPr txBox="1"/>
          <p:nvPr/>
        </p:nvSpPr>
        <p:spPr>
          <a:xfrm>
            <a:off x="864647" y="4249705"/>
            <a:ext cx="1332000" cy="6247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Arm B (continuous)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8E3BBE-AC3E-4A5E-9212-FC86C58858E3}"/>
              </a:ext>
            </a:extLst>
          </p:cNvPr>
          <p:cNvGrpSpPr/>
          <p:nvPr/>
        </p:nvGrpSpPr>
        <p:grpSpPr>
          <a:xfrm>
            <a:off x="2277578" y="4278759"/>
            <a:ext cx="1594800" cy="574285"/>
            <a:chOff x="4275934" y="2356550"/>
            <a:chExt cx="1594800" cy="6537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51A714-2165-4F0E-97AC-D1EA4CC96A42}"/>
                </a:ext>
              </a:extLst>
            </p:cNvPr>
            <p:cNvSpPr txBox="1"/>
            <p:nvPr/>
          </p:nvSpPr>
          <p:spPr>
            <a:xfrm>
              <a:off x="4275934" y="2356550"/>
              <a:ext cx="1594800" cy="2769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TMZ 20mg PO QD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5885A8-7B47-438F-AE9E-7F91B0FF4838}"/>
                </a:ext>
              </a:extLst>
            </p:cNvPr>
            <p:cNvSpPr txBox="1"/>
            <p:nvPr/>
          </p:nvSpPr>
          <p:spPr>
            <a:xfrm>
              <a:off x="4275934" y="2733274"/>
              <a:ext cx="1594800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TMZ 40mg PO QD</a:t>
              </a:r>
            </a:p>
          </p:txBody>
        </p:sp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A781A94-A7C0-4C03-92C6-069C9236BC25}"/>
              </a:ext>
            </a:extLst>
          </p:cNvPr>
          <p:cNvSpPr/>
          <p:nvPr/>
        </p:nvSpPr>
        <p:spPr>
          <a:xfrm>
            <a:off x="5916209" y="2626695"/>
            <a:ext cx="184524" cy="2273308"/>
          </a:xfrm>
          <a:prstGeom prst="rightBrace">
            <a:avLst>
              <a:gd name="adj1" fmla="val 8333"/>
              <a:gd name="adj2" fmla="val 5018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30B80-D26A-42B1-82F3-1EB60CE85CBF}"/>
              </a:ext>
            </a:extLst>
          </p:cNvPr>
          <p:cNvGrpSpPr/>
          <p:nvPr/>
        </p:nvGrpSpPr>
        <p:grpSpPr>
          <a:xfrm>
            <a:off x="6365584" y="5138958"/>
            <a:ext cx="1944588" cy="444404"/>
            <a:chOff x="3615849" y="3201512"/>
            <a:chExt cx="1944588" cy="5058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423F2D-5004-480F-8025-019DA6861B0B}"/>
                </a:ext>
              </a:extLst>
            </p:cNvPr>
            <p:cNvSpPr txBox="1"/>
            <p:nvPr/>
          </p:nvSpPr>
          <p:spPr>
            <a:xfrm>
              <a:off x="3867345" y="3201512"/>
              <a:ext cx="1693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/>
                <a:t>Intermediate </a:t>
              </a:r>
              <a:r>
                <a:rPr lang="de-DE" sz="1200" err="1"/>
                <a:t>cohorts</a:t>
              </a:r>
              <a:endParaRPr lang="de-DE" sz="1200"/>
            </a:p>
            <a:p>
              <a:r>
                <a:rPr lang="en-GB" sz="1200"/>
                <a:t>Intermediate schedule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918C96-D8ED-41DD-9F70-FBC50EF23E08}"/>
                </a:ext>
              </a:extLst>
            </p:cNvPr>
            <p:cNvSpPr txBox="1"/>
            <p:nvPr/>
          </p:nvSpPr>
          <p:spPr>
            <a:xfrm>
              <a:off x="3615849" y="3245723"/>
              <a:ext cx="3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/>
                <a:t>*</a:t>
              </a:r>
            </a:p>
            <a:p>
              <a:r>
                <a:rPr lang="de-DE" sz="1200"/>
                <a:t>**</a:t>
              </a:r>
              <a:endParaRPr lang="en-GB" sz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440E3B-FC1A-4264-8F7E-C7C1214AC59A}"/>
              </a:ext>
            </a:extLst>
          </p:cNvPr>
          <p:cNvGrpSpPr/>
          <p:nvPr/>
        </p:nvGrpSpPr>
        <p:grpSpPr>
          <a:xfrm>
            <a:off x="2284498" y="2120487"/>
            <a:ext cx="1578579" cy="454626"/>
            <a:chOff x="1275786" y="1984665"/>
            <a:chExt cx="1578579" cy="512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341B756-AF3E-4FA0-98F2-04A165A73B0E}"/>
                </a:ext>
              </a:extLst>
            </p:cNvPr>
            <p:cNvCxnSpPr/>
            <p:nvPr/>
          </p:nvCxnSpPr>
          <p:spPr>
            <a:xfrm>
              <a:off x="1275786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29BACD0-D35D-41A3-8907-8C45A03812C0}"/>
                </a:ext>
              </a:extLst>
            </p:cNvPr>
            <p:cNvCxnSpPr/>
            <p:nvPr/>
          </p:nvCxnSpPr>
          <p:spPr>
            <a:xfrm>
              <a:off x="2854365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1C4F35A-35C9-4197-9161-AEFC54ABCA43}"/>
                </a:ext>
              </a:extLst>
            </p:cNvPr>
            <p:cNvCxnSpPr/>
            <p:nvPr/>
          </p:nvCxnSpPr>
          <p:spPr>
            <a:xfrm>
              <a:off x="1727727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E631DE-2FCB-4D42-8EB7-D36C38DCE660}"/>
              </a:ext>
            </a:extLst>
          </p:cNvPr>
          <p:cNvGrpSpPr/>
          <p:nvPr/>
        </p:nvGrpSpPr>
        <p:grpSpPr>
          <a:xfrm>
            <a:off x="4186520" y="2116096"/>
            <a:ext cx="1578579" cy="454626"/>
            <a:chOff x="1275786" y="1984665"/>
            <a:chExt cx="1578579" cy="51210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7623D50-B081-4B78-A107-E6745F1F89A1}"/>
                </a:ext>
              </a:extLst>
            </p:cNvPr>
            <p:cNvCxnSpPr/>
            <p:nvPr/>
          </p:nvCxnSpPr>
          <p:spPr>
            <a:xfrm>
              <a:off x="1275786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0D42B03-AC51-4460-A07F-7B1B24174616}"/>
                </a:ext>
              </a:extLst>
            </p:cNvPr>
            <p:cNvCxnSpPr/>
            <p:nvPr/>
          </p:nvCxnSpPr>
          <p:spPr>
            <a:xfrm>
              <a:off x="2854365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5E72DC-1965-4881-ABAB-5447B3CF587C}"/>
                </a:ext>
              </a:extLst>
            </p:cNvPr>
            <p:cNvCxnSpPr/>
            <p:nvPr/>
          </p:nvCxnSpPr>
          <p:spPr>
            <a:xfrm>
              <a:off x="2064613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447087-6700-4A61-BAED-6D86B26E4A8A}"/>
              </a:ext>
            </a:extLst>
          </p:cNvPr>
          <p:cNvGrpSpPr/>
          <p:nvPr/>
        </p:nvGrpSpPr>
        <p:grpSpPr>
          <a:xfrm>
            <a:off x="2280365" y="5113609"/>
            <a:ext cx="1578579" cy="454626"/>
            <a:chOff x="1275786" y="1984665"/>
            <a:chExt cx="1578579" cy="51210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220BD6-61D5-43B2-B297-35FC3636E440}"/>
                </a:ext>
              </a:extLst>
            </p:cNvPr>
            <p:cNvCxnSpPr/>
            <p:nvPr/>
          </p:nvCxnSpPr>
          <p:spPr>
            <a:xfrm>
              <a:off x="1275786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2275B8-E34E-4BCF-ADB0-244AA694DCC2}"/>
                </a:ext>
              </a:extLst>
            </p:cNvPr>
            <p:cNvCxnSpPr/>
            <p:nvPr/>
          </p:nvCxnSpPr>
          <p:spPr>
            <a:xfrm>
              <a:off x="2854365" y="1984665"/>
              <a:ext cx="0" cy="5121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CB50B9-F4CC-4528-A068-E1BDAA3A2491}"/>
              </a:ext>
            </a:extLst>
          </p:cNvPr>
          <p:cNvGrpSpPr/>
          <p:nvPr/>
        </p:nvGrpSpPr>
        <p:grpSpPr>
          <a:xfrm>
            <a:off x="2288032" y="2142065"/>
            <a:ext cx="1584000" cy="391537"/>
            <a:chOff x="1264503" y="2063718"/>
            <a:chExt cx="1584000" cy="39153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DE058D-9375-46B5-AFA9-F7FFD92FF6AB}"/>
                </a:ext>
              </a:extLst>
            </p:cNvPr>
            <p:cNvSpPr/>
            <p:nvPr/>
          </p:nvSpPr>
          <p:spPr>
            <a:xfrm>
              <a:off x="1264870" y="2063718"/>
              <a:ext cx="448040" cy="1669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D09A6C0-3EA6-4E24-94C4-ADBC6F1C5937}"/>
                </a:ext>
              </a:extLst>
            </p:cNvPr>
            <p:cNvSpPr/>
            <p:nvPr/>
          </p:nvSpPr>
          <p:spPr>
            <a:xfrm>
              <a:off x="1264503" y="2288307"/>
              <a:ext cx="1584000" cy="16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7A2ABB-6599-474A-853F-17A90AC24002}"/>
              </a:ext>
            </a:extLst>
          </p:cNvPr>
          <p:cNvGrpSpPr/>
          <p:nvPr/>
        </p:nvGrpSpPr>
        <p:grpSpPr>
          <a:xfrm>
            <a:off x="4185161" y="2137393"/>
            <a:ext cx="1584000" cy="391537"/>
            <a:chOff x="1264503" y="2063718"/>
            <a:chExt cx="1584000" cy="39153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5AED8E6-4AC8-4F33-A395-2657E983C950}"/>
                </a:ext>
              </a:extLst>
            </p:cNvPr>
            <p:cNvSpPr/>
            <p:nvPr/>
          </p:nvSpPr>
          <p:spPr>
            <a:xfrm>
              <a:off x="1264870" y="2063718"/>
              <a:ext cx="792000" cy="1669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0B7D334-AA8A-4A0B-B8FD-03BEFFCE2DE4}"/>
                </a:ext>
              </a:extLst>
            </p:cNvPr>
            <p:cNvSpPr/>
            <p:nvPr/>
          </p:nvSpPr>
          <p:spPr>
            <a:xfrm>
              <a:off x="1264503" y="2288307"/>
              <a:ext cx="1584000" cy="16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8B8C7A-C52B-492F-8EFE-4E01F4C1FFD7}"/>
              </a:ext>
            </a:extLst>
          </p:cNvPr>
          <p:cNvGrpSpPr/>
          <p:nvPr/>
        </p:nvGrpSpPr>
        <p:grpSpPr>
          <a:xfrm>
            <a:off x="2279575" y="5145023"/>
            <a:ext cx="1584000" cy="391537"/>
            <a:chOff x="1266853" y="2063718"/>
            <a:chExt cx="1584000" cy="39153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0F42698-0D5D-4D9A-995D-DFE322531625}"/>
                </a:ext>
              </a:extLst>
            </p:cNvPr>
            <p:cNvSpPr/>
            <p:nvPr/>
          </p:nvSpPr>
          <p:spPr>
            <a:xfrm>
              <a:off x="1266853" y="2063718"/>
              <a:ext cx="1584000" cy="1669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E0B978-292F-4AA7-9558-0B51AB625E1F}"/>
                </a:ext>
              </a:extLst>
            </p:cNvPr>
            <p:cNvSpPr/>
            <p:nvPr/>
          </p:nvSpPr>
          <p:spPr>
            <a:xfrm>
              <a:off x="1266853" y="2288307"/>
              <a:ext cx="1584000" cy="16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1764DEC-2178-40A8-B4CC-652D4F7C0FEC}"/>
              </a:ext>
            </a:extLst>
          </p:cNvPr>
          <p:cNvSpPr txBox="1"/>
          <p:nvPr/>
        </p:nvSpPr>
        <p:spPr>
          <a:xfrm>
            <a:off x="414730" y="1893277"/>
            <a:ext cx="1804981" cy="691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de-DE" sz="1200" b="1"/>
              <a:t>Days</a:t>
            </a:r>
          </a:p>
          <a:p>
            <a:pPr algn="r">
              <a:lnSpc>
                <a:spcPts val="1600"/>
              </a:lnSpc>
            </a:pPr>
            <a:r>
              <a:rPr lang="de-DE" sz="1200" b="1">
                <a:solidFill>
                  <a:schemeClr val="tx2"/>
                </a:solidFill>
              </a:rPr>
              <a:t>Low-dose TMZ PO QD</a:t>
            </a:r>
          </a:p>
          <a:p>
            <a:pPr algn="r">
              <a:lnSpc>
                <a:spcPts val="1600"/>
              </a:lnSpc>
            </a:pPr>
            <a:r>
              <a:rPr lang="de-DE" sz="1200" b="1" err="1">
                <a:solidFill>
                  <a:schemeClr val="accent3"/>
                </a:solidFill>
              </a:rPr>
              <a:t>Pamiparib</a:t>
            </a:r>
            <a:r>
              <a:rPr lang="de-DE" sz="1200" b="1">
                <a:solidFill>
                  <a:schemeClr val="accent3"/>
                </a:solidFill>
              </a:rPr>
              <a:t> PO 60 mg BID</a:t>
            </a:r>
            <a:endParaRPr lang="en-GB" sz="1200" b="1">
              <a:solidFill>
                <a:schemeClr val="accent3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40B0E7-313D-46B0-9A34-9DC4D21D12A2}"/>
              </a:ext>
            </a:extLst>
          </p:cNvPr>
          <p:cNvSpPr txBox="1"/>
          <p:nvPr/>
        </p:nvSpPr>
        <p:spPr>
          <a:xfrm>
            <a:off x="230064" y="4907985"/>
            <a:ext cx="1989647" cy="691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de-DE" sz="1200" b="1"/>
              <a:t>Days</a:t>
            </a:r>
          </a:p>
          <a:p>
            <a:pPr algn="r">
              <a:lnSpc>
                <a:spcPts val="1600"/>
              </a:lnSpc>
            </a:pPr>
            <a:r>
              <a:rPr lang="de-DE" sz="1200" b="1">
                <a:solidFill>
                  <a:schemeClr val="tx2"/>
                </a:solidFill>
              </a:rPr>
              <a:t>Low-dose TMZ PO QD</a:t>
            </a:r>
          </a:p>
          <a:p>
            <a:pPr algn="r">
              <a:lnSpc>
                <a:spcPts val="1600"/>
              </a:lnSpc>
            </a:pPr>
            <a:r>
              <a:rPr lang="de-DE" sz="1200" b="1" err="1">
                <a:solidFill>
                  <a:schemeClr val="accent3"/>
                </a:solidFill>
              </a:rPr>
              <a:t>Pamiparib</a:t>
            </a:r>
            <a:r>
              <a:rPr lang="de-DE" sz="1200" b="1">
                <a:solidFill>
                  <a:schemeClr val="accent3"/>
                </a:solidFill>
              </a:rPr>
              <a:t> PO 60 mg BID</a:t>
            </a:r>
            <a:endParaRPr lang="en-GB" sz="1200" b="1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A57E00-E346-410A-80B7-719454AF609C}"/>
              </a:ext>
            </a:extLst>
          </p:cNvPr>
          <p:cNvSpPr txBox="1"/>
          <p:nvPr/>
        </p:nvSpPr>
        <p:spPr>
          <a:xfrm>
            <a:off x="2143371" y="19087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</a:t>
            </a:r>
            <a:endParaRPr lang="en-GB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9E7B58-5A7A-4DE1-9055-DF31EA499D89}"/>
              </a:ext>
            </a:extLst>
          </p:cNvPr>
          <p:cNvSpPr txBox="1"/>
          <p:nvPr/>
        </p:nvSpPr>
        <p:spPr>
          <a:xfrm>
            <a:off x="2598987" y="19087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7</a:t>
            </a:r>
            <a:endParaRPr lang="en-GB" sz="12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78EB1B-CCB6-4FB1-B8FC-7F91838375B5}"/>
              </a:ext>
            </a:extLst>
          </p:cNvPr>
          <p:cNvSpPr txBox="1"/>
          <p:nvPr/>
        </p:nvSpPr>
        <p:spPr>
          <a:xfrm>
            <a:off x="3689213" y="19087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28</a:t>
            </a:r>
            <a:endParaRPr lang="en-GB" sz="12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A5ED2B-62B6-498A-A042-D7D8204F11E0}"/>
              </a:ext>
            </a:extLst>
          </p:cNvPr>
          <p:cNvSpPr txBox="1"/>
          <p:nvPr/>
        </p:nvSpPr>
        <p:spPr>
          <a:xfrm>
            <a:off x="4040349" y="19022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</a:t>
            </a:r>
            <a:endParaRPr lang="en-GB" sz="12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CBBFB4-7249-4547-9921-3A16EE1C8349}"/>
              </a:ext>
            </a:extLst>
          </p:cNvPr>
          <p:cNvSpPr txBox="1"/>
          <p:nvPr/>
        </p:nvSpPr>
        <p:spPr>
          <a:xfrm>
            <a:off x="5586191" y="190221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28</a:t>
            </a:r>
            <a:endParaRPr lang="en-GB" sz="12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87FB939-C1C0-4534-BDED-9E243A86A8B8}"/>
              </a:ext>
            </a:extLst>
          </p:cNvPr>
          <p:cNvSpPr txBox="1"/>
          <p:nvPr/>
        </p:nvSpPr>
        <p:spPr>
          <a:xfrm>
            <a:off x="4785420" y="191958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14</a:t>
            </a:r>
            <a:endParaRPr lang="en-GB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23E4CF-5F97-4BF6-A611-517D7D653765}"/>
              </a:ext>
            </a:extLst>
          </p:cNvPr>
          <p:cNvSpPr txBox="1"/>
          <p:nvPr/>
        </p:nvSpPr>
        <p:spPr>
          <a:xfrm>
            <a:off x="2143251" y="48998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1</a:t>
            </a:r>
            <a:endParaRPr lang="en-GB" sz="12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513178-F12B-440C-8C09-00A3453F48AE}"/>
              </a:ext>
            </a:extLst>
          </p:cNvPr>
          <p:cNvSpPr txBox="1"/>
          <p:nvPr/>
        </p:nvSpPr>
        <p:spPr>
          <a:xfrm>
            <a:off x="3689093" y="48998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28</a:t>
            </a:r>
            <a:endParaRPr lang="en-GB" sz="1200"/>
          </a:p>
        </p:txBody>
      </p:sp>
      <p:sp>
        <p:nvSpPr>
          <p:cNvPr id="73" name="TextBox 27">
            <a:extLst>
              <a:ext uri="{FF2B5EF4-FFF2-40B4-BE49-F238E27FC236}">
                <a16:creationId xmlns:a16="http://schemas.microsoft.com/office/drawing/2014/main" id="{39306794-38B1-466A-91BB-2539CB780FE1}"/>
              </a:ext>
            </a:extLst>
          </p:cNvPr>
          <p:cNvSpPr txBox="1"/>
          <p:nvPr/>
        </p:nvSpPr>
        <p:spPr>
          <a:xfrm>
            <a:off x="5756027" y="5155630"/>
            <a:ext cx="526106" cy="405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MTD</a:t>
            </a:r>
          </a:p>
          <a:p>
            <a:r>
              <a:rPr lang="de-DE" sz="1200"/>
              <a:t>MAD</a:t>
            </a:r>
            <a:endParaRPr lang="en-GB" sz="1200"/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E38C5994-E89B-4DEF-83F0-CA735D630494}"/>
              </a:ext>
            </a:extLst>
          </p:cNvPr>
          <p:cNvSpPr/>
          <p:nvPr/>
        </p:nvSpPr>
        <p:spPr>
          <a:xfrm>
            <a:off x="5479802" y="5204228"/>
            <a:ext cx="276225" cy="14809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CA197797-20D9-4587-8619-F40BCB9DA98B}"/>
              </a:ext>
            </a:extLst>
          </p:cNvPr>
          <p:cNvSpPr/>
          <p:nvPr/>
        </p:nvSpPr>
        <p:spPr>
          <a:xfrm>
            <a:off x="5479801" y="5416001"/>
            <a:ext cx="276225" cy="1480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0517B1-C94F-437D-90D9-1C02C4BA50EA}"/>
              </a:ext>
            </a:extLst>
          </p:cNvPr>
          <p:cNvCxnSpPr/>
          <p:nvPr/>
        </p:nvCxnSpPr>
        <p:spPr>
          <a:xfrm>
            <a:off x="407988" y="4188350"/>
            <a:ext cx="554355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6829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988" y="324533"/>
            <a:ext cx="11367479" cy="1325563"/>
          </a:xfrm>
        </p:spPr>
        <p:txBody>
          <a:bodyPr>
            <a:normAutofit/>
          </a:bodyPr>
          <a:lstStyle/>
          <a:p>
            <a:r>
              <a:rPr lang="en-US"/>
              <a:t>Retrospective biomarker analysis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 err="1"/>
              <a:t>ctDNA</a:t>
            </a:r>
            <a:r>
              <a:rPr lang="de-DE"/>
              <a:t>: </a:t>
            </a:r>
            <a:r>
              <a:rPr lang="de-DE" err="1"/>
              <a:t>circulating</a:t>
            </a:r>
            <a:r>
              <a:rPr lang="de-DE"/>
              <a:t> </a:t>
            </a:r>
            <a:r>
              <a:rPr lang="de-DE" err="1"/>
              <a:t>tumor</a:t>
            </a:r>
            <a:r>
              <a:rPr lang="de-DE"/>
              <a:t> DNA. GIS: </a:t>
            </a:r>
            <a:r>
              <a:rPr lang="de-DE" err="1"/>
              <a:t>Genomic</a:t>
            </a:r>
            <a:r>
              <a:rPr lang="de-DE"/>
              <a:t> </a:t>
            </a:r>
            <a:r>
              <a:rPr lang="de-DE" err="1"/>
              <a:t>instability</a:t>
            </a:r>
            <a:r>
              <a:rPr lang="de-DE"/>
              <a:t> score. HRD: </a:t>
            </a:r>
            <a:r>
              <a:rPr lang="de-DE" err="1"/>
              <a:t>homologous</a:t>
            </a:r>
            <a:r>
              <a:rPr lang="de-DE"/>
              <a:t> </a:t>
            </a:r>
            <a:r>
              <a:rPr lang="de-DE" err="1"/>
              <a:t>recombination</a:t>
            </a:r>
            <a:r>
              <a:rPr lang="de-DE"/>
              <a:t> </a:t>
            </a:r>
            <a:r>
              <a:rPr lang="de-DE" err="1"/>
              <a:t>deficiency</a:t>
            </a:r>
            <a:r>
              <a:rPr lang="de-DE"/>
              <a:t>. NGS DNA-</a:t>
            </a:r>
            <a:r>
              <a:rPr lang="de-DE" err="1"/>
              <a:t>seq</a:t>
            </a:r>
            <a:r>
              <a:rPr lang="de-DE"/>
              <a:t>: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generation</a:t>
            </a:r>
            <a:r>
              <a:rPr lang="de-DE"/>
              <a:t> DNA </a:t>
            </a:r>
            <a:r>
              <a:rPr lang="de-DE" err="1"/>
              <a:t>sequencing</a:t>
            </a:r>
            <a:r>
              <a:rPr lang="de-DE"/>
              <a:t>. DDR: DNA </a:t>
            </a:r>
            <a:r>
              <a:rPr lang="de-DE" err="1"/>
              <a:t>damage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ORR: Overall </a:t>
            </a:r>
            <a:r>
              <a:rPr lang="de-DE" err="1"/>
              <a:t>response</a:t>
            </a:r>
            <a:r>
              <a:rPr lang="de-DE"/>
              <a:t> rate. DCR: Disease </a:t>
            </a:r>
            <a:r>
              <a:rPr lang="de-DE" err="1"/>
              <a:t>control</a:t>
            </a:r>
            <a:r>
              <a:rPr lang="de-DE"/>
              <a:t> rate.</a:t>
            </a:r>
          </a:p>
          <a:p>
            <a:r>
              <a:rPr lang="de-DE"/>
              <a:t>Calvo, E. et al, 2020. Mino oral 530MO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5E99A-45E6-4C09-8FB7-9BA37449CCC0}"/>
              </a:ext>
            </a:extLst>
          </p:cNvPr>
          <p:cNvSpPr txBox="1"/>
          <p:nvPr/>
        </p:nvSpPr>
        <p:spPr>
          <a:xfrm>
            <a:off x="410908" y="1816114"/>
            <a:ext cx="10588997" cy="34778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Samples from dose-escalation and dose-expansion patients were included in the analysis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Myriad </a:t>
            </a:r>
            <a:r>
              <a:rPr lang="en-US" sz="2000" err="1"/>
              <a:t>myChoice</a:t>
            </a:r>
            <a:r>
              <a:rPr lang="en-US" sz="2000"/>
              <a:t> HRD test performed in archival tissue sample obtained at baseline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Genomic instability score (GIS, formerly HRD score) based on large-scale transitions, telomeric allelic imbalance, and loss of heterozygosity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GIS+ defined as GIS score ≥33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ctDNA</a:t>
            </a:r>
            <a:r>
              <a:rPr lang="en-US" sz="2000"/>
              <a:t> NGS DNA-Seq performed in blood samples obtained at baseline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Focus on 16 core DNA damage response (DDR) genes:</a:t>
            </a:r>
          </a:p>
          <a:p>
            <a:pPr lvl="1">
              <a:buClr>
                <a:schemeClr val="bg2"/>
              </a:buClr>
            </a:pPr>
            <a:r>
              <a:rPr lang="en-US" sz="2000" i="1"/>
              <a:t>     </a:t>
            </a:r>
            <a:r>
              <a:rPr lang="en-US" sz="1200" i="1"/>
              <a:t>ATM, ATR, BARD1, BRCA1, BRCA2, BRIP1, CHEK1, CHECK2, CDK12, FANCL, PALB2, PP2R2A, RAD51B, RAD51C, RAD51D, RAD54L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DDR+ defined as ≥1 mutation in one of 16 DDR genes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Correlation of DDR/GIS status with overall response rate (ORR) and disease control rate (DCR)</a:t>
            </a:r>
          </a:p>
        </p:txBody>
      </p:sp>
    </p:spTree>
    <p:extLst>
      <p:ext uri="{BB962C8B-B14F-4D97-AF65-F5344CB8AC3E}">
        <p14:creationId xmlns:p14="http://schemas.microsoft.com/office/powerpoint/2010/main" val="18206044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AF97C7-E704-4D4A-8ADB-042FB6D65C36}"/>
              </a:ext>
            </a:extLst>
          </p:cNvPr>
          <p:cNvSpPr txBox="1"/>
          <p:nvPr/>
        </p:nvSpPr>
        <p:spPr>
          <a:xfrm rot="16200000">
            <a:off x="2616063" y="-43038"/>
            <a:ext cx="1181734" cy="453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20"/>
              <a:t>TNBC</a:t>
            </a:r>
          </a:p>
          <a:p>
            <a:r>
              <a:rPr lang="de-DE" sz="820" err="1"/>
              <a:t>Cholangiocarcinoma</a:t>
            </a:r>
            <a:endParaRPr lang="de-DE" sz="820"/>
          </a:p>
          <a:p>
            <a:r>
              <a:rPr lang="de-DE" sz="820" err="1"/>
              <a:t>Cholangiocarcinoma</a:t>
            </a:r>
            <a:endParaRPr lang="en-GB" sz="820"/>
          </a:p>
          <a:p>
            <a:r>
              <a:rPr lang="en-GB" sz="820"/>
              <a:t>Fallopian tube</a:t>
            </a:r>
          </a:p>
          <a:p>
            <a:r>
              <a:rPr lang="en-GB" sz="820"/>
              <a:t>OVCA</a:t>
            </a:r>
          </a:p>
          <a:p>
            <a:r>
              <a:rPr lang="de-DE" sz="820" err="1"/>
              <a:t>Cholangiocarcinoma</a:t>
            </a:r>
            <a:endParaRPr lang="en-GB" sz="820"/>
          </a:p>
          <a:p>
            <a:r>
              <a:rPr lang="en-GB" sz="820" err="1"/>
              <a:t>Metanoma</a:t>
            </a:r>
            <a:endParaRPr lang="en-GB" sz="820"/>
          </a:p>
          <a:p>
            <a:r>
              <a:rPr lang="en-GB" sz="820"/>
              <a:t>Cervical cancer</a:t>
            </a:r>
          </a:p>
          <a:p>
            <a:r>
              <a:rPr lang="en-GB" sz="820"/>
              <a:t>TNBC</a:t>
            </a:r>
          </a:p>
          <a:p>
            <a:r>
              <a:rPr lang="en-GB" sz="820"/>
              <a:t>GC</a:t>
            </a:r>
          </a:p>
          <a:p>
            <a:r>
              <a:rPr lang="en-GB" sz="820"/>
              <a:t>Adrenal cancer</a:t>
            </a:r>
          </a:p>
          <a:p>
            <a:r>
              <a:rPr lang="en-GB" sz="820"/>
              <a:t>HCC</a:t>
            </a:r>
          </a:p>
          <a:p>
            <a:r>
              <a:rPr lang="en-GB" sz="820" err="1"/>
              <a:t>Sq</a:t>
            </a:r>
            <a:r>
              <a:rPr lang="en-GB" sz="820"/>
              <a:t> NSCLC</a:t>
            </a:r>
          </a:p>
          <a:p>
            <a:r>
              <a:rPr lang="en-GB" sz="820"/>
              <a:t>Gallbladder</a:t>
            </a:r>
          </a:p>
          <a:p>
            <a:r>
              <a:rPr lang="en-GB" sz="820"/>
              <a:t>GC</a:t>
            </a:r>
          </a:p>
          <a:p>
            <a:r>
              <a:rPr lang="en-GB" sz="820"/>
              <a:t>Prostate</a:t>
            </a:r>
          </a:p>
          <a:p>
            <a:r>
              <a:rPr lang="en-GB" sz="820"/>
              <a:t>Head and neck</a:t>
            </a:r>
          </a:p>
          <a:p>
            <a:r>
              <a:rPr lang="en-GB" sz="820" err="1"/>
              <a:t>Sq</a:t>
            </a:r>
            <a:r>
              <a:rPr lang="en-GB" sz="820"/>
              <a:t> NSCLC</a:t>
            </a:r>
          </a:p>
          <a:p>
            <a:r>
              <a:rPr lang="en-GB" sz="820"/>
              <a:t>GC</a:t>
            </a:r>
          </a:p>
          <a:p>
            <a:r>
              <a:rPr lang="en-GB" sz="820"/>
              <a:t>SCLC</a:t>
            </a:r>
          </a:p>
          <a:p>
            <a:r>
              <a:rPr lang="en-GB" sz="820"/>
              <a:t>GC</a:t>
            </a:r>
          </a:p>
          <a:p>
            <a:r>
              <a:rPr lang="en-GB" sz="820"/>
              <a:t>OVCA</a:t>
            </a:r>
          </a:p>
          <a:p>
            <a:r>
              <a:rPr lang="en-GB" sz="820"/>
              <a:t>Non-</a:t>
            </a:r>
            <a:r>
              <a:rPr lang="en-GB" sz="820" err="1"/>
              <a:t>sq</a:t>
            </a:r>
            <a:r>
              <a:rPr lang="en-GB" sz="820"/>
              <a:t> NSCLC</a:t>
            </a:r>
          </a:p>
          <a:p>
            <a:r>
              <a:rPr lang="en-GB" sz="820"/>
              <a:t>Prostate</a:t>
            </a:r>
          </a:p>
          <a:p>
            <a:r>
              <a:rPr lang="en-GB" sz="820"/>
              <a:t>GC</a:t>
            </a:r>
          </a:p>
          <a:p>
            <a:r>
              <a:rPr lang="en-GB" sz="820"/>
              <a:t>Pheochromocytoma</a:t>
            </a:r>
          </a:p>
          <a:p>
            <a:r>
              <a:rPr lang="en-GB" sz="820"/>
              <a:t>Prostate</a:t>
            </a:r>
          </a:p>
          <a:p>
            <a:r>
              <a:rPr lang="en-GB" sz="820"/>
              <a:t>Pancreatic cancer</a:t>
            </a:r>
          </a:p>
          <a:p>
            <a:r>
              <a:rPr lang="en-GB" sz="820"/>
              <a:t>Pancreatic cancer</a:t>
            </a:r>
          </a:p>
          <a:p>
            <a:r>
              <a:rPr lang="en-GB" sz="820"/>
              <a:t>OVCA</a:t>
            </a:r>
          </a:p>
          <a:p>
            <a:r>
              <a:rPr lang="en-GB" sz="820"/>
              <a:t>OVCA</a:t>
            </a:r>
          </a:p>
          <a:p>
            <a:r>
              <a:rPr lang="en-GB" sz="820"/>
              <a:t>Leiomyosarcoma</a:t>
            </a:r>
          </a:p>
          <a:p>
            <a:r>
              <a:rPr lang="en-GB" sz="820"/>
              <a:t>TNBC</a:t>
            </a:r>
          </a:p>
          <a:p>
            <a:r>
              <a:rPr lang="en-GB" sz="820"/>
              <a:t>Urothelial Kidney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BRCA: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 </a:t>
            </a:r>
            <a:r>
              <a:rPr lang="de-DE" err="1"/>
              <a:t>gene</a:t>
            </a:r>
            <a:r>
              <a:rPr lang="de-DE"/>
              <a:t>. DCR: Disease </a:t>
            </a:r>
            <a:r>
              <a:rPr lang="de-DE" err="1"/>
              <a:t>control</a:t>
            </a:r>
            <a:r>
              <a:rPr lang="de-DE"/>
              <a:t> rate. GC: </a:t>
            </a:r>
            <a:r>
              <a:rPr lang="de-DE" err="1"/>
              <a:t>Gastric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GIS: </a:t>
            </a:r>
            <a:r>
              <a:rPr lang="de-DE" err="1"/>
              <a:t>Geneomic</a:t>
            </a:r>
            <a:r>
              <a:rPr lang="de-DE"/>
              <a:t> </a:t>
            </a:r>
            <a:r>
              <a:rPr lang="de-DE" err="1"/>
              <a:t>instability</a:t>
            </a:r>
            <a:r>
              <a:rPr lang="de-DE"/>
              <a:t> score: HCC: </a:t>
            </a:r>
            <a:r>
              <a:rPr lang="de-DE" err="1"/>
              <a:t>Hepatocellular</a:t>
            </a:r>
            <a:r>
              <a:rPr lang="de-DE"/>
              <a:t> </a:t>
            </a:r>
            <a:r>
              <a:rPr lang="de-DE" err="1"/>
              <a:t>carcinoma</a:t>
            </a:r>
            <a:r>
              <a:rPr lang="de-DE"/>
              <a:t>. HRD: </a:t>
            </a:r>
            <a:r>
              <a:rPr lang="de-DE" err="1"/>
              <a:t>Homologous</a:t>
            </a:r>
            <a:r>
              <a:rPr lang="de-DE"/>
              <a:t> </a:t>
            </a:r>
            <a:r>
              <a:rPr lang="de-DE" err="1"/>
              <a:t>recombination</a:t>
            </a:r>
            <a:r>
              <a:rPr lang="de-DE"/>
              <a:t> </a:t>
            </a:r>
            <a:r>
              <a:rPr lang="de-DE" err="1"/>
              <a:t>deficeincy</a:t>
            </a:r>
            <a:r>
              <a:rPr lang="de-DE"/>
              <a:t>. LST: Large </a:t>
            </a:r>
            <a:r>
              <a:rPr lang="de-DE" err="1"/>
              <a:t>scale</a:t>
            </a:r>
            <a:r>
              <a:rPr lang="de-DE"/>
              <a:t> </a:t>
            </a:r>
            <a:r>
              <a:rPr lang="de-DE" err="1"/>
              <a:t>transitions</a:t>
            </a:r>
            <a:r>
              <a:rPr lang="de-DE"/>
              <a:t>. LOH: Loss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heterozygosity</a:t>
            </a:r>
            <a:r>
              <a:rPr lang="de-DE"/>
              <a:t>. Mut: </a:t>
            </a:r>
            <a:r>
              <a:rPr lang="de-DE" err="1"/>
              <a:t>mutation</a:t>
            </a:r>
            <a:r>
              <a:rPr lang="de-DE"/>
              <a:t>. NSCLC: Non </a:t>
            </a:r>
            <a:r>
              <a:rPr lang="de-DE" err="1"/>
              <a:t>small</a:t>
            </a:r>
            <a:r>
              <a:rPr lang="de-DE"/>
              <a:t>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lung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OVCA: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PD: Progressive </a:t>
            </a:r>
            <a:r>
              <a:rPr lang="de-DE" err="1"/>
              <a:t>disease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SCLC: Small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lung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SD: </a:t>
            </a:r>
            <a:r>
              <a:rPr lang="de-DE" err="1"/>
              <a:t>Stable</a:t>
            </a:r>
            <a:r>
              <a:rPr lang="de-DE"/>
              <a:t> </a:t>
            </a:r>
            <a:r>
              <a:rPr lang="de-DE" err="1"/>
              <a:t>disease</a:t>
            </a:r>
            <a:r>
              <a:rPr lang="de-DE"/>
              <a:t>. </a:t>
            </a:r>
            <a:r>
              <a:rPr lang="de-DE" err="1"/>
              <a:t>Sq</a:t>
            </a:r>
            <a:r>
              <a:rPr lang="de-DE"/>
              <a:t>.: </a:t>
            </a:r>
            <a:r>
              <a:rPr lang="de-DE" err="1"/>
              <a:t>Squamous</a:t>
            </a:r>
            <a:r>
              <a:rPr lang="de-DE"/>
              <a:t>. TAI: </a:t>
            </a:r>
            <a:r>
              <a:rPr lang="de-DE" err="1"/>
              <a:t>telomeric</a:t>
            </a:r>
            <a:r>
              <a:rPr lang="de-DE"/>
              <a:t> </a:t>
            </a:r>
            <a:r>
              <a:rPr lang="de-DE" err="1"/>
              <a:t>allelic</a:t>
            </a:r>
            <a:r>
              <a:rPr lang="de-DE"/>
              <a:t> </a:t>
            </a:r>
            <a:r>
              <a:rPr lang="de-DE" err="1"/>
              <a:t>imbalance</a:t>
            </a:r>
            <a:r>
              <a:rPr lang="de-DE"/>
              <a:t>. TNBC: </a:t>
            </a:r>
            <a:r>
              <a:rPr lang="de-DE" err="1"/>
              <a:t>triple</a:t>
            </a:r>
            <a:r>
              <a:rPr lang="de-DE"/>
              <a:t>-negative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endParaRPr lang="de-DE"/>
          </a:p>
          <a:p>
            <a:r>
              <a:rPr lang="de-DE"/>
              <a:t>Calvo, E. et al, 2020. Mino oral 530MO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C0994-57A2-41A7-B384-A04E5D4DC9AD}"/>
              </a:ext>
            </a:extLst>
          </p:cNvPr>
          <p:cNvSpPr txBox="1"/>
          <p:nvPr/>
        </p:nvSpPr>
        <p:spPr>
          <a:xfrm>
            <a:off x="332380" y="1220507"/>
            <a:ext cx="1094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GIS+ patients had better ORR and DCR than GIS- patients, irrespective of </a:t>
            </a:r>
            <a:r>
              <a:rPr lang="en-US" b="1" i="1"/>
              <a:t>BRCA</a:t>
            </a:r>
            <a:r>
              <a:rPr lang="en-US" b="1"/>
              <a:t> mutation status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A434408-28C8-4345-833E-0A8205EF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22668"/>
              </p:ext>
            </p:extLst>
          </p:nvPr>
        </p:nvGraphicFramePr>
        <p:xfrm>
          <a:off x="6716586" y="3973094"/>
          <a:ext cx="5148873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34">
                  <a:extLst>
                    <a:ext uri="{9D8B030D-6E8A-4147-A177-3AD203B41FA5}">
                      <a16:colId xmlns:a16="http://schemas.microsoft.com/office/drawing/2014/main" val="790626646"/>
                    </a:ext>
                  </a:extLst>
                </a:gridCol>
                <a:gridCol w="1527234">
                  <a:extLst>
                    <a:ext uri="{9D8B030D-6E8A-4147-A177-3AD203B41FA5}">
                      <a16:colId xmlns:a16="http://schemas.microsoft.com/office/drawing/2014/main" val="825138786"/>
                    </a:ext>
                  </a:extLst>
                </a:gridCol>
                <a:gridCol w="1533262">
                  <a:extLst>
                    <a:ext uri="{9D8B030D-6E8A-4147-A177-3AD203B41FA5}">
                      <a16:colId xmlns:a16="http://schemas.microsoft.com/office/drawing/2014/main" val="1766628405"/>
                    </a:ext>
                  </a:extLst>
                </a:gridCol>
                <a:gridCol w="1522643">
                  <a:extLst>
                    <a:ext uri="{9D8B030D-6E8A-4147-A177-3AD203B41FA5}">
                      <a16:colId xmlns:a16="http://schemas.microsoft.com/office/drawing/2014/main" val="191941291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5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/>
                        <a:t>BRCA1/2mut</a:t>
                      </a:r>
                      <a:r>
                        <a:rPr lang="en-US" sz="1200" i="1"/>
                        <a:t> </a:t>
                      </a:r>
                    </a:p>
                    <a:p>
                      <a:pPr algn="ctr"/>
                      <a:r>
                        <a:rPr lang="en-US" sz="1200"/>
                        <a:t>(N=7)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/>
                        <a:t>BRCA1/2wt</a:t>
                      </a:r>
                    </a:p>
                    <a:p>
                      <a:pPr algn="ctr"/>
                      <a:r>
                        <a:rPr lang="en-US" sz="1200"/>
                        <a:t>(N=27)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Total </a:t>
                      </a:r>
                    </a:p>
                    <a:p>
                      <a:pPr algn="ctr"/>
                      <a:r>
                        <a:rPr lang="en-US" sz="1200" b="0"/>
                        <a:t>(N=34)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88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GIS+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100%</a:t>
                      </a:r>
                    </a:p>
                    <a:p>
                      <a:pPr algn="ctr"/>
                      <a:r>
                        <a:rPr lang="en-US" sz="1200"/>
                        <a:t>(5/5)</a:t>
                      </a:r>
                    </a:p>
                    <a:p>
                      <a:pPr algn="ctr"/>
                      <a:r>
                        <a:rPr lang="en-US" sz="1200"/>
                        <a:t>(90 CI, 0.55-1.00)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83.3%</a:t>
                      </a:r>
                    </a:p>
                    <a:p>
                      <a:pPr algn="ctr"/>
                      <a:r>
                        <a:rPr lang="en-US" sz="1200"/>
                        <a:t>(5/6)</a:t>
                      </a:r>
                    </a:p>
                    <a:p>
                      <a:pPr algn="ctr"/>
                      <a:r>
                        <a:rPr lang="en-US" sz="1200"/>
                        <a:t>(90% CI, 0.42-0.99)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90.9%</a:t>
                      </a:r>
                    </a:p>
                    <a:p>
                      <a:pPr algn="ctr"/>
                      <a:r>
                        <a:rPr lang="en-US" sz="1200"/>
                        <a:t>(10/11)</a:t>
                      </a:r>
                    </a:p>
                    <a:p>
                      <a:pPr algn="ctr"/>
                      <a:r>
                        <a:rPr lang="en-US" sz="1200"/>
                        <a:t>(90% CI, 0.64-1.00)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GIS-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50%</a:t>
                      </a:r>
                    </a:p>
                    <a:p>
                      <a:pPr algn="ctr"/>
                      <a:r>
                        <a:rPr lang="en-US" sz="1200"/>
                        <a:t>(1/2)</a:t>
                      </a:r>
                    </a:p>
                    <a:p>
                      <a:pPr algn="ctr"/>
                      <a:r>
                        <a:rPr lang="en-US" sz="1200"/>
                        <a:t>(90%CI, 0.03-0.97)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57.1%</a:t>
                      </a:r>
                    </a:p>
                    <a:p>
                      <a:pPr algn="ctr"/>
                      <a:r>
                        <a:rPr lang="en-US" sz="1200"/>
                        <a:t>(12/21)</a:t>
                      </a:r>
                    </a:p>
                    <a:p>
                      <a:pPr algn="ctr"/>
                      <a:r>
                        <a:rPr lang="en-US" sz="1200"/>
                        <a:t>(90% CI, 0.37-0.75)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56.5%</a:t>
                      </a:r>
                    </a:p>
                    <a:p>
                      <a:pPr algn="ctr"/>
                      <a:r>
                        <a:rPr lang="en-US" sz="1200"/>
                        <a:t>(13/23)</a:t>
                      </a:r>
                    </a:p>
                    <a:p>
                      <a:pPr algn="ctr"/>
                      <a:r>
                        <a:rPr lang="en-US" sz="1200"/>
                        <a:t>(90% CI, 0.38-0.74)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898201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BB1A65DF-428E-47FC-8ECF-BDED7671B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71185"/>
              </p:ext>
            </p:extLst>
          </p:nvPr>
        </p:nvGraphicFramePr>
        <p:xfrm>
          <a:off x="6716587" y="1778534"/>
          <a:ext cx="514887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32">
                  <a:extLst>
                    <a:ext uri="{9D8B030D-6E8A-4147-A177-3AD203B41FA5}">
                      <a16:colId xmlns:a16="http://schemas.microsoft.com/office/drawing/2014/main" val="790626646"/>
                    </a:ext>
                  </a:extLst>
                </a:gridCol>
                <a:gridCol w="1545387">
                  <a:extLst>
                    <a:ext uri="{9D8B030D-6E8A-4147-A177-3AD203B41FA5}">
                      <a16:colId xmlns:a16="http://schemas.microsoft.com/office/drawing/2014/main" val="825138786"/>
                    </a:ext>
                  </a:extLst>
                </a:gridCol>
                <a:gridCol w="1495514">
                  <a:extLst>
                    <a:ext uri="{9D8B030D-6E8A-4147-A177-3AD203B41FA5}">
                      <a16:colId xmlns:a16="http://schemas.microsoft.com/office/drawing/2014/main" val="1766628405"/>
                    </a:ext>
                  </a:extLst>
                </a:gridCol>
                <a:gridCol w="1542139">
                  <a:extLst>
                    <a:ext uri="{9D8B030D-6E8A-4147-A177-3AD203B41FA5}">
                      <a16:colId xmlns:a16="http://schemas.microsoft.com/office/drawing/2014/main" val="1919412914"/>
                    </a:ext>
                  </a:extLst>
                </a:gridCol>
              </a:tblGrid>
              <a:tr h="26731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/>
                        <a:t>ORR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50478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/>
                        <a:t>BRCA1/2mut</a:t>
                      </a:r>
                      <a:r>
                        <a:rPr lang="en-US" sz="1200" i="1"/>
                        <a:t> </a:t>
                      </a:r>
                    </a:p>
                    <a:p>
                      <a:pPr algn="ctr"/>
                      <a:r>
                        <a:rPr lang="en-US" sz="1200"/>
                        <a:t>(N=7)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/>
                        <a:t>BRCA1/2wt</a:t>
                      </a:r>
                    </a:p>
                    <a:p>
                      <a:pPr algn="ctr"/>
                      <a:r>
                        <a:rPr lang="en-US" sz="1200"/>
                        <a:t>(N=27)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Total</a:t>
                      </a:r>
                      <a:r>
                        <a:rPr lang="en-US" sz="1200"/>
                        <a:t> </a:t>
                      </a:r>
                    </a:p>
                    <a:p>
                      <a:pPr algn="ctr"/>
                      <a:r>
                        <a:rPr lang="en-US" sz="1200"/>
                        <a:t>(N=34)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881892"/>
                  </a:ext>
                </a:extLst>
              </a:tr>
              <a:tr h="461384">
                <a:tc>
                  <a:txBody>
                    <a:bodyPr/>
                    <a:lstStyle/>
                    <a:p>
                      <a:r>
                        <a:rPr lang="en-US" sz="1200" b="1"/>
                        <a:t>GIS+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100%</a:t>
                      </a:r>
                    </a:p>
                    <a:p>
                      <a:pPr algn="ctr"/>
                      <a:r>
                        <a:rPr lang="en-US" sz="1200"/>
                        <a:t>(5/5)</a:t>
                      </a:r>
                    </a:p>
                    <a:p>
                      <a:pPr algn="ctr"/>
                      <a:r>
                        <a:rPr lang="en-US" sz="1200"/>
                        <a:t>(90% CI, 0.55-1.00)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66.7%</a:t>
                      </a:r>
                    </a:p>
                    <a:p>
                      <a:pPr algn="ctr"/>
                      <a:r>
                        <a:rPr lang="en-US" sz="1200"/>
                        <a:t>(4/6) (90% CI, 0.27-0.94)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81.8%</a:t>
                      </a:r>
                    </a:p>
                    <a:p>
                      <a:pPr algn="ctr"/>
                      <a:r>
                        <a:rPr lang="en-US" sz="1200"/>
                        <a:t>(9/11) (90% CI, 0.53-0.97)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48549"/>
                  </a:ext>
                </a:extLst>
              </a:tr>
              <a:tr h="267310">
                <a:tc>
                  <a:txBody>
                    <a:bodyPr/>
                    <a:lstStyle/>
                    <a:p>
                      <a:r>
                        <a:rPr lang="en-US" sz="1200" b="1"/>
                        <a:t>GIS-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50.0%</a:t>
                      </a:r>
                    </a:p>
                    <a:p>
                      <a:pPr algn="ctr"/>
                      <a:r>
                        <a:rPr lang="en-US" sz="1200"/>
                        <a:t>(1/2) </a:t>
                      </a:r>
                    </a:p>
                    <a:p>
                      <a:pPr algn="ctr"/>
                      <a:r>
                        <a:rPr lang="en-US" sz="1200"/>
                        <a:t>(90% CI, 0.03-0.97)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9.5%</a:t>
                      </a:r>
                    </a:p>
                    <a:p>
                      <a:pPr algn="ctr"/>
                      <a:r>
                        <a:rPr lang="en-US" sz="1200"/>
                        <a:t>(2/21)</a:t>
                      </a:r>
                    </a:p>
                    <a:p>
                      <a:pPr algn="ctr"/>
                      <a:r>
                        <a:rPr lang="en-US" sz="1200"/>
                        <a:t>90% CI, 0.02-0.27)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13.0%</a:t>
                      </a:r>
                    </a:p>
                    <a:p>
                      <a:pPr algn="ctr"/>
                      <a:r>
                        <a:rPr lang="en-US" sz="1200"/>
                        <a:t>(3/23)</a:t>
                      </a:r>
                    </a:p>
                    <a:p>
                      <a:pPr algn="ctr"/>
                      <a:r>
                        <a:rPr lang="en-US" sz="1200"/>
                        <a:t>(90% CI, 0.04-0.30)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89820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F208A6-1627-4F0E-A5E5-CF5E349FB500}"/>
              </a:ext>
            </a:extLst>
          </p:cNvPr>
          <p:cNvCxnSpPr/>
          <p:nvPr/>
        </p:nvCxnSpPr>
        <p:spPr>
          <a:xfrm>
            <a:off x="983512" y="2658140"/>
            <a:ext cx="0" cy="22647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FAE01F-D072-4A9F-ABA2-33D204E8F788}"/>
              </a:ext>
            </a:extLst>
          </p:cNvPr>
          <p:cNvCxnSpPr/>
          <p:nvPr/>
        </p:nvCxnSpPr>
        <p:spPr>
          <a:xfrm>
            <a:off x="983512" y="3678865"/>
            <a:ext cx="4221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BD617A-B8CF-4B16-B41B-D813F0DD1B1B}"/>
              </a:ext>
            </a:extLst>
          </p:cNvPr>
          <p:cNvSpPr txBox="1"/>
          <p:nvPr/>
        </p:nvSpPr>
        <p:spPr>
          <a:xfrm>
            <a:off x="652711" y="252053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80</a:t>
            </a:r>
            <a:endParaRPr lang="en-GB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69926-0EFF-4F20-ADEB-3CF33CE0F8B3}"/>
              </a:ext>
            </a:extLst>
          </p:cNvPr>
          <p:cNvSpPr txBox="1"/>
          <p:nvPr/>
        </p:nvSpPr>
        <p:spPr>
          <a:xfrm>
            <a:off x="652711" y="27741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60</a:t>
            </a:r>
            <a:endParaRPr lang="en-GB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A6D70-0714-43CB-B5E0-DB4C191A66B4}"/>
              </a:ext>
            </a:extLst>
          </p:cNvPr>
          <p:cNvSpPr txBox="1"/>
          <p:nvPr/>
        </p:nvSpPr>
        <p:spPr>
          <a:xfrm>
            <a:off x="652711" y="30277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40</a:t>
            </a:r>
            <a:endParaRPr lang="en-GB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4205C-96C5-421B-BE80-1D57B50461E5}"/>
              </a:ext>
            </a:extLst>
          </p:cNvPr>
          <p:cNvSpPr txBox="1"/>
          <p:nvPr/>
        </p:nvSpPr>
        <p:spPr>
          <a:xfrm>
            <a:off x="652711" y="32813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20</a:t>
            </a:r>
            <a:endParaRPr lang="en-GB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71505-4E12-48DD-93BD-5D9D6DA08D04}"/>
              </a:ext>
            </a:extLst>
          </p:cNvPr>
          <p:cNvSpPr txBox="1"/>
          <p:nvPr/>
        </p:nvSpPr>
        <p:spPr>
          <a:xfrm>
            <a:off x="737670" y="353495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0</a:t>
            </a:r>
            <a:endParaRPr lang="en-GB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7A1B5F-FF7B-44C4-902C-A642A9CF5ACB}"/>
              </a:ext>
            </a:extLst>
          </p:cNvPr>
          <p:cNvSpPr txBox="1"/>
          <p:nvPr/>
        </p:nvSpPr>
        <p:spPr>
          <a:xfrm>
            <a:off x="601415" y="3788562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-20</a:t>
            </a:r>
            <a:endParaRPr lang="en-GB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A1106-D97A-4A9E-B396-3BC3CB0259F4}"/>
              </a:ext>
            </a:extLst>
          </p:cNvPr>
          <p:cNvSpPr txBox="1"/>
          <p:nvPr/>
        </p:nvSpPr>
        <p:spPr>
          <a:xfrm>
            <a:off x="601415" y="404216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-40</a:t>
            </a:r>
            <a:endParaRPr lang="en-GB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56382-1FB9-444E-BA9E-6A33AF1CC7D4}"/>
              </a:ext>
            </a:extLst>
          </p:cNvPr>
          <p:cNvSpPr txBox="1"/>
          <p:nvPr/>
        </p:nvSpPr>
        <p:spPr>
          <a:xfrm>
            <a:off x="601415" y="429577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-60</a:t>
            </a:r>
            <a:endParaRPr lang="en-GB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3CEA3-0D76-4B0D-81A5-0562EE10A4E9}"/>
              </a:ext>
            </a:extLst>
          </p:cNvPr>
          <p:cNvSpPr txBox="1"/>
          <p:nvPr/>
        </p:nvSpPr>
        <p:spPr>
          <a:xfrm>
            <a:off x="601415" y="454938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-80</a:t>
            </a:r>
            <a:endParaRPr lang="en-GB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607F0C-A162-45AB-943B-B5A30CADBFFB}"/>
              </a:ext>
            </a:extLst>
          </p:cNvPr>
          <p:cNvSpPr txBox="1"/>
          <p:nvPr/>
        </p:nvSpPr>
        <p:spPr>
          <a:xfrm>
            <a:off x="516455" y="480298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/>
              <a:t>-100</a:t>
            </a:r>
            <a:endParaRPr lang="en-GB" sz="12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4857FA-1FB9-47E6-93B4-9A728A6D5BC4}"/>
              </a:ext>
            </a:extLst>
          </p:cNvPr>
          <p:cNvGrpSpPr/>
          <p:nvPr/>
        </p:nvGrpSpPr>
        <p:grpSpPr>
          <a:xfrm>
            <a:off x="998620" y="2906672"/>
            <a:ext cx="1980069" cy="766227"/>
            <a:chOff x="998620" y="2906672"/>
            <a:chExt cx="1980069" cy="7662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975973-845D-41EF-918E-1971F3BC61C3}"/>
                </a:ext>
              </a:extLst>
            </p:cNvPr>
            <p:cNvSpPr/>
            <p:nvPr/>
          </p:nvSpPr>
          <p:spPr>
            <a:xfrm>
              <a:off x="998620" y="2906672"/>
              <a:ext cx="115200" cy="766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C6B13F-C7CF-4E43-BB30-C11A3842E8D1}"/>
                </a:ext>
              </a:extLst>
            </p:cNvPr>
            <p:cNvSpPr/>
            <p:nvPr/>
          </p:nvSpPr>
          <p:spPr>
            <a:xfrm>
              <a:off x="1122945" y="3374207"/>
              <a:ext cx="115200" cy="2986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4E1F69-268B-4D02-9C75-575FA9743445}"/>
                </a:ext>
              </a:extLst>
            </p:cNvPr>
            <p:cNvSpPr/>
            <p:nvPr/>
          </p:nvSpPr>
          <p:spPr>
            <a:xfrm>
              <a:off x="1247270" y="3384899"/>
              <a:ext cx="115200" cy="28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4AFDB6-6E1D-4A5A-838D-CA4F770D29CD}"/>
                </a:ext>
              </a:extLst>
            </p:cNvPr>
            <p:cNvSpPr/>
            <p:nvPr/>
          </p:nvSpPr>
          <p:spPr>
            <a:xfrm>
              <a:off x="1371595" y="3384899"/>
              <a:ext cx="115200" cy="28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6B2F91-ED1D-492F-84CF-937F2CD703CE}"/>
                </a:ext>
              </a:extLst>
            </p:cNvPr>
            <p:cNvSpPr/>
            <p:nvPr/>
          </p:nvSpPr>
          <p:spPr>
            <a:xfrm>
              <a:off x="1495920" y="3404002"/>
              <a:ext cx="115200" cy="268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348D3D-8377-4156-9AF9-417187DACFC2}"/>
                </a:ext>
              </a:extLst>
            </p:cNvPr>
            <p:cNvSpPr/>
            <p:nvPr/>
          </p:nvSpPr>
          <p:spPr>
            <a:xfrm>
              <a:off x="1620245" y="3404002"/>
              <a:ext cx="115200" cy="268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43AC8C-52FE-41AD-BBCD-A1FAE1D64191}"/>
                </a:ext>
              </a:extLst>
            </p:cNvPr>
            <p:cNvSpPr/>
            <p:nvPr/>
          </p:nvSpPr>
          <p:spPr>
            <a:xfrm>
              <a:off x="1744570" y="3448749"/>
              <a:ext cx="115200" cy="224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5824A9-B473-42D4-A7C4-513F65D829C5}"/>
                </a:ext>
              </a:extLst>
            </p:cNvPr>
            <p:cNvSpPr/>
            <p:nvPr/>
          </p:nvSpPr>
          <p:spPr>
            <a:xfrm>
              <a:off x="1993220" y="3504240"/>
              <a:ext cx="115200" cy="1686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F88884F-2B17-488D-AA89-260C99DAC3FB}"/>
                </a:ext>
              </a:extLst>
            </p:cNvPr>
            <p:cNvSpPr/>
            <p:nvPr/>
          </p:nvSpPr>
          <p:spPr>
            <a:xfrm>
              <a:off x="2241870" y="3548253"/>
              <a:ext cx="115200" cy="1246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0BBE5D-4841-4CCA-89CE-795644548C99}"/>
                </a:ext>
              </a:extLst>
            </p:cNvPr>
            <p:cNvSpPr/>
            <p:nvPr/>
          </p:nvSpPr>
          <p:spPr>
            <a:xfrm>
              <a:off x="1868895" y="3471852"/>
              <a:ext cx="115200" cy="2010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23C911-C62D-4E46-8437-2FF423F4AEAA}"/>
                </a:ext>
              </a:extLst>
            </p:cNvPr>
            <p:cNvSpPr/>
            <p:nvPr/>
          </p:nvSpPr>
          <p:spPr>
            <a:xfrm>
              <a:off x="2117545" y="3536508"/>
              <a:ext cx="115200" cy="1363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FF1CAA-7FB4-4387-95D9-870032B6309E}"/>
                </a:ext>
              </a:extLst>
            </p:cNvPr>
            <p:cNvSpPr/>
            <p:nvPr/>
          </p:nvSpPr>
          <p:spPr>
            <a:xfrm>
              <a:off x="2366195" y="3573004"/>
              <a:ext cx="115200" cy="998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50F745-EB10-4704-8A2B-26363B6643C7}"/>
                </a:ext>
              </a:extLst>
            </p:cNvPr>
            <p:cNvSpPr/>
            <p:nvPr/>
          </p:nvSpPr>
          <p:spPr>
            <a:xfrm>
              <a:off x="2490520" y="3610224"/>
              <a:ext cx="115200" cy="626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3616A4C-B9E5-4D60-91CB-25F48EBE1A90}"/>
                </a:ext>
              </a:extLst>
            </p:cNvPr>
            <p:cNvSpPr/>
            <p:nvPr/>
          </p:nvSpPr>
          <p:spPr>
            <a:xfrm>
              <a:off x="2614845" y="3629699"/>
              <a:ext cx="115200" cy="4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6C7BC0-AD2B-4AEA-9385-60EFE31B463D}"/>
                </a:ext>
              </a:extLst>
            </p:cNvPr>
            <p:cNvSpPr/>
            <p:nvPr/>
          </p:nvSpPr>
          <p:spPr>
            <a:xfrm>
              <a:off x="2739170" y="3636899"/>
              <a:ext cx="1152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2ECA9C-9CAA-4CA8-B692-1A397F4A10AC}"/>
                </a:ext>
              </a:extLst>
            </p:cNvPr>
            <p:cNvSpPr/>
            <p:nvPr/>
          </p:nvSpPr>
          <p:spPr>
            <a:xfrm>
              <a:off x="2863489" y="3644099"/>
              <a:ext cx="115200" cy="2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68D089-D8BF-445C-9A64-A3838650B974}"/>
              </a:ext>
            </a:extLst>
          </p:cNvPr>
          <p:cNvGrpSpPr/>
          <p:nvPr/>
        </p:nvGrpSpPr>
        <p:grpSpPr>
          <a:xfrm>
            <a:off x="3107322" y="3687416"/>
            <a:ext cx="2101066" cy="1114162"/>
            <a:chOff x="3107322" y="3687416"/>
            <a:chExt cx="2101066" cy="11141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332068-8677-48FC-A4BA-7AE93276BD88}"/>
                </a:ext>
              </a:extLst>
            </p:cNvPr>
            <p:cNvSpPr/>
            <p:nvPr/>
          </p:nvSpPr>
          <p:spPr>
            <a:xfrm>
              <a:off x="3852024" y="3687416"/>
              <a:ext cx="115200" cy="4430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51769D-A3B4-4639-8CCB-1C05E80AC055}"/>
                </a:ext>
              </a:extLst>
            </p:cNvPr>
            <p:cNvSpPr/>
            <p:nvPr/>
          </p:nvSpPr>
          <p:spPr>
            <a:xfrm>
              <a:off x="3231439" y="3687416"/>
              <a:ext cx="115200" cy="3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C02D13-E2E6-4FA8-9A36-0A605CE7EC6A}"/>
                </a:ext>
              </a:extLst>
            </p:cNvPr>
            <p:cNvSpPr/>
            <p:nvPr/>
          </p:nvSpPr>
          <p:spPr>
            <a:xfrm>
              <a:off x="3107322" y="3687416"/>
              <a:ext cx="115200" cy="2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978DB1-5BAE-4D61-B994-0187C11E0277}"/>
                </a:ext>
              </a:extLst>
            </p:cNvPr>
            <p:cNvSpPr/>
            <p:nvPr/>
          </p:nvSpPr>
          <p:spPr>
            <a:xfrm>
              <a:off x="3355556" y="3687416"/>
              <a:ext cx="115200" cy="4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BE421D3-5534-4DF7-A133-BD19AEC1F87A}"/>
                </a:ext>
              </a:extLst>
            </p:cNvPr>
            <p:cNvSpPr/>
            <p:nvPr/>
          </p:nvSpPr>
          <p:spPr>
            <a:xfrm>
              <a:off x="3479673" y="3687416"/>
              <a:ext cx="115200" cy="1654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1728BD8-F595-4DB7-836C-BBE38E2549E5}"/>
                </a:ext>
              </a:extLst>
            </p:cNvPr>
            <p:cNvSpPr/>
            <p:nvPr/>
          </p:nvSpPr>
          <p:spPr>
            <a:xfrm>
              <a:off x="3603790" y="3687416"/>
              <a:ext cx="115200" cy="3750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C7D860-B347-4B05-8913-344AFF2445F1}"/>
                </a:ext>
              </a:extLst>
            </p:cNvPr>
            <p:cNvSpPr/>
            <p:nvPr/>
          </p:nvSpPr>
          <p:spPr>
            <a:xfrm>
              <a:off x="3727907" y="3687416"/>
              <a:ext cx="115200" cy="3967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F41417-DDB3-4125-84D7-BE634F165C2E}"/>
                </a:ext>
              </a:extLst>
            </p:cNvPr>
            <p:cNvSpPr/>
            <p:nvPr/>
          </p:nvSpPr>
          <p:spPr>
            <a:xfrm>
              <a:off x="4100258" y="3687416"/>
              <a:ext cx="115200" cy="4674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A50F58-B56B-4EDD-BF5C-D8544B05C3C2}"/>
                </a:ext>
              </a:extLst>
            </p:cNvPr>
            <p:cNvSpPr/>
            <p:nvPr/>
          </p:nvSpPr>
          <p:spPr>
            <a:xfrm>
              <a:off x="3976141" y="3687416"/>
              <a:ext cx="115200" cy="4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7A50B9-CBC4-4CEF-A465-B401C69E8612}"/>
                </a:ext>
              </a:extLst>
            </p:cNvPr>
            <p:cNvSpPr/>
            <p:nvPr/>
          </p:nvSpPr>
          <p:spPr>
            <a:xfrm>
              <a:off x="4224375" y="3687416"/>
              <a:ext cx="115200" cy="5274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3F2279-DF74-49C8-B828-12F4A2FE0BA1}"/>
                </a:ext>
              </a:extLst>
            </p:cNvPr>
            <p:cNvSpPr/>
            <p:nvPr/>
          </p:nvSpPr>
          <p:spPr>
            <a:xfrm>
              <a:off x="4348492" y="3687416"/>
              <a:ext cx="115200" cy="5705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463D962-F737-483F-8806-455FF429ECAB}"/>
                </a:ext>
              </a:extLst>
            </p:cNvPr>
            <p:cNvSpPr/>
            <p:nvPr/>
          </p:nvSpPr>
          <p:spPr>
            <a:xfrm>
              <a:off x="4472609" y="3687416"/>
              <a:ext cx="115200" cy="6536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1D6679-934C-49C5-8238-D55D754CE924}"/>
                </a:ext>
              </a:extLst>
            </p:cNvPr>
            <p:cNvSpPr/>
            <p:nvPr/>
          </p:nvSpPr>
          <p:spPr>
            <a:xfrm>
              <a:off x="4596726" y="3687416"/>
              <a:ext cx="115200" cy="77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A1068E-31F5-4209-A07E-D4222A49E3E9}"/>
                </a:ext>
              </a:extLst>
            </p:cNvPr>
            <p:cNvSpPr/>
            <p:nvPr/>
          </p:nvSpPr>
          <p:spPr>
            <a:xfrm>
              <a:off x="4720843" y="3687416"/>
              <a:ext cx="115200" cy="788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474B64-A022-49F7-8224-633CB1172007}"/>
                </a:ext>
              </a:extLst>
            </p:cNvPr>
            <p:cNvSpPr/>
            <p:nvPr/>
          </p:nvSpPr>
          <p:spPr>
            <a:xfrm>
              <a:off x="4844960" y="3687416"/>
              <a:ext cx="115200" cy="8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B0A62D-1D03-471B-B1F2-2BB8B43D478B}"/>
                </a:ext>
              </a:extLst>
            </p:cNvPr>
            <p:cNvSpPr/>
            <p:nvPr/>
          </p:nvSpPr>
          <p:spPr>
            <a:xfrm>
              <a:off x="4969077" y="3687416"/>
              <a:ext cx="115200" cy="9293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821459-D9F6-45BB-9B45-DE2718F35610}"/>
                </a:ext>
              </a:extLst>
            </p:cNvPr>
            <p:cNvSpPr/>
            <p:nvPr/>
          </p:nvSpPr>
          <p:spPr>
            <a:xfrm>
              <a:off x="5093188" y="3687416"/>
              <a:ext cx="115200" cy="11141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0F995E-1003-43FB-A34F-A6A9E870B3F1}"/>
              </a:ext>
            </a:extLst>
          </p:cNvPr>
          <p:cNvGrpSpPr/>
          <p:nvPr/>
        </p:nvGrpSpPr>
        <p:grpSpPr>
          <a:xfrm>
            <a:off x="1014119" y="5063321"/>
            <a:ext cx="4214812" cy="335434"/>
            <a:chOff x="1014119" y="5001905"/>
            <a:chExt cx="4214812" cy="33543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EA94D3E-2DA9-4DF3-9446-B2857398F660}"/>
                </a:ext>
              </a:extLst>
            </p:cNvPr>
            <p:cNvSpPr/>
            <p:nvPr/>
          </p:nvSpPr>
          <p:spPr>
            <a:xfrm>
              <a:off x="1015333" y="5002911"/>
              <a:ext cx="4212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8DA87F-4AC3-46BD-8FBA-E1863560F642}"/>
                </a:ext>
              </a:extLst>
            </p:cNvPr>
            <p:cNvSpPr/>
            <p:nvPr/>
          </p:nvSpPr>
          <p:spPr>
            <a:xfrm>
              <a:off x="1016931" y="5107690"/>
              <a:ext cx="4212000" cy="226907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E806B84-7EC2-4C96-8238-618598C2F477}"/>
                </a:ext>
              </a:extLst>
            </p:cNvPr>
            <p:cNvSpPr/>
            <p:nvPr/>
          </p:nvSpPr>
          <p:spPr>
            <a:xfrm>
              <a:off x="1516392" y="5001905"/>
              <a:ext cx="124325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CE5F994-0E5C-411B-9BC4-B0819A3E1322}"/>
                </a:ext>
              </a:extLst>
            </p:cNvPr>
            <p:cNvSpPr/>
            <p:nvPr/>
          </p:nvSpPr>
          <p:spPr>
            <a:xfrm>
              <a:off x="2863489" y="5001905"/>
              <a:ext cx="124325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63D5524-422D-470C-AA0A-97415724F795}"/>
                </a:ext>
              </a:extLst>
            </p:cNvPr>
            <p:cNvSpPr/>
            <p:nvPr/>
          </p:nvSpPr>
          <p:spPr>
            <a:xfrm>
              <a:off x="3608621" y="5001905"/>
              <a:ext cx="124325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2BFE105-51A2-475D-B876-FAE574894553}"/>
                </a:ext>
              </a:extLst>
            </p:cNvPr>
            <p:cNvSpPr/>
            <p:nvPr/>
          </p:nvSpPr>
          <p:spPr>
            <a:xfrm>
              <a:off x="3857772" y="5001905"/>
              <a:ext cx="124325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601E562-A008-4E9D-ADE3-2DED3BAA501F}"/>
                </a:ext>
              </a:extLst>
            </p:cNvPr>
            <p:cNvSpPr/>
            <p:nvPr/>
          </p:nvSpPr>
          <p:spPr>
            <a:xfrm>
              <a:off x="4233821" y="5001905"/>
              <a:ext cx="252000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BBCC9B-48A1-41E1-AF82-BF70F88FC252}"/>
                </a:ext>
              </a:extLst>
            </p:cNvPr>
            <p:cNvSpPr/>
            <p:nvPr/>
          </p:nvSpPr>
          <p:spPr>
            <a:xfrm>
              <a:off x="4577219" y="5002911"/>
              <a:ext cx="648000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13A7E36-39ED-49D6-856E-E7B324DC5D32}"/>
                </a:ext>
              </a:extLst>
            </p:cNvPr>
            <p:cNvSpPr/>
            <p:nvPr/>
          </p:nvSpPr>
          <p:spPr>
            <a:xfrm>
              <a:off x="3733692" y="5110911"/>
              <a:ext cx="124325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7BE0173-DEAF-43D6-9E3C-3B4629E55277}"/>
                </a:ext>
              </a:extLst>
            </p:cNvPr>
            <p:cNvSpPr/>
            <p:nvPr/>
          </p:nvSpPr>
          <p:spPr>
            <a:xfrm>
              <a:off x="1014119" y="5229339"/>
              <a:ext cx="124325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702AB4D-7C07-4124-8B08-3FAF449902C7}"/>
                </a:ext>
              </a:extLst>
            </p:cNvPr>
            <p:cNvSpPr/>
            <p:nvPr/>
          </p:nvSpPr>
          <p:spPr>
            <a:xfrm>
              <a:off x="3608620" y="5229339"/>
              <a:ext cx="124325" cy="10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5285425-0744-44AC-A242-251538B16D84}"/>
                </a:ext>
              </a:extLst>
            </p:cNvPr>
            <p:cNvSpPr/>
            <p:nvPr/>
          </p:nvSpPr>
          <p:spPr>
            <a:xfrm>
              <a:off x="3857772" y="5110911"/>
              <a:ext cx="124325" cy="108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756A32-DF93-4519-B0FA-503926A06C5E}"/>
                </a:ext>
              </a:extLst>
            </p:cNvPr>
            <p:cNvSpPr/>
            <p:nvPr/>
          </p:nvSpPr>
          <p:spPr>
            <a:xfrm>
              <a:off x="4958404" y="5111879"/>
              <a:ext cx="124325" cy="108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17644F0-3048-4B50-86ED-0C19B6ADE2B5}"/>
                </a:ext>
              </a:extLst>
            </p:cNvPr>
            <p:cNvSpPr/>
            <p:nvPr/>
          </p:nvSpPr>
          <p:spPr>
            <a:xfrm>
              <a:off x="4227863" y="5229339"/>
              <a:ext cx="252000" cy="108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CD5556A-3EAC-4670-8176-4C1119119CD7}"/>
                </a:ext>
              </a:extLst>
            </p:cNvPr>
            <p:cNvSpPr/>
            <p:nvPr/>
          </p:nvSpPr>
          <p:spPr>
            <a:xfrm>
              <a:off x="2247930" y="5117463"/>
              <a:ext cx="124325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2CD7AD7-013D-4417-8B2D-060D255FDA2D}"/>
                </a:ext>
              </a:extLst>
            </p:cNvPr>
            <p:cNvSpPr/>
            <p:nvPr/>
          </p:nvSpPr>
          <p:spPr>
            <a:xfrm>
              <a:off x="2247930" y="5229339"/>
              <a:ext cx="124325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9C65BAF-5CBF-460B-B780-5C3E911ADF23}"/>
              </a:ext>
            </a:extLst>
          </p:cNvPr>
          <p:cNvSpPr txBox="1"/>
          <p:nvPr/>
        </p:nvSpPr>
        <p:spPr>
          <a:xfrm>
            <a:off x="548572" y="500259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800"/>
              <a:t>GIS</a:t>
            </a:r>
          </a:p>
          <a:p>
            <a:pPr algn="r"/>
            <a:r>
              <a:rPr lang="de-DE" sz="800"/>
              <a:t>BRCA1</a:t>
            </a:r>
          </a:p>
          <a:p>
            <a:pPr algn="r"/>
            <a:r>
              <a:rPr lang="de-DE" sz="800"/>
              <a:t>BRCA2</a:t>
            </a:r>
            <a:endParaRPr lang="en-GB" sz="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CD66C9-75DF-4F2F-B06A-DBFBB9226F2D}"/>
              </a:ext>
            </a:extLst>
          </p:cNvPr>
          <p:cNvSpPr/>
          <p:nvPr/>
        </p:nvSpPr>
        <p:spPr>
          <a:xfrm>
            <a:off x="5362832" y="3683442"/>
            <a:ext cx="133000" cy="13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4B941D-9C8F-4620-BB87-EFE609AD524C}"/>
              </a:ext>
            </a:extLst>
          </p:cNvPr>
          <p:cNvSpPr txBox="1"/>
          <p:nvPr/>
        </p:nvSpPr>
        <p:spPr>
          <a:xfrm>
            <a:off x="5468507" y="3626305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PR</a:t>
            </a:r>
          </a:p>
          <a:p>
            <a:r>
              <a:rPr lang="de-DE" sz="900"/>
              <a:t>SD</a:t>
            </a:r>
          </a:p>
          <a:p>
            <a:r>
              <a:rPr lang="de-DE" sz="900"/>
              <a:t>PD</a:t>
            </a:r>
          </a:p>
          <a:p>
            <a:r>
              <a:rPr lang="de-DE" sz="900" err="1"/>
              <a:t>Ongoing</a:t>
            </a:r>
            <a:r>
              <a:rPr lang="de-DE" sz="900"/>
              <a:t> </a:t>
            </a:r>
            <a:r>
              <a:rPr lang="de-DE" sz="900" err="1"/>
              <a:t>treatment</a:t>
            </a:r>
            <a:endParaRPr lang="en-GB" sz="9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F834E73-979C-4E61-9C5A-02B0D5798341}"/>
              </a:ext>
            </a:extLst>
          </p:cNvPr>
          <p:cNvSpPr/>
          <p:nvPr/>
        </p:nvSpPr>
        <p:spPr>
          <a:xfrm>
            <a:off x="5362832" y="3816470"/>
            <a:ext cx="133000" cy="13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E1F985-E896-4B24-9F85-2D2E64B7FA7F}"/>
              </a:ext>
            </a:extLst>
          </p:cNvPr>
          <p:cNvSpPr/>
          <p:nvPr/>
        </p:nvSpPr>
        <p:spPr>
          <a:xfrm>
            <a:off x="5362832" y="3949470"/>
            <a:ext cx="133000" cy="13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BA72CE6-9418-4E0E-B912-21E1FA77EC6F}"/>
              </a:ext>
            </a:extLst>
          </p:cNvPr>
          <p:cNvSpPr/>
          <p:nvPr/>
        </p:nvSpPr>
        <p:spPr>
          <a:xfrm>
            <a:off x="5375332" y="4106860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C359E-0934-49EB-A2B3-AA7F413F241A}"/>
              </a:ext>
            </a:extLst>
          </p:cNvPr>
          <p:cNvSpPr txBox="1"/>
          <p:nvPr/>
        </p:nvSpPr>
        <p:spPr>
          <a:xfrm>
            <a:off x="5263581" y="3488162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Best </a:t>
            </a:r>
            <a:r>
              <a:rPr lang="de-DE" sz="900" err="1"/>
              <a:t>objective</a:t>
            </a:r>
            <a:r>
              <a:rPr lang="de-DE" sz="900"/>
              <a:t> </a:t>
            </a:r>
            <a:r>
              <a:rPr lang="de-DE" sz="900" err="1"/>
              <a:t>response</a:t>
            </a:r>
            <a:endParaRPr lang="en-GB" sz="9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EC6D2D-A284-43B9-B92A-C1E2D078B7EB}"/>
              </a:ext>
            </a:extLst>
          </p:cNvPr>
          <p:cNvSpPr txBox="1"/>
          <p:nvPr/>
        </p:nvSpPr>
        <p:spPr>
          <a:xfrm>
            <a:off x="5273106" y="4270924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GIS </a:t>
            </a:r>
            <a:r>
              <a:rPr lang="de-DE" sz="900" err="1"/>
              <a:t>status</a:t>
            </a:r>
            <a:endParaRPr lang="en-GB" sz="9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A894F8-DBDA-442C-9305-8401E5383CCF}"/>
              </a:ext>
            </a:extLst>
          </p:cNvPr>
          <p:cNvSpPr txBox="1"/>
          <p:nvPr/>
        </p:nvSpPr>
        <p:spPr>
          <a:xfrm>
            <a:off x="5484425" y="444352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GIS &lt;33</a:t>
            </a:r>
          </a:p>
          <a:p>
            <a:r>
              <a:rPr lang="de-DE" sz="900"/>
              <a:t>GIS ≥33</a:t>
            </a:r>
            <a:endParaRPr lang="en-GB" sz="9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C06D51-0C38-41A3-90EB-BEF22C7B137A}"/>
              </a:ext>
            </a:extLst>
          </p:cNvPr>
          <p:cNvSpPr/>
          <p:nvPr/>
        </p:nvSpPr>
        <p:spPr>
          <a:xfrm>
            <a:off x="5372357" y="4483542"/>
            <a:ext cx="133000" cy="133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878237D-13E5-4F30-9D3C-71166760C8B4}"/>
              </a:ext>
            </a:extLst>
          </p:cNvPr>
          <p:cNvSpPr/>
          <p:nvPr/>
        </p:nvSpPr>
        <p:spPr>
          <a:xfrm>
            <a:off x="5372357" y="4616570"/>
            <a:ext cx="133000" cy="133000"/>
          </a:xfrm>
          <a:prstGeom prst="rect">
            <a:avLst/>
          </a:prstGeom>
          <a:solidFill>
            <a:srgbClr val="2E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D1E4F4-0382-4F90-B1B2-B84EE11B3A3F}"/>
              </a:ext>
            </a:extLst>
          </p:cNvPr>
          <p:cNvSpPr txBox="1"/>
          <p:nvPr/>
        </p:nvSpPr>
        <p:spPr>
          <a:xfrm>
            <a:off x="5273106" y="4766224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BRCA </a:t>
            </a:r>
            <a:r>
              <a:rPr lang="de-DE" sz="900" err="1"/>
              <a:t>status</a:t>
            </a:r>
            <a:endParaRPr lang="en-GB" sz="9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FF00CEA-E38C-4851-8C37-1FB12FE891DA}"/>
              </a:ext>
            </a:extLst>
          </p:cNvPr>
          <p:cNvSpPr txBox="1"/>
          <p:nvPr/>
        </p:nvSpPr>
        <p:spPr>
          <a:xfrm>
            <a:off x="5484425" y="4938820"/>
            <a:ext cx="1191352" cy="7848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900"/>
              <a:t>Wild-type</a:t>
            </a:r>
          </a:p>
          <a:p>
            <a:r>
              <a:rPr lang="de-DE" sz="900" err="1"/>
              <a:t>Germline</a:t>
            </a:r>
            <a:endParaRPr lang="de-DE" sz="900"/>
          </a:p>
          <a:p>
            <a:r>
              <a:rPr lang="de-DE" sz="900" err="1"/>
              <a:t>Somatic</a:t>
            </a:r>
            <a:endParaRPr lang="de-DE" sz="900"/>
          </a:p>
          <a:p>
            <a:r>
              <a:rPr lang="de-DE" sz="900" err="1"/>
              <a:t>Germline</a:t>
            </a:r>
            <a:r>
              <a:rPr lang="de-DE" sz="900"/>
              <a:t> &amp; </a:t>
            </a:r>
            <a:r>
              <a:rPr lang="de-DE" sz="900" err="1"/>
              <a:t>somatic</a:t>
            </a:r>
            <a:endParaRPr lang="de-DE" sz="900"/>
          </a:p>
          <a:p>
            <a:r>
              <a:rPr lang="de-DE" sz="900" err="1"/>
              <a:t>Unknown</a:t>
            </a:r>
            <a:endParaRPr lang="en-GB" sz="900" err="1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85F7EFD-A265-4817-BD11-1A1F448C2EDF}"/>
              </a:ext>
            </a:extLst>
          </p:cNvPr>
          <p:cNvSpPr/>
          <p:nvPr/>
        </p:nvSpPr>
        <p:spPr>
          <a:xfrm>
            <a:off x="5381882" y="4997892"/>
            <a:ext cx="133000" cy="133000"/>
          </a:xfrm>
          <a:prstGeom prst="rect">
            <a:avLst/>
          </a:prstGeom>
          <a:solidFill>
            <a:srgbClr val="94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45BC123-B8C0-45F2-A03D-91DAB3D82838}"/>
              </a:ext>
            </a:extLst>
          </p:cNvPr>
          <p:cNvSpPr/>
          <p:nvPr/>
        </p:nvSpPr>
        <p:spPr>
          <a:xfrm>
            <a:off x="5381882" y="5130920"/>
            <a:ext cx="133000" cy="13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8792644-8A61-4352-9A4D-EB8F3F3C9910}"/>
              </a:ext>
            </a:extLst>
          </p:cNvPr>
          <p:cNvSpPr/>
          <p:nvPr/>
        </p:nvSpPr>
        <p:spPr>
          <a:xfrm>
            <a:off x="5381882" y="5263920"/>
            <a:ext cx="133000" cy="133000"/>
          </a:xfrm>
          <a:prstGeom prst="rect">
            <a:avLst/>
          </a:prstGeom>
          <a:solidFill>
            <a:srgbClr val="F8A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F199B46-BAD8-4745-8945-EC963ED9176D}"/>
              </a:ext>
            </a:extLst>
          </p:cNvPr>
          <p:cNvSpPr/>
          <p:nvPr/>
        </p:nvSpPr>
        <p:spPr>
          <a:xfrm>
            <a:off x="5381882" y="5397620"/>
            <a:ext cx="133000" cy="133000"/>
          </a:xfrm>
          <a:prstGeom prst="rect">
            <a:avLst/>
          </a:prstGeom>
          <a:solidFill>
            <a:srgbClr val="FE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34C9A91-15AA-466C-9DA6-4EE523211FF4}"/>
              </a:ext>
            </a:extLst>
          </p:cNvPr>
          <p:cNvSpPr/>
          <p:nvPr/>
        </p:nvSpPr>
        <p:spPr>
          <a:xfrm>
            <a:off x="5381882" y="5530620"/>
            <a:ext cx="133000" cy="13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23185B-1664-4120-98E5-DF49B2A14FE1}"/>
              </a:ext>
            </a:extLst>
          </p:cNvPr>
          <p:cNvSpPr txBox="1"/>
          <p:nvPr/>
        </p:nvSpPr>
        <p:spPr>
          <a:xfrm>
            <a:off x="416024" y="5539593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*</a:t>
            </a:r>
            <a:r>
              <a:rPr lang="de-DE" sz="900" err="1"/>
              <a:t>Patients</a:t>
            </a:r>
            <a:r>
              <a:rPr lang="de-DE" sz="900"/>
              <a:t> </a:t>
            </a:r>
            <a:r>
              <a:rPr lang="de-DE" sz="900" err="1"/>
              <a:t>with</a:t>
            </a:r>
            <a:r>
              <a:rPr lang="de-DE" sz="900"/>
              <a:t> </a:t>
            </a:r>
            <a:r>
              <a:rPr lang="de-DE" sz="900" err="1"/>
              <a:t>postbaseline</a:t>
            </a:r>
            <a:r>
              <a:rPr lang="de-DE" sz="900"/>
              <a:t> </a:t>
            </a:r>
            <a:r>
              <a:rPr lang="de-DE" sz="900" err="1"/>
              <a:t>tumor</a:t>
            </a:r>
            <a:r>
              <a:rPr lang="de-DE" sz="900"/>
              <a:t> </a:t>
            </a:r>
            <a:r>
              <a:rPr lang="de-DE" sz="900" err="1"/>
              <a:t>assessments</a:t>
            </a:r>
            <a:r>
              <a:rPr lang="de-DE" sz="900"/>
              <a:t> and Myriad </a:t>
            </a:r>
            <a:r>
              <a:rPr lang="de-DE" sz="900" err="1"/>
              <a:t>myChoice</a:t>
            </a:r>
            <a:r>
              <a:rPr lang="de-DE" sz="900"/>
              <a:t> </a:t>
            </a:r>
            <a:r>
              <a:rPr lang="de-DE" sz="900" err="1"/>
              <a:t>results</a:t>
            </a:r>
            <a:r>
              <a:rPr lang="de-DE" sz="900"/>
              <a:t>.</a:t>
            </a:r>
          </a:p>
          <a:p>
            <a:r>
              <a:rPr lang="de-DE" sz="900"/>
              <a:t>**The gBRCA1 </a:t>
            </a:r>
            <a:r>
              <a:rPr lang="de-DE" sz="900" err="1"/>
              <a:t>mutation</a:t>
            </a:r>
            <a:r>
              <a:rPr lang="de-DE" sz="900"/>
              <a:t> </a:t>
            </a:r>
            <a:r>
              <a:rPr lang="de-DE" sz="900" err="1"/>
              <a:t>reported</a:t>
            </a:r>
            <a:r>
              <a:rPr lang="de-DE" sz="900"/>
              <a:t> </a:t>
            </a:r>
            <a:r>
              <a:rPr lang="de-DE" sz="900" err="1"/>
              <a:t>for</a:t>
            </a:r>
            <a:r>
              <a:rPr lang="de-DE" sz="900"/>
              <a:t> </a:t>
            </a:r>
            <a:r>
              <a:rPr lang="de-DE" sz="900" err="1"/>
              <a:t>the</a:t>
            </a:r>
            <a:r>
              <a:rPr lang="de-DE" sz="900"/>
              <a:t> </a:t>
            </a:r>
            <a:r>
              <a:rPr lang="de-DE" sz="900" err="1"/>
              <a:t>nonsquamous</a:t>
            </a:r>
            <a:r>
              <a:rPr lang="de-DE" sz="900"/>
              <a:t> NSCLC </a:t>
            </a:r>
            <a:r>
              <a:rPr lang="de-DE" sz="900" err="1"/>
              <a:t>patient</a:t>
            </a:r>
            <a:r>
              <a:rPr lang="de-DE" sz="900"/>
              <a:t> was non-</a:t>
            </a:r>
            <a:r>
              <a:rPr lang="de-DE" sz="900" err="1"/>
              <a:t>pathogenic</a:t>
            </a:r>
            <a:r>
              <a:rPr lang="de-DE" sz="900"/>
              <a:t>.</a:t>
            </a:r>
          </a:p>
          <a:p>
            <a:endParaRPr lang="de-DE" sz="900"/>
          </a:p>
          <a:p>
            <a:r>
              <a:rPr lang="de-DE" sz="900"/>
              <a:t>GIS (</a:t>
            </a:r>
            <a:r>
              <a:rPr lang="de-DE" sz="900" err="1"/>
              <a:t>formerly</a:t>
            </a:r>
            <a:r>
              <a:rPr lang="de-DE" sz="900"/>
              <a:t> HRD score) </a:t>
            </a:r>
            <a:r>
              <a:rPr lang="de-DE" sz="900" err="1"/>
              <a:t>measures</a:t>
            </a:r>
            <a:r>
              <a:rPr lang="de-DE" sz="900"/>
              <a:t> LST+TAI+LOH; GIS+ = GIS score ≥33</a:t>
            </a:r>
            <a:endParaRPr lang="en-GB" sz="90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3E08DE9-6B44-4309-820E-CA123DECBDBC}"/>
              </a:ext>
            </a:extLst>
          </p:cNvPr>
          <p:cNvSpPr/>
          <p:nvPr/>
        </p:nvSpPr>
        <p:spPr>
          <a:xfrm>
            <a:off x="2983875" y="3694357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E7528E2-8DDE-4D98-BA5F-5703CBD9794D}"/>
              </a:ext>
            </a:extLst>
          </p:cNvPr>
          <p:cNvSpPr/>
          <p:nvPr/>
        </p:nvSpPr>
        <p:spPr>
          <a:xfrm>
            <a:off x="4974470" y="4647974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D42C5B-F90A-4645-809B-B3F5F3D76183}"/>
              </a:ext>
            </a:extLst>
          </p:cNvPr>
          <p:cNvSpPr txBox="1"/>
          <p:nvPr/>
        </p:nvSpPr>
        <p:spPr>
          <a:xfrm>
            <a:off x="1731758" y="2836200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N=34*; GIS+ </a:t>
            </a:r>
            <a:r>
              <a:rPr lang="de-DE" err="1"/>
              <a:t>frequency</a:t>
            </a:r>
            <a:r>
              <a:rPr lang="de-DE"/>
              <a:t>=32%</a:t>
            </a:r>
            <a:endParaRPr lang="en-GB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D6A43F6-4B0C-45DF-A619-6508DC36F59B}"/>
              </a:ext>
            </a:extLst>
          </p:cNvPr>
          <p:cNvCxnSpPr/>
          <p:nvPr/>
        </p:nvCxnSpPr>
        <p:spPr>
          <a:xfrm>
            <a:off x="983512" y="4042168"/>
            <a:ext cx="4221125" cy="19476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E0C28125-5EC8-4517-89E3-18779F3ADDD0}"/>
              </a:ext>
            </a:extLst>
          </p:cNvPr>
          <p:cNvSpPr txBox="1"/>
          <p:nvPr/>
        </p:nvSpPr>
        <p:spPr>
          <a:xfrm rot="16200000">
            <a:off x="-885951" y="3548287"/>
            <a:ext cx="2746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/>
              <a:t>Change in Tumor Size </a:t>
            </a:r>
            <a:r>
              <a:rPr lang="de-DE" sz="1100" err="1"/>
              <a:t>from</a:t>
            </a:r>
            <a:r>
              <a:rPr lang="de-DE" sz="1100"/>
              <a:t> Baseline (%)</a:t>
            </a:r>
            <a:endParaRPr lang="en-GB" sz="1100"/>
          </a:p>
        </p:txBody>
      </p:sp>
      <p:sp>
        <p:nvSpPr>
          <p:cNvPr id="103" name="object 5">
            <a:extLst>
              <a:ext uri="{FF2B5EF4-FFF2-40B4-BE49-F238E27FC236}">
                <a16:creationId xmlns:a16="http://schemas.microsoft.com/office/drawing/2014/main" id="{39A02372-C2BC-744F-A198-9D4711B0F732}"/>
              </a:ext>
            </a:extLst>
          </p:cNvPr>
          <p:cNvSpPr txBox="1">
            <a:spLocks/>
          </p:cNvSpPr>
          <p:nvPr/>
        </p:nvSpPr>
        <p:spPr>
          <a:xfrm>
            <a:off x="407988" y="324533"/>
            <a:ext cx="1136747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Results - efficacy</a:t>
            </a:r>
          </a:p>
        </p:txBody>
      </p:sp>
    </p:spTree>
    <p:extLst>
      <p:ext uri="{BB962C8B-B14F-4D97-AF65-F5344CB8AC3E}">
        <p14:creationId xmlns:p14="http://schemas.microsoft.com/office/powerpoint/2010/main" val="1989563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989" y="327998"/>
            <a:ext cx="11367479" cy="1325563"/>
          </a:xfrm>
        </p:spPr>
        <p:txBody>
          <a:bodyPr>
            <a:norm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7616"/>
            <a:ext cx="8564817" cy="365125"/>
          </a:xfrm>
        </p:spPr>
        <p:txBody>
          <a:bodyPr/>
          <a:lstStyle/>
          <a:p>
            <a:r>
              <a:rPr lang="de-DE"/>
              <a:t>BRCA: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 </a:t>
            </a:r>
            <a:r>
              <a:rPr lang="de-DE" err="1"/>
              <a:t>gene</a:t>
            </a:r>
            <a:r>
              <a:rPr lang="de-DE"/>
              <a:t>. CNV: </a:t>
            </a:r>
            <a:r>
              <a:rPr lang="de-DE" err="1"/>
              <a:t>copy</a:t>
            </a:r>
            <a:r>
              <a:rPr lang="de-DE"/>
              <a:t> </a:t>
            </a:r>
            <a:r>
              <a:rPr lang="de-DE" err="1"/>
              <a:t>number</a:t>
            </a:r>
            <a:r>
              <a:rPr lang="de-DE"/>
              <a:t> </a:t>
            </a:r>
            <a:r>
              <a:rPr lang="de-DE" err="1"/>
              <a:t>variants</a:t>
            </a:r>
            <a:r>
              <a:rPr lang="de-DE"/>
              <a:t>. </a:t>
            </a:r>
            <a:r>
              <a:rPr lang="de-DE" err="1"/>
              <a:t>ctDNA</a:t>
            </a:r>
            <a:r>
              <a:rPr lang="de-DE"/>
              <a:t>: </a:t>
            </a:r>
            <a:r>
              <a:rPr lang="de-DE" err="1"/>
              <a:t>circulating</a:t>
            </a:r>
            <a:r>
              <a:rPr lang="de-DE"/>
              <a:t> </a:t>
            </a:r>
            <a:r>
              <a:rPr lang="de-DE" err="1"/>
              <a:t>tumor</a:t>
            </a:r>
            <a:r>
              <a:rPr lang="de-DE"/>
              <a:t> DNA. DCR: Disease </a:t>
            </a:r>
            <a:r>
              <a:rPr lang="de-DE" err="1"/>
              <a:t>control</a:t>
            </a:r>
            <a:r>
              <a:rPr lang="de-DE"/>
              <a:t> rate. DDR: DNA </a:t>
            </a:r>
            <a:r>
              <a:rPr lang="de-DE" err="1"/>
              <a:t>damage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GC: </a:t>
            </a:r>
            <a:r>
              <a:rPr lang="de-DE" err="1"/>
              <a:t>Gastric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GIS: </a:t>
            </a:r>
            <a:r>
              <a:rPr lang="de-DE" err="1"/>
              <a:t>Geneomic</a:t>
            </a:r>
            <a:r>
              <a:rPr lang="de-DE"/>
              <a:t> </a:t>
            </a:r>
            <a:r>
              <a:rPr lang="de-DE" err="1"/>
              <a:t>instability</a:t>
            </a:r>
            <a:r>
              <a:rPr lang="de-DE"/>
              <a:t> score. </a:t>
            </a:r>
            <a:r>
              <a:rPr lang="de-DE" err="1"/>
              <a:t>mut</a:t>
            </a:r>
            <a:r>
              <a:rPr lang="de-DE"/>
              <a:t>: </a:t>
            </a:r>
            <a:r>
              <a:rPr lang="de-DE" err="1"/>
              <a:t>mutation</a:t>
            </a:r>
            <a:r>
              <a:rPr lang="de-DE"/>
              <a:t>. ORR: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 rate. OVCA: </a:t>
            </a:r>
            <a:r>
              <a:rPr lang="de-DE" err="1"/>
              <a:t>Ovarian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PD: Progressive </a:t>
            </a:r>
            <a:r>
              <a:rPr lang="de-DE" err="1"/>
              <a:t>disease</a:t>
            </a:r>
            <a:r>
              <a:rPr lang="de-DE"/>
              <a:t>. PR: Partial </a:t>
            </a:r>
            <a:r>
              <a:rPr lang="de-DE" err="1"/>
              <a:t>response</a:t>
            </a:r>
            <a:r>
              <a:rPr lang="de-DE"/>
              <a:t>. SCLC: Small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lung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SD: </a:t>
            </a:r>
            <a:r>
              <a:rPr lang="de-DE" err="1"/>
              <a:t>Stable</a:t>
            </a:r>
            <a:r>
              <a:rPr lang="de-DE"/>
              <a:t> </a:t>
            </a:r>
            <a:r>
              <a:rPr lang="de-DE" err="1"/>
              <a:t>disease</a:t>
            </a:r>
            <a:r>
              <a:rPr lang="de-DE"/>
              <a:t>. SNV: </a:t>
            </a:r>
            <a:r>
              <a:rPr lang="de-DE" err="1"/>
              <a:t>single</a:t>
            </a:r>
            <a:r>
              <a:rPr lang="de-DE"/>
              <a:t> </a:t>
            </a:r>
            <a:r>
              <a:rPr lang="de-DE" err="1"/>
              <a:t>nucleotide</a:t>
            </a:r>
            <a:r>
              <a:rPr lang="de-DE"/>
              <a:t> </a:t>
            </a:r>
            <a:r>
              <a:rPr lang="de-DE" err="1"/>
              <a:t>variants</a:t>
            </a:r>
            <a:r>
              <a:rPr lang="de-DE"/>
              <a:t>. TNBC: </a:t>
            </a:r>
            <a:r>
              <a:rPr lang="de-DE" err="1"/>
              <a:t>triple</a:t>
            </a:r>
            <a:r>
              <a:rPr lang="de-DE"/>
              <a:t>-negative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</a:t>
            </a:r>
            <a:r>
              <a:rPr lang="de-DE" err="1"/>
              <a:t>Wt</a:t>
            </a:r>
            <a:r>
              <a:rPr lang="de-DE"/>
              <a:t>: wild-type.</a:t>
            </a:r>
          </a:p>
          <a:p>
            <a:r>
              <a:rPr lang="de-DE"/>
              <a:t>Calvo, E. et al, 2020. Mino oral 530MO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ED469A2B-B180-4DEE-9E86-65F1797EB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0337"/>
              </p:ext>
            </p:extLst>
          </p:nvPr>
        </p:nvGraphicFramePr>
        <p:xfrm>
          <a:off x="7606984" y="1806489"/>
          <a:ext cx="4168483" cy="186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53">
                  <a:extLst>
                    <a:ext uri="{9D8B030D-6E8A-4147-A177-3AD203B41FA5}">
                      <a16:colId xmlns:a16="http://schemas.microsoft.com/office/drawing/2014/main" val="790626646"/>
                    </a:ext>
                  </a:extLst>
                </a:gridCol>
                <a:gridCol w="1236914">
                  <a:extLst>
                    <a:ext uri="{9D8B030D-6E8A-4147-A177-3AD203B41FA5}">
                      <a16:colId xmlns:a16="http://schemas.microsoft.com/office/drawing/2014/main" val="825138786"/>
                    </a:ext>
                  </a:extLst>
                </a:gridCol>
                <a:gridCol w="1197287">
                  <a:extLst>
                    <a:ext uri="{9D8B030D-6E8A-4147-A177-3AD203B41FA5}">
                      <a16:colId xmlns:a16="http://schemas.microsoft.com/office/drawing/2014/main" val="1766628405"/>
                    </a:ext>
                  </a:extLst>
                </a:gridCol>
                <a:gridCol w="1238329">
                  <a:extLst>
                    <a:ext uri="{9D8B030D-6E8A-4147-A177-3AD203B41FA5}">
                      <a16:colId xmlns:a16="http://schemas.microsoft.com/office/drawing/2014/main" val="1919412914"/>
                    </a:ext>
                  </a:extLst>
                </a:gridCol>
              </a:tblGrid>
              <a:tr h="1886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/>
                        <a:t>ORR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5047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/>
                        <a:t>BRCA1/2mut</a:t>
                      </a:r>
                      <a:r>
                        <a:rPr lang="en-US" sz="1100" i="1"/>
                        <a:t> </a:t>
                      </a:r>
                      <a:r>
                        <a:rPr lang="en-US" sz="1100"/>
                        <a:t>(N=14)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/>
                        <a:t>BRCA1/2wt</a:t>
                      </a:r>
                    </a:p>
                    <a:p>
                      <a:pPr algn="ctr"/>
                      <a:r>
                        <a:rPr lang="en-US" sz="1100"/>
                        <a:t>(N=72)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Total</a:t>
                      </a:r>
                      <a:r>
                        <a:rPr lang="en-US" sz="1100"/>
                        <a:t> </a:t>
                      </a:r>
                    </a:p>
                    <a:p>
                      <a:pPr algn="ctr"/>
                      <a:r>
                        <a:rPr lang="en-US" sz="1100"/>
                        <a:t>(N=86)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1881892"/>
                  </a:ext>
                </a:extLst>
              </a:tr>
              <a:tr h="594777">
                <a:tc>
                  <a:txBody>
                    <a:bodyPr/>
                    <a:lstStyle/>
                    <a:p>
                      <a:r>
                        <a:rPr lang="en-US" sz="1200" b="1"/>
                        <a:t>DDR+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38.5%</a:t>
                      </a:r>
                    </a:p>
                    <a:p>
                      <a:pPr algn="ctr"/>
                      <a:r>
                        <a:rPr lang="en-US" sz="1100"/>
                        <a:t>(5/13)</a:t>
                      </a:r>
                    </a:p>
                    <a:p>
                      <a:pPr algn="ctr"/>
                      <a:r>
                        <a:rPr lang="en-US" sz="1100"/>
                        <a:t>(90% CI, 0.17-0.65)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11.1%</a:t>
                      </a:r>
                    </a:p>
                    <a:p>
                      <a:pPr algn="ctr"/>
                      <a:r>
                        <a:rPr lang="en-US" sz="1100"/>
                        <a:t>(1/9)</a:t>
                      </a:r>
                    </a:p>
                    <a:p>
                      <a:pPr algn="ctr"/>
                      <a:r>
                        <a:rPr lang="en-US" sz="1100"/>
                        <a:t>(90% CI, 0.06-0.43)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27.3%</a:t>
                      </a:r>
                    </a:p>
                    <a:p>
                      <a:pPr algn="ctr"/>
                      <a:r>
                        <a:rPr lang="en-US" sz="1100"/>
                        <a:t>(6/22)</a:t>
                      </a:r>
                    </a:p>
                    <a:p>
                      <a:pPr algn="ctr"/>
                      <a:r>
                        <a:rPr lang="en-US" sz="1100"/>
                        <a:t>(90% CI, 0.12-0.47)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48549"/>
                  </a:ext>
                </a:extLst>
              </a:tr>
              <a:tr h="594777">
                <a:tc>
                  <a:txBody>
                    <a:bodyPr/>
                    <a:lstStyle/>
                    <a:p>
                      <a:r>
                        <a:rPr lang="en-US" sz="1200" b="1"/>
                        <a:t>DDR-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100%</a:t>
                      </a:r>
                    </a:p>
                    <a:p>
                      <a:pPr algn="ctr"/>
                      <a:r>
                        <a:rPr lang="en-US" sz="1100"/>
                        <a:t>(1/1)</a:t>
                      </a:r>
                    </a:p>
                    <a:p>
                      <a:pPr algn="ctr"/>
                      <a:r>
                        <a:rPr lang="en-US" sz="1100"/>
                        <a:t>(90% CI, 0.05-1.00)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12.7%</a:t>
                      </a:r>
                    </a:p>
                    <a:p>
                      <a:pPr algn="ctr"/>
                      <a:r>
                        <a:rPr lang="en-US" sz="1100"/>
                        <a:t>(8/63)</a:t>
                      </a:r>
                    </a:p>
                    <a:p>
                      <a:pPr algn="ctr"/>
                      <a:r>
                        <a:rPr lang="en-US" sz="1100"/>
                        <a:t>(90% CI, 0.06-0.22)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14.1</a:t>
                      </a:r>
                    </a:p>
                    <a:p>
                      <a:pPr algn="ctr"/>
                      <a:r>
                        <a:rPr lang="en-US" sz="1100"/>
                        <a:t>(9/64)</a:t>
                      </a:r>
                    </a:p>
                    <a:p>
                      <a:pPr algn="ctr"/>
                      <a:r>
                        <a:rPr lang="en-US" sz="1100"/>
                        <a:t>(90% CI, 0.08-0.23)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0898201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58F3C975-EC17-4BA8-BCD6-F963A0D7E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00509"/>
              </p:ext>
            </p:extLst>
          </p:nvPr>
        </p:nvGraphicFramePr>
        <p:xfrm>
          <a:off x="7608942" y="3909796"/>
          <a:ext cx="4175069" cy="188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59">
                  <a:extLst>
                    <a:ext uri="{9D8B030D-6E8A-4147-A177-3AD203B41FA5}">
                      <a16:colId xmlns:a16="http://schemas.microsoft.com/office/drawing/2014/main" val="790626646"/>
                    </a:ext>
                  </a:extLst>
                </a:gridCol>
                <a:gridCol w="1229992">
                  <a:extLst>
                    <a:ext uri="{9D8B030D-6E8A-4147-A177-3AD203B41FA5}">
                      <a16:colId xmlns:a16="http://schemas.microsoft.com/office/drawing/2014/main" val="825138786"/>
                    </a:ext>
                  </a:extLst>
                </a:gridCol>
                <a:gridCol w="1184520">
                  <a:extLst>
                    <a:ext uri="{9D8B030D-6E8A-4147-A177-3AD203B41FA5}">
                      <a16:colId xmlns:a16="http://schemas.microsoft.com/office/drawing/2014/main" val="1766628405"/>
                    </a:ext>
                  </a:extLst>
                </a:gridCol>
                <a:gridCol w="1236298">
                  <a:extLst>
                    <a:ext uri="{9D8B030D-6E8A-4147-A177-3AD203B41FA5}">
                      <a16:colId xmlns:a16="http://schemas.microsoft.com/office/drawing/2014/main" val="1919412914"/>
                    </a:ext>
                  </a:extLst>
                </a:gridCol>
              </a:tblGrid>
              <a:tr h="20382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DCR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50478"/>
                  </a:ext>
                </a:extLst>
              </a:tr>
              <a:tr h="315796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/>
                        <a:t>BRCA1/2mut </a:t>
                      </a:r>
                      <a:r>
                        <a:rPr lang="en-US" sz="1100"/>
                        <a:t>(N=14)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/>
                        <a:t>BRCA1/2wt</a:t>
                      </a:r>
                    </a:p>
                    <a:p>
                      <a:pPr algn="ctr"/>
                      <a:r>
                        <a:rPr lang="en-US" sz="1100"/>
                        <a:t>(N=72)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Total</a:t>
                      </a:r>
                      <a:r>
                        <a:rPr lang="en-US" sz="1100"/>
                        <a:t> </a:t>
                      </a:r>
                    </a:p>
                    <a:p>
                      <a:pPr algn="ctr"/>
                      <a:r>
                        <a:rPr lang="en-US" sz="1100"/>
                        <a:t>(N=86)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1881892"/>
                  </a:ext>
                </a:extLst>
              </a:tr>
              <a:tr h="568433">
                <a:tc>
                  <a:txBody>
                    <a:bodyPr/>
                    <a:lstStyle/>
                    <a:p>
                      <a:r>
                        <a:rPr lang="en-US" sz="1200" b="1"/>
                        <a:t>DDR+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61.5%</a:t>
                      </a:r>
                    </a:p>
                    <a:p>
                      <a:pPr algn="ctr"/>
                      <a:r>
                        <a:rPr lang="en-US" sz="1100"/>
                        <a:t>(8/13)</a:t>
                      </a:r>
                    </a:p>
                    <a:p>
                      <a:pPr algn="ctr"/>
                      <a:r>
                        <a:rPr lang="en-US" sz="1100"/>
                        <a:t>(90% CI,  0.35-0.83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44.4%</a:t>
                      </a:r>
                    </a:p>
                    <a:p>
                      <a:pPr algn="ctr"/>
                      <a:r>
                        <a:rPr lang="en-US" sz="1100"/>
                        <a:t>(4/9)</a:t>
                      </a:r>
                    </a:p>
                    <a:p>
                      <a:pPr algn="ctr"/>
                      <a:r>
                        <a:rPr lang="en-US" sz="1100"/>
                        <a:t>(90% CI, 0.17-0.75)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54.5%</a:t>
                      </a:r>
                    </a:p>
                    <a:p>
                      <a:pPr algn="ctr"/>
                      <a:r>
                        <a:rPr lang="en-US" sz="1100"/>
                        <a:t>(12/22)</a:t>
                      </a:r>
                    </a:p>
                    <a:p>
                      <a:pPr algn="ctr"/>
                      <a:r>
                        <a:rPr lang="en-US" sz="1100"/>
                        <a:t>(90% CI, 0.35-0.73)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48549"/>
                  </a:ext>
                </a:extLst>
              </a:tr>
              <a:tr h="568433">
                <a:tc>
                  <a:txBody>
                    <a:bodyPr/>
                    <a:lstStyle/>
                    <a:p>
                      <a:r>
                        <a:rPr lang="en-US" sz="1200" b="1"/>
                        <a:t>DDR-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100.0%</a:t>
                      </a:r>
                    </a:p>
                    <a:p>
                      <a:pPr algn="ctr"/>
                      <a:r>
                        <a:rPr lang="en-US" sz="1100"/>
                        <a:t>(1/1)</a:t>
                      </a:r>
                    </a:p>
                    <a:p>
                      <a:pPr algn="ctr"/>
                      <a:r>
                        <a:rPr lang="en-US" sz="1100"/>
                        <a:t>(90% CI, 0.05-1.00)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65.1%</a:t>
                      </a:r>
                    </a:p>
                    <a:p>
                      <a:pPr algn="ctr"/>
                      <a:r>
                        <a:rPr lang="en-US" sz="1100"/>
                        <a:t>(41/63)</a:t>
                      </a:r>
                    </a:p>
                    <a:p>
                      <a:pPr algn="ctr"/>
                      <a:r>
                        <a:rPr lang="en-US" sz="1100"/>
                        <a:t>(90% CI, 0.54-0.75)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65.6%</a:t>
                      </a:r>
                    </a:p>
                    <a:p>
                      <a:pPr algn="ctr"/>
                      <a:r>
                        <a:rPr lang="en-US" sz="1100"/>
                        <a:t>(42/64)</a:t>
                      </a:r>
                    </a:p>
                    <a:p>
                      <a:pPr algn="ctr"/>
                      <a:r>
                        <a:rPr lang="en-US" sz="1100"/>
                        <a:t>(90% CI, 0.55-0.76)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089820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90026C-1908-4691-8AB6-DCA9DCDA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10661"/>
              </p:ext>
            </p:extLst>
          </p:nvPr>
        </p:nvGraphicFramePr>
        <p:xfrm>
          <a:off x="425573" y="2381104"/>
          <a:ext cx="7070380" cy="186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690">
                  <a:extLst>
                    <a:ext uri="{9D8B030D-6E8A-4147-A177-3AD203B41FA5}">
                      <a16:colId xmlns:a16="http://schemas.microsoft.com/office/drawing/2014/main" val="1341920057"/>
                    </a:ext>
                  </a:extLst>
                </a:gridCol>
                <a:gridCol w="262891">
                  <a:extLst>
                    <a:ext uri="{9D8B030D-6E8A-4147-A177-3AD203B41FA5}">
                      <a16:colId xmlns:a16="http://schemas.microsoft.com/office/drawing/2014/main" val="155244994"/>
                    </a:ext>
                  </a:extLst>
                </a:gridCol>
                <a:gridCol w="262891">
                  <a:extLst>
                    <a:ext uri="{9D8B030D-6E8A-4147-A177-3AD203B41FA5}">
                      <a16:colId xmlns:a16="http://schemas.microsoft.com/office/drawing/2014/main" val="3085714807"/>
                    </a:ext>
                  </a:extLst>
                </a:gridCol>
                <a:gridCol w="262891">
                  <a:extLst>
                    <a:ext uri="{9D8B030D-6E8A-4147-A177-3AD203B41FA5}">
                      <a16:colId xmlns:a16="http://schemas.microsoft.com/office/drawing/2014/main" val="1501449862"/>
                    </a:ext>
                  </a:extLst>
                </a:gridCol>
                <a:gridCol w="262891">
                  <a:extLst>
                    <a:ext uri="{9D8B030D-6E8A-4147-A177-3AD203B41FA5}">
                      <a16:colId xmlns:a16="http://schemas.microsoft.com/office/drawing/2014/main" val="3343384434"/>
                    </a:ext>
                  </a:extLst>
                </a:gridCol>
                <a:gridCol w="262891">
                  <a:extLst>
                    <a:ext uri="{9D8B030D-6E8A-4147-A177-3AD203B41FA5}">
                      <a16:colId xmlns:a16="http://schemas.microsoft.com/office/drawing/2014/main" val="2515060516"/>
                    </a:ext>
                  </a:extLst>
                </a:gridCol>
                <a:gridCol w="262891">
                  <a:extLst>
                    <a:ext uri="{9D8B030D-6E8A-4147-A177-3AD203B41FA5}">
                      <a16:colId xmlns:a16="http://schemas.microsoft.com/office/drawing/2014/main" val="3726763605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2337265059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368021577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1602886731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3800383620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102119868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3281795345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1410407978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3850143047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4032335073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2664435389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1417712005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896136148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2943946847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2628697722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3081611180"/>
                    </a:ext>
                  </a:extLst>
                </a:gridCol>
                <a:gridCol w="261584">
                  <a:extLst>
                    <a:ext uri="{9D8B030D-6E8A-4147-A177-3AD203B41FA5}">
                      <a16:colId xmlns:a16="http://schemas.microsoft.com/office/drawing/2014/main" val="3110591252"/>
                    </a:ext>
                  </a:extLst>
                </a:gridCol>
              </a:tblGrid>
              <a:tr h="129444">
                <a:tc rowSpan="2">
                  <a:txBody>
                    <a:bodyPr/>
                    <a:lstStyle/>
                    <a:p>
                      <a:r>
                        <a:rPr lang="de-DE" sz="1100"/>
                        <a:t>Response</a:t>
                      </a:r>
                      <a:endParaRPr lang="en-GB" sz="1100"/>
                    </a:p>
                  </a:txBody>
                  <a:tcPr marL="3600" marR="3600" marT="3600" marB="3600" anchor="b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100"/>
                        <a:t>Responders</a:t>
                      </a:r>
                      <a:endParaRPr lang="en-GB" sz="1100"/>
                    </a:p>
                  </a:txBody>
                  <a:tcPr marL="3600" marR="3600" marT="3600" marB="36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de-DE" sz="1100" err="1"/>
                        <a:t>Nonresponders</a:t>
                      </a:r>
                      <a:endParaRPr lang="en-GB" sz="1100"/>
                    </a:p>
                  </a:txBody>
                  <a:tcPr marL="3600" marR="3600" marT="3600" marB="36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80391"/>
                  </a:ext>
                </a:extLst>
              </a:tr>
              <a:tr h="1294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PR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PR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PR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PR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PR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PR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SD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SD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SD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SD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SD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SD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PD</a:t>
                      </a:r>
                      <a:endParaRPr lang="en-GB" sz="1000"/>
                    </a:p>
                  </a:txBody>
                  <a:tcPr marL="3600" marR="3600" marT="3600" marB="3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50308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Treatment (</a:t>
                      </a:r>
                      <a:r>
                        <a:rPr lang="de-DE" sz="1050" err="1"/>
                        <a:t>months</a:t>
                      </a:r>
                      <a:r>
                        <a:rPr lang="de-DE" sz="1050"/>
                        <a:t>)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4.1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7.4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22.1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4.2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3.7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14.7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17.0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5.5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1.4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0.6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1.8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5.5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2.6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0.5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0.2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2.0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1.8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1.3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1.7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0.5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2.1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1.8</a:t>
                      </a:r>
                      <a:endParaRPr lang="en-GB" sz="10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2515908102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BRCA2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50385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CHEK2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650066105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BRCA1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249163271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ATM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2143442451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PALB2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335061396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CHEK1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1840314465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ATR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1228782700"/>
                  </a:ext>
                </a:extLst>
              </a:tr>
              <a:tr h="170382">
                <a:tc>
                  <a:txBody>
                    <a:bodyPr/>
                    <a:lstStyle/>
                    <a:p>
                      <a:r>
                        <a:rPr lang="de-DE" sz="1050"/>
                        <a:t>RAD54L</a:t>
                      </a:r>
                      <a:endParaRPr lang="en-GB" sz="1050"/>
                    </a:p>
                  </a:txBody>
                  <a:tcPr marL="3600" marR="3600" marT="3600" marB="3600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marL="3600" marR="3600" marT="3600" marB="3600" anchor="ctr"/>
                </a:tc>
                <a:extLst>
                  <a:ext uri="{0D108BD9-81ED-4DB2-BD59-A6C34878D82A}">
                    <a16:rowId xmlns:a16="http://schemas.microsoft.com/office/drawing/2014/main" val="30959072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A53A05-511F-4FC7-9AE1-A989ECB7F71F}"/>
              </a:ext>
            </a:extLst>
          </p:cNvPr>
          <p:cNvSpPr txBox="1"/>
          <p:nvPr/>
        </p:nvSpPr>
        <p:spPr>
          <a:xfrm>
            <a:off x="420020" y="2043891"/>
            <a:ext cx="30841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/>
              <a:t>N=86*; DDR+ </a:t>
            </a:r>
            <a:r>
              <a:rPr lang="de-DE" err="1"/>
              <a:t>frequency</a:t>
            </a:r>
            <a:r>
              <a:rPr lang="de-DE"/>
              <a:t>=26%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2E85A-848F-4895-A483-56FC1EE9AE9D}"/>
              </a:ext>
            </a:extLst>
          </p:cNvPr>
          <p:cNvSpPr txBox="1"/>
          <p:nvPr/>
        </p:nvSpPr>
        <p:spPr>
          <a:xfrm>
            <a:off x="418621" y="5085510"/>
            <a:ext cx="679320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/>
              <a:t>*</a:t>
            </a:r>
            <a:r>
              <a:rPr lang="de-DE" sz="1200" err="1"/>
              <a:t>Patients</a:t>
            </a:r>
            <a:r>
              <a:rPr lang="de-DE" sz="1200"/>
              <a:t> </a:t>
            </a:r>
            <a:r>
              <a:rPr lang="de-DE" sz="1200" err="1"/>
              <a:t>with</a:t>
            </a:r>
            <a:r>
              <a:rPr lang="de-DE" sz="1200"/>
              <a:t> </a:t>
            </a:r>
            <a:r>
              <a:rPr lang="de-DE" sz="1200" err="1"/>
              <a:t>postbaseline</a:t>
            </a:r>
            <a:r>
              <a:rPr lang="de-DE" sz="1200"/>
              <a:t> </a:t>
            </a:r>
            <a:r>
              <a:rPr lang="de-DE" sz="1200" err="1"/>
              <a:t>tumor</a:t>
            </a:r>
            <a:r>
              <a:rPr lang="de-DE" sz="1200"/>
              <a:t> </a:t>
            </a:r>
            <a:r>
              <a:rPr lang="de-DE" sz="1200" err="1"/>
              <a:t>assessments</a:t>
            </a:r>
            <a:r>
              <a:rPr lang="de-DE" sz="1200"/>
              <a:t> and </a:t>
            </a:r>
            <a:r>
              <a:rPr lang="de-DE" sz="1200" err="1"/>
              <a:t>ctDNA</a:t>
            </a:r>
            <a:r>
              <a:rPr lang="de-DE" sz="1200"/>
              <a:t> </a:t>
            </a:r>
            <a:r>
              <a:rPr lang="de-DE" sz="1200" err="1"/>
              <a:t>data</a:t>
            </a:r>
            <a:r>
              <a:rPr lang="de-DE" sz="1200"/>
              <a:t>.</a:t>
            </a:r>
          </a:p>
          <a:p>
            <a:endParaRPr lang="de-DE" sz="1200"/>
          </a:p>
          <a:p>
            <a:r>
              <a:rPr lang="de-DE" sz="1200"/>
              <a:t>DDR </a:t>
            </a:r>
            <a:r>
              <a:rPr lang="de-DE" sz="1200" err="1"/>
              <a:t>panel</a:t>
            </a:r>
            <a:r>
              <a:rPr lang="de-DE" sz="1200"/>
              <a:t>: ATM, ATR, BARD1, BRCA1, BRCA2, BRIP1, CHEK1, CHEK2, CDK12, FANCL, PALB2,</a:t>
            </a:r>
          </a:p>
          <a:p>
            <a:r>
              <a:rPr lang="de-DE" sz="1200"/>
              <a:t>PP2R2A, RAD51B, RAD51C, RAD51D, RAD54L</a:t>
            </a:r>
          </a:p>
          <a:p>
            <a:endParaRPr lang="de-DE" sz="1200"/>
          </a:p>
          <a:p>
            <a:r>
              <a:rPr lang="de-DE" sz="1200"/>
              <a:t>DDR+ = ≥1 </a:t>
            </a:r>
            <a:r>
              <a:rPr lang="de-DE" sz="1200" err="1"/>
              <a:t>mutation</a:t>
            </a:r>
            <a:r>
              <a:rPr lang="de-DE" sz="1200"/>
              <a:t> in </a:t>
            </a:r>
            <a:r>
              <a:rPr lang="de-DE" sz="1200" err="1"/>
              <a:t>one</a:t>
            </a:r>
            <a:r>
              <a:rPr lang="de-DE" sz="1200"/>
              <a:t> </a:t>
            </a:r>
            <a:r>
              <a:rPr lang="de-DE" sz="1200" err="1"/>
              <a:t>of</a:t>
            </a:r>
            <a:r>
              <a:rPr lang="de-DE" sz="1200"/>
              <a:t> 16 DDR genes	</a:t>
            </a:r>
            <a:r>
              <a:rPr lang="de-DE" sz="1200" b="1"/>
              <a:t>5 </a:t>
            </a:r>
            <a:r>
              <a:rPr lang="de-DE" sz="1200" b="1" err="1"/>
              <a:t>patients</a:t>
            </a:r>
            <a:r>
              <a:rPr lang="de-DE" sz="1200" b="1"/>
              <a:t> </a:t>
            </a:r>
            <a:r>
              <a:rPr lang="de-DE" sz="1200" b="1" err="1"/>
              <a:t>were</a:t>
            </a:r>
            <a:r>
              <a:rPr lang="de-DE" sz="1200" b="1"/>
              <a:t> GIS+ and DDR+</a:t>
            </a:r>
            <a:endParaRPr lang="en-GB" sz="1200" b="1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7E7B4931-A6EA-1347-9473-EED728300C7B}"/>
              </a:ext>
            </a:extLst>
          </p:cNvPr>
          <p:cNvSpPr txBox="1"/>
          <p:nvPr/>
        </p:nvSpPr>
        <p:spPr>
          <a:xfrm>
            <a:off x="332380" y="1220507"/>
            <a:ext cx="11656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/>
              <a:t>DDR+ patients had better ORR than DDR- patients, but responses were associated with </a:t>
            </a:r>
            <a:r>
              <a:rPr lang="en-US" b="1" i="1"/>
              <a:t>BRCA</a:t>
            </a:r>
            <a:r>
              <a:rPr lang="en-US" b="1"/>
              <a:t> mutations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F2035-BDEF-403A-98AE-35DF8DAF4F87}"/>
              </a:ext>
            </a:extLst>
          </p:cNvPr>
          <p:cNvSpPr txBox="1"/>
          <p:nvPr/>
        </p:nvSpPr>
        <p:spPr>
          <a:xfrm rot="16200000">
            <a:off x="4143191" y="1670408"/>
            <a:ext cx="909223" cy="5984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de-DE" sz="1200" err="1"/>
              <a:t>Urothelial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 err="1"/>
              <a:t>Prostate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/>
              <a:t>OVCA</a:t>
            </a:r>
          </a:p>
          <a:p>
            <a:pPr>
              <a:lnSpc>
                <a:spcPts val="2100"/>
              </a:lnSpc>
            </a:pPr>
            <a:r>
              <a:rPr lang="de-DE" sz="1200" err="1"/>
              <a:t>Prostate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 err="1"/>
              <a:t>Pancreatic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/>
              <a:t>TNBC</a:t>
            </a:r>
          </a:p>
          <a:p>
            <a:pPr>
              <a:lnSpc>
                <a:spcPts val="2100"/>
              </a:lnSpc>
            </a:pPr>
            <a:r>
              <a:rPr lang="de-DE" sz="1200"/>
              <a:t>TNBC</a:t>
            </a:r>
          </a:p>
          <a:p>
            <a:pPr>
              <a:lnSpc>
                <a:spcPts val="2100"/>
              </a:lnSpc>
            </a:pPr>
            <a:r>
              <a:rPr lang="de-DE" sz="1200"/>
              <a:t>Peritoneal</a:t>
            </a:r>
          </a:p>
          <a:p>
            <a:pPr>
              <a:lnSpc>
                <a:spcPts val="2100"/>
              </a:lnSpc>
            </a:pPr>
            <a:r>
              <a:rPr lang="de-DE" sz="1200" err="1"/>
              <a:t>sqNSCLC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/>
              <a:t>OVCA</a:t>
            </a:r>
          </a:p>
          <a:p>
            <a:pPr>
              <a:lnSpc>
                <a:spcPts val="2100"/>
              </a:lnSpc>
            </a:pPr>
            <a:r>
              <a:rPr lang="de-DE" sz="1200"/>
              <a:t>Duodenal</a:t>
            </a:r>
          </a:p>
          <a:p>
            <a:pPr>
              <a:lnSpc>
                <a:spcPts val="2100"/>
              </a:lnSpc>
            </a:pPr>
            <a:r>
              <a:rPr lang="de-DE" sz="1200" err="1"/>
              <a:t>Pancreatic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/>
              <a:t>GC</a:t>
            </a:r>
          </a:p>
          <a:p>
            <a:pPr>
              <a:lnSpc>
                <a:spcPts val="2100"/>
              </a:lnSpc>
            </a:pPr>
            <a:r>
              <a:rPr lang="de-DE" sz="1200" err="1"/>
              <a:t>Prostate</a:t>
            </a:r>
            <a:endParaRPr lang="de-DE" sz="1200"/>
          </a:p>
          <a:p>
            <a:pPr>
              <a:lnSpc>
                <a:spcPts val="2100"/>
              </a:lnSpc>
            </a:pPr>
            <a:r>
              <a:rPr lang="de-DE" sz="1200"/>
              <a:t>SCLC</a:t>
            </a:r>
          </a:p>
          <a:p>
            <a:pPr>
              <a:lnSpc>
                <a:spcPts val="2100"/>
              </a:lnSpc>
            </a:pPr>
            <a:r>
              <a:rPr lang="de-DE" sz="1200"/>
              <a:t>TNBC</a:t>
            </a:r>
          </a:p>
          <a:p>
            <a:pPr>
              <a:lnSpc>
                <a:spcPts val="2100"/>
              </a:lnSpc>
            </a:pPr>
            <a:r>
              <a:rPr lang="de-DE" sz="1200"/>
              <a:t>SCLC</a:t>
            </a:r>
          </a:p>
          <a:p>
            <a:pPr>
              <a:lnSpc>
                <a:spcPts val="2100"/>
              </a:lnSpc>
            </a:pPr>
            <a:r>
              <a:rPr lang="de-DE" sz="1200"/>
              <a:t>SCLC</a:t>
            </a:r>
          </a:p>
          <a:p>
            <a:pPr>
              <a:lnSpc>
                <a:spcPts val="2100"/>
              </a:lnSpc>
            </a:pPr>
            <a:r>
              <a:rPr lang="de-DE" sz="1200"/>
              <a:t>GC</a:t>
            </a:r>
          </a:p>
          <a:p>
            <a:pPr>
              <a:lnSpc>
                <a:spcPts val="2100"/>
              </a:lnSpc>
            </a:pPr>
            <a:r>
              <a:rPr lang="de-DE" sz="1200"/>
              <a:t>SCLC</a:t>
            </a:r>
          </a:p>
          <a:p>
            <a:pPr>
              <a:lnSpc>
                <a:spcPts val="2100"/>
              </a:lnSpc>
            </a:pPr>
            <a:r>
              <a:rPr lang="de-DE" sz="1200"/>
              <a:t>GC</a:t>
            </a:r>
          </a:p>
          <a:p>
            <a:pPr>
              <a:lnSpc>
                <a:spcPts val="2100"/>
              </a:lnSpc>
            </a:pPr>
            <a:r>
              <a:rPr lang="de-DE" sz="1200"/>
              <a:t>SCLC</a:t>
            </a:r>
          </a:p>
        </p:txBody>
      </p:sp>
    </p:spTree>
    <p:extLst>
      <p:ext uri="{BB962C8B-B14F-4D97-AF65-F5344CB8AC3E}">
        <p14:creationId xmlns:p14="http://schemas.microsoft.com/office/powerpoint/2010/main" val="15570184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4F30-D30A-44CD-946E-D1945A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r>
              <a:rPr lang="de-DE"/>
              <a:t>LD: Low dose. TMZ: </a:t>
            </a:r>
            <a:r>
              <a:rPr lang="de-DE" err="1"/>
              <a:t>Temozolamide</a:t>
            </a:r>
            <a:r>
              <a:rPr lang="de-DE"/>
              <a:t>. GIS: </a:t>
            </a:r>
            <a:r>
              <a:rPr lang="de-DE" err="1"/>
              <a:t>Genomic</a:t>
            </a:r>
            <a:r>
              <a:rPr lang="de-DE"/>
              <a:t> </a:t>
            </a:r>
            <a:r>
              <a:rPr lang="de-DE" err="1"/>
              <a:t>instability</a:t>
            </a:r>
            <a:r>
              <a:rPr lang="de-DE"/>
              <a:t> score. BRCA: </a:t>
            </a:r>
            <a:r>
              <a:rPr lang="de-DE" err="1"/>
              <a:t>breast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 </a:t>
            </a:r>
            <a:r>
              <a:rPr lang="de-DE" err="1"/>
              <a:t>gene</a:t>
            </a:r>
            <a:r>
              <a:rPr lang="de-DE"/>
              <a:t>. DDR: DNA </a:t>
            </a:r>
            <a:r>
              <a:rPr lang="de-DE" err="1"/>
              <a:t>damage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. NSCLC: non-</a:t>
            </a:r>
            <a:r>
              <a:rPr lang="de-DE" err="1"/>
              <a:t>small</a:t>
            </a:r>
            <a:r>
              <a:rPr lang="de-DE"/>
              <a:t> </a:t>
            </a:r>
            <a:r>
              <a:rPr lang="de-DE" err="1"/>
              <a:t>cell</a:t>
            </a:r>
            <a:r>
              <a:rPr lang="de-DE"/>
              <a:t> </a:t>
            </a:r>
            <a:r>
              <a:rPr lang="de-DE" err="1"/>
              <a:t>lung</a:t>
            </a:r>
            <a:r>
              <a:rPr lang="de-DE"/>
              <a:t> </a:t>
            </a:r>
            <a:r>
              <a:rPr lang="de-DE" err="1"/>
              <a:t>cancer</a:t>
            </a:r>
            <a:r>
              <a:rPr lang="de-DE"/>
              <a:t>. RP2D: </a:t>
            </a:r>
            <a:r>
              <a:rPr lang="de-DE" err="1"/>
              <a:t>recommended</a:t>
            </a:r>
            <a:r>
              <a:rPr lang="de-DE"/>
              <a:t> </a:t>
            </a:r>
            <a:r>
              <a:rPr lang="de-DE" err="1"/>
              <a:t>phase</a:t>
            </a:r>
            <a:r>
              <a:rPr lang="de-DE"/>
              <a:t> 2 dose</a:t>
            </a:r>
          </a:p>
          <a:p>
            <a:r>
              <a:rPr lang="de-DE"/>
              <a:t>Calvo, E. et al, 2020. Mino oral 530MO </a:t>
            </a:r>
            <a:r>
              <a:rPr lang="de-DE" err="1"/>
              <a:t>presented</a:t>
            </a:r>
            <a:r>
              <a:rPr lang="de-DE"/>
              <a:t> at ESMO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B9E12-9E6B-4241-970F-C390677CA490}"/>
              </a:ext>
            </a:extLst>
          </p:cNvPr>
          <p:cNvSpPr txBox="1"/>
          <p:nvPr/>
        </p:nvSpPr>
        <p:spPr>
          <a:xfrm>
            <a:off x="412718" y="1812969"/>
            <a:ext cx="10101887" cy="4093428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In this limited subset of patients treated with </a:t>
            </a:r>
            <a:r>
              <a:rPr lang="en-US" sz="2000" err="1"/>
              <a:t>pamiparib</a:t>
            </a:r>
            <a:r>
              <a:rPr lang="en-US" sz="2000"/>
              <a:t> in combination with different doses of low dose (LD) temozolomide (TMZ), </a:t>
            </a:r>
            <a:r>
              <a:rPr lang="en-US" sz="2000" b="1"/>
              <a:t>GIS+ patients derived superior benefit, irrespective of </a:t>
            </a:r>
            <a:r>
              <a:rPr lang="en-US" sz="2000" b="1" i="1"/>
              <a:t>BRCA1/2 </a:t>
            </a:r>
            <a:r>
              <a:rPr lang="en-US" sz="2000" b="1"/>
              <a:t>mutation status, compared with DDR+, GIS- and DDR- patients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Responses in the DDR+ subpopulation were primarily associated with </a:t>
            </a:r>
            <a:r>
              <a:rPr lang="en-US" sz="2000" i="1"/>
              <a:t>BRCA1/2</a:t>
            </a:r>
            <a:r>
              <a:rPr lang="en-US" sz="2000"/>
              <a:t> mutations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GIS status, a global measure of genomic instability, appears to be a robust biomarker for prediction of response to </a:t>
            </a:r>
            <a:r>
              <a:rPr lang="en-US" sz="2000" err="1"/>
              <a:t>pamiparib</a:t>
            </a:r>
            <a:r>
              <a:rPr lang="en-US" sz="2000"/>
              <a:t> + LD TMZ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As demonstrated previously, DDR mutations other than </a:t>
            </a:r>
            <a:r>
              <a:rPr lang="en-US" sz="2000" i="1"/>
              <a:t>BRCA1/2</a:t>
            </a:r>
            <a:r>
              <a:rPr lang="en-US" sz="2000"/>
              <a:t> have limited utility in predicting response to PARP inhibitors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/>
              <a:t>A new cohort (cohort 6) is currently evaluating antitumor activity of </a:t>
            </a:r>
            <a:r>
              <a:rPr lang="en-US" sz="2000" err="1"/>
              <a:t>Pamiparib</a:t>
            </a:r>
            <a:r>
              <a:rPr lang="en-US" sz="2000"/>
              <a:t> + LD TMZ in patients with GIS+ NSCLC, head and neck, esophageal, and soft tissue sarcoma tumors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9AA2FCD-3007-1D4A-B8D6-8F85C908A264}"/>
              </a:ext>
            </a:extLst>
          </p:cNvPr>
          <p:cNvSpPr txBox="1">
            <a:spLocks/>
          </p:cNvSpPr>
          <p:nvPr/>
        </p:nvSpPr>
        <p:spPr>
          <a:xfrm>
            <a:off x="407989" y="327998"/>
            <a:ext cx="1136747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657645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05DC54-642A-4A99-9391-D96D80CC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617" y="6373768"/>
            <a:ext cx="85648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object 7"/>
          <p:cNvSpPr txBox="1"/>
          <p:nvPr/>
        </p:nvSpPr>
        <p:spPr>
          <a:xfrm>
            <a:off x="11546585" y="6449059"/>
            <a:ext cx="857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8A53892-5752-4A2F-A91C-D85D774A91AE}"/>
              </a:ext>
            </a:extLst>
          </p:cNvPr>
          <p:cNvSpPr txBox="1">
            <a:spLocks/>
          </p:cNvSpPr>
          <p:nvPr/>
        </p:nvSpPr>
        <p:spPr>
          <a:xfrm>
            <a:off x="407988" y="1568590"/>
            <a:ext cx="11120989" cy="4349762"/>
          </a:xfrm>
          <a:prstGeom prst="rect">
            <a:avLst/>
          </a:prstGeom>
        </p:spPr>
        <p:txBody>
          <a:bodyPr vert="horz" wrap="square" lIns="0" tIns="12065" rIns="0" bIns="0" numCol="2" rtlCol="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AE: Adverse event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BID: Twice daily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CI: Confidence interval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CR: Complete response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DCR: Disease control rate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DDR: DNA damage response 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DOR: Duration of response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ECOG: Eastern Cooperative Oncology Group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GIS: Genomic instability score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HR: Hazard ratio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IRC: Independent review committee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IRC: Independent Review Committee 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LD: Low dose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NSCLC: Non-small cell lung cancer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 err="1"/>
              <a:t>nsq</a:t>
            </a:r>
            <a:r>
              <a:rPr lang="en-US" sz="1200" kern="0" spc="-5"/>
              <a:t>-NSCLC:  non-squamous non-small cell lung cancer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ORR: Objective response rate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OS:  Overall survival 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PARP: Poly (ADP-ribose) polymerase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PD: Progressive disease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PD-1: Programmed cell death protein-1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PD-L1: Programmed death-ligand 1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PFS: Progression free survival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PO: Orally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PR: Partial response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Q3W:  Every 3 weeks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QoL: Quality of life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R: Randomized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RECIST: Response Evaluation Criteria in Solid Tumors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SAE: Severe adverse event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TEAE: Treatment emergent adverse event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TMZ: </a:t>
            </a:r>
            <a:r>
              <a:rPr lang="en-US" sz="1200" kern="0" spc="-5" err="1"/>
              <a:t>Temozolamide</a:t>
            </a:r>
            <a:endParaRPr lang="en-US" sz="1200" kern="0" spc="-5"/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en-US" sz="1200" kern="0" spc="-5"/>
              <a:t>TRAE: Treatment related adverse event</a:t>
            </a:r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endParaRPr lang="en-US" sz="1200" kern="0" spc="-5"/>
          </a:p>
          <a:p>
            <a:pPr marL="12700" marR="5080">
              <a:lnSpc>
                <a:spcPct val="125000"/>
              </a:lnSpc>
              <a:spcBef>
                <a:spcPts val="95"/>
              </a:spcBef>
            </a:pPr>
            <a:endParaRPr lang="en-US" sz="1200" kern="0" spc="-5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AD8E94-F4D8-FC41-9E02-FE4FFC64CDF5}"/>
              </a:ext>
            </a:extLst>
          </p:cNvPr>
          <p:cNvSpPr txBox="1">
            <a:spLocks/>
          </p:cNvSpPr>
          <p:nvPr/>
        </p:nvSpPr>
        <p:spPr>
          <a:xfrm>
            <a:off x="407989" y="327998"/>
            <a:ext cx="1136747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5291491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989" y="3071682"/>
            <a:ext cx="1137310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4800">
                <a:solidFill>
                  <a:schemeClr val="bg1"/>
                </a:solidFill>
              </a:rPr>
              <a:t>ESMO 2020 (Virtual)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Congress Report</a:t>
            </a:r>
            <a:endParaRPr sz="480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D42717-2E9A-4A83-A048-22C61069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4716463"/>
            <a:ext cx="11373103" cy="1500187"/>
          </a:xfrm>
        </p:spPr>
        <p:txBody>
          <a:bodyPr vert="horz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/>
              <a:t>Solid tumors: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/>
              <a:t>PD-1/PD-L1 inhibition and </a:t>
            </a:r>
            <a:r>
              <a:rPr lang="en-US" b="1" spc="-5">
                <a:latin typeface="Trebuchet MS"/>
                <a:cs typeface="Trebuchet MS"/>
              </a:rPr>
              <a:t>PARP inhibition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>
                <a:latin typeface="Trebuchet MS"/>
                <a:cs typeface="Trebuchet MS"/>
              </a:rPr>
              <a:t>Focus on GI and ovarian cancers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spc="-5">
              <a:latin typeface="Trebuchet MS"/>
              <a:cs typeface="Trebuchet MS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8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B3151E21-BFAD-C641-B746-1E7DA55D272C}"/>
              </a:ext>
            </a:extLst>
          </p:cNvPr>
          <p:cNvGrpSpPr/>
          <p:nvPr/>
        </p:nvGrpSpPr>
        <p:grpSpPr>
          <a:xfrm>
            <a:off x="4429135" y="1604375"/>
            <a:ext cx="3657996" cy="2955514"/>
            <a:chOff x="4429135" y="1604375"/>
            <a:chExt cx="3657996" cy="2955514"/>
          </a:xfrm>
        </p:grpSpPr>
        <p:pic>
          <p:nvPicPr>
            <p:cNvPr id="233" name="Grafik 232" descr="Ein Bild, das Rauch, Zug, Luft, Kette enthält.&#10;&#10;Automatisch generierte Beschreibung">
              <a:extLst>
                <a:ext uri="{FF2B5EF4-FFF2-40B4-BE49-F238E27FC236}">
                  <a16:creationId xmlns:a16="http://schemas.microsoft.com/office/drawing/2014/main" id="{8DEE65EE-09A2-2A4B-9F63-DEC652D7C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18"/>
            <a:stretch/>
          </p:blipFill>
          <p:spPr>
            <a:xfrm>
              <a:off x="4541178" y="1999567"/>
              <a:ext cx="3403642" cy="2096799"/>
            </a:xfrm>
            <a:prstGeom prst="rect">
              <a:avLst/>
            </a:prstGeom>
          </p:spPr>
        </p:pic>
        <p:sp>
          <p:nvSpPr>
            <p:cNvPr id="135" name="object 8">
              <a:extLst>
                <a:ext uri="{FF2B5EF4-FFF2-40B4-BE49-F238E27FC236}">
                  <a16:creationId xmlns:a16="http://schemas.microsoft.com/office/drawing/2014/main" id="{9EC6EC58-425B-3D42-9C23-A386A4421755}"/>
                </a:ext>
              </a:extLst>
            </p:cNvPr>
            <p:cNvSpPr txBox="1"/>
            <p:nvPr/>
          </p:nvSpPr>
          <p:spPr>
            <a:xfrm>
              <a:off x="4429135" y="2336541"/>
              <a:ext cx="184666" cy="1156805"/>
            </a:xfrm>
            <a:prstGeom prst="rect">
              <a:avLst/>
            </a:prstGeom>
          </p:spPr>
          <p:txBody>
            <a:bodyPr vert="vert270" wrap="square" lIns="0" tIns="6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PFS</a:t>
              </a:r>
              <a:r>
                <a:rPr sz="1200" b="1" spc="-80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sz="1200" b="1" spc="-5">
                  <a:solidFill>
                    <a:srgbClr val="585353"/>
                  </a:solidFill>
                  <a:cs typeface="Trebuchet MS"/>
                </a:rPr>
                <a:t>(%)</a:t>
              </a:r>
              <a:r>
                <a:rPr sz="1200" b="1" spc="-7" baseline="25000">
                  <a:solidFill>
                    <a:srgbClr val="585353"/>
                  </a:solidFill>
                  <a:cs typeface="Trebuchet MS"/>
                </a:rPr>
                <a:t>a</a:t>
              </a:r>
              <a:r>
                <a:rPr lang="de-DE" sz="1200" b="1" spc="-7" baseline="25000">
                  <a:solidFill>
                    <a:srgbClr val="585353"/>
                  </a:solidFill>
                  <a:cs typeface="Trebuchet MS"/>
                </a:rPr>
                <a:t>,b</a:t>
              </a:r>
              <a:endParaRPr sz="1200" baseline="25000">
                <a:cs typeface="Trebuchet MS"/>
              </a:endParaRPr>
            </a:p>
          </p:txBody>
        </p:sp>
        <p:sp>
          <p:nvSpPr>
            <p:cNvPr id="136" name="object 53">
              <a:extLst>
                <a:ext uri="{FF2B5EF4-FFF2-40B4-BE49-F238E27FC236}">
                  <a16:creationId xmlns:a16="http://schemas.microsoft.com/office/drawing/2014/main" id="{76FF2EAC-A080-6247-8A44-C54428EA3B7E}"/>
                </a:ext>
              </a:extLst>
            </p:cNvPr>
            <p:cNvSpPr txBox="1"/>
            <p:nvPr/>
          </p:nvSpPr>
          <p:spPr>
            <a:xfrm>
              <a:off x="6097525" y="4296318"/>
              <a:ext cx="948218" cy="26357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5875">
                <a:lnSpc>
                  <a:spcPct val="100000"/>
                </a:lnSpc>
                <a:spcBef>
                  <a:spcPts val="270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Months</a:t>
              </a:r>
              <a:endParaRPr sz="1200">
                <a:cs typeface="Trebuchet MS"/>
              </a:endParaRPr>
            </a:p>
          </p:txBody>
        </p:sp>
        <p:cxnSp>
          <p:nvCxnSpPr>
            <p:cNvPr id="137" name="Gerade Verbindung 136">
              <a:extLst>
                <a:ext uri="{FF2B5EF4-FFF2-40B4-BE49-F238E27FC236}">
                  <a16:creationId xmlns:a16="http://schemas.microsoft.com/office/drawing/2014/main" id="{051E7C22-C41A-8148-B0EE-C4D1B21F0AF2}"/>
                </a:ext>
              </a:extLst>
            </p:cNvPr>
            <p:cNvCxnSpPr/>
            <p:nvPr/>
          </p:nvCxnSpPr>
          <p:spPr>
            <a:xfrm flipH="1">
              <a:off x="4782699" y="2163548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>
              <a:extLst>
                <a:ext uri="{FF2B5EF4-FFF2-40B4-BE49-F238E27FC236}">
                  <a16:creationId xmlns:a16="http://schemas.microsoft.com/office/drawing/2014/main" id="{53871FE8-334E-3943-8E12-ABA17A1A74C5}"/>
                </a:ext>
              </a:extLst>
            </p:cNvPr>
            <p:cNvCxnSpPr>
              <a:cxnSpLocks/>
            </p:cNvCxnSpPr>
            <p:nvPr/>
          </p:nvCxnSpPr>
          <p:spPr>
            <a:xfrm>
              <a:off x="4848322" y="2140803"/>
              <a:ext cx="0" cy="19932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38">
              <a:extLst>
                <a:ext uri="{FF2B5EF4-FFF2-40B4-BE49-F238E27FC236}">
                  <a16:creationId xmlns:a16="http://schemas.microsoft.com/office/drawing/2014/main" id="{2497A1DF-D578-984A-897C-77224D27CEF7}"/>
                </a:ext>
              </a:extLst>
            </p:cNvPr>
            <p:cNvCxnSpPr/>
            <p:nvPr/>
          </p:nvCxnSpPr>
          <p:spPr>
            <a:xfrm flipH="1">
              <a:off x="4782699" y="2544286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>
              <a:extLst>
                <a:ext uri="{FF2B5EF4-FFF2-40B4-BE49-F238E27FC236}">
                  <a16:creationId xmlns:a16="http://schemas.microsoft.com/office/drawing/2014/main" id="{37700F26-C74D-324A-832D-29E716F9C43F}"/>
                </a:ext>
              </a:extLst>
            </p:cNvPr>
            <p:cNvCxnSpPr/>
            <p:nvPr/>
          </p:nvCxnSpPr>
          <p:spPr>
            <a:xfrm flipH="1">
              <a:off x="4782699" y="2929399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>
              <a:extLst>
                <a:ext uri="{FF2B5EF4-FFF2-40B4-BE49-F238E27FC236}">
                  <a16:creationId xmlns:a16="http://schemas.microsoft.com/office/drawing/2014/main" id="{7B7F0DA0-67B8-C548-904F-6D1894A57575}"/>
                </a:ext>
              </a:extLst>
            </p:cNvPr>
            <p:cNvCxnSpPr/>
            <p:nvPr/>
          </p:nvCxnSpPr>
          <p:spPr>
            <a:xfrm flipH="1">
              <a:off x="4782699" y="3310137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>
              <a:extLst>
                <a:ext uri="{FF2B5EF4-FFF2-40B4-BE49-F238E27FC236}">
                  <a16:creationId xmlns:a16="http://schemas.microsoft.com/office/drawing/2014/main" id="{B17A5019-BAA6-2046-89DD-1AC5C39E81C8}"/>
                </a:ext>
              </a:extLst>
            </p:cNvPr>
            <p:cNvCxnSpPr/>
            <p:nvPr/>
          </p:nvCxnSpPr>
          <p:spPr>
            <a:xfrm flipH="1">
              <a:off x="4782699" y="3690874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bject 51">
              <a:extLst>
                <a:ext uri="{FF2B5EF4-FFF2-40B4-BE49-F238E27FC236}">
                  <a16:creationId xmlns:a16="http://schemas.microsoft.com/office/drawing/2014/main" id="{05C3A076-211E-794D-AC50-559B741BBC7D}"/>
                </a:ext>
              </a:extLst>
            </p:cNvPr>
            <p:cNvSpPr txBox="1"/>
            <p:nvPr/>
          </p:nvSpPr>
          <p:spPr>
            <a:xfrm>
              <a:off x="4466668" y="2063808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100</a:t>
              </a:r>
              <a:endParaRPr sz="1000">
                <a:cs typeface="Trebuchet MS"/>
              </a:endParaRPr>
            </a:p>
          </p:txBody>
        </p:sp>
        <p:sp>
          <p:nvSpPr>
            <p:cNvPr id="144" name="object 51">
              <a:extLst>
                <a:ext uri="{FF2B5EF4-FFF2-40B4-BE49-F238E27FC236}">
                  <a16:creationId xmlns:a16="http://schemas.microsoft.com/office/drawing/2014/main" id="{0CE4A4EE-B976-6C4B-A1F1-FBF3EFB30333}"/>
                </a:ext>
              </a:extLst>
            </p:cNvPr>
            <p:cNvSpPr txBox="1"/>
            <p:nvPr/>
          </p:nvSpPr>
          <p:spPr>
            <a:xfrm>
              <a:off x="4466668" y="2437394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80</a:t>
              </a:r>
              <a:endParaRPr sz="1000">
                <a:cs typeface="Trebuchet MS"/>
              </a:endParaRPr>
            </a:p>
          </p:txBody>
        </p:sp>
        <p:sp>
          <p:nvSpPr>
            <p:cNvPr id="145" name="object 51">
              <a:extLst>
                <a:ext uri="{FF2B5EF4-FFF2-40B4-BE49-F238E27FC236}">
                  <a16:creationId xmlns:a16="http://schemas.microsoft.com/office/drawing/2014/main" id="{B79BFEAE-43FB-8441-BC74-8E91C4C22E2A}"/>
                </a:ext>
              </a:extLst>
            </p:cNvPr>
            <p:cNvSpPr txBox="1"/>
            <p:nvPr/>
          </p:nvSpPr>
          <p:spPr>
            <a:xfrm>
              <a:off x="4466668" y="283205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60</a:t>
              </a:r>
              <a:endParaRPr sz="1000">
                <a:cs typeface="Trebuchet MS"/>
              </a:endParaRPr>
            </a:p>
          </p:txBody>
        </p:sp>
        <p:sp>
          <p:nvSpPr>
            <p:cNvPr id="146" name="object 51">
              <a:extLst>
                <a:ext uri="{FF2B5EF4-FFF2-40B4-BE49-F238E27FC236}">
                  <a16:creationId xmlns:a16="http://schemas.microsoft.com/office/drawing/2014/main" id="{297A98B0-9560-724E-9E28-6334E9829036}"/>
                </a:ext>
              </a:extLst>
            </p:cNvPr>
            <p:cNvSpPr txBox="1"/>
            <p:nvPr/>
          </p:nvSpPr>
          <p:spPr>
            <a:xfrm>
              <a:off x="4466668" y="3212795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40</a:t>
              </a:r>
              <a:endParaRPr sz="1000">
                <a:cs typeface="Trebuchet MS"/>
              </a:endParaRPr>
            </a:p>
          </p:txBody>
        </p:sp>
        <p:sp>
          <p:nvSpPr>
            <p:cNvPr id="147" name="object 51">
              <a:extLst>
                <a:ext uri="{FF2B5EF4-FFF2-40B4-BE49-F238E27FC236}">
                  <a16:creationId xmlns:a16="http://schemas.microsoft.com/office/drawing/2014/main" id="{3833100E-5EA7-444C-BE10-D5A87BBB5170}"/>
                </a:ext>
              </a:extLst>
            </p:cNvPr>
            <p:cNvSpPr txBox="1"/>
            <p:nvPr/>
          </p:nvSpPr>
          <p:spPr>
            <a:xfrm>
              <a:off x="4466668" y="359325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20</a:t>
              </a:r>
              <a:endParaRPr sz="1000">
                <a:cs typeface="Trebuchet MS"/>
              </a:endParaRPr>
            </a:p>
          </p:txBody>
        </p:sp>
        <p:sp>
          <p:nvSpPr>
            <p:cNvPr id="148" name="object 51">
              <a:extLst>
                <a:ext uri="{FF2B5EF4-FFF2-40B4-BE49-F238E27FC236}">
                  <a16:creationId xmlns:a16="http://schemas.microsoft.com/office/drawing/2014/main" id="{6E6D868D-F367-0B43-B9A2-AA8804F5ECC8}"/>
                </a:ext>
              </a:extLst>
            </p:cNvPr>
            <p:cNvSpPr txBox="1"/>
            <p:nvPr/>
          </p:nvSpPr>
          <p:spPr>
            <a:xfrm>
              <a:off x="4466668" y="3951063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sp>
          <p:nvSpPr>
            <p:cNvPr id="149" name="object 51">
              <a:extLst>
                <a:ext uri="{FF2B5EF4-FFF2-40B4-BE49-F238E27FC236}">
                  <a16:creationId xmlns:a16="http://schemas.microsoft.com/office/drawing/2014/main" id="{06D256C1-0CEA-8344-B539-6EB7910A03F3}"/>
                </a:ext>
              </a:extLst>
            </p:cNvPr>
            <p:cNvSpPr txBox="1"/>
            <p:nvPr/>
          </p:nvSpPr>
          <p:spPr>
            <a:xfrm>
              <a:off x="4764070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cxnSp>
          <p:nvCxnSpPr>
            <p:cNvPr id="150" name="Gerade Verbindung 149">
              <a:extLst>
                <a:ext uri="{FF2B5EF4-FFF2-40B4-BE49-F238E27FC236}">
                  <a16:creationId xmlns:a16="http://schemas.microsoft.com/office/drawing/2014/main" id="{60C6D5A6-3954-D945-8FF6-CB5596ED1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1438" y="4071374"/>
              <a:ext cx="3077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>
              <a:extLst>
                <a:ext uri="{FF2B5EF4-FFF2-40B4-BE49-F238E27FC236}">
                  <a16:creationId xmlns:a16="http://schemas.microsoft.com/office/drawing/2014/main" id="{A874EBDD-C49B-874B-90BA-861FFBCD3954}"/>
                </a:ext>
              </a:extLst>
            </p:cNvPr>
            <p:cNvCxnSpPr/>
            <p:nvPr/>
          </p:nvCxnSpPr>
          <p:spPr>
            <a:xfrm>
              <a:off x="5099950" y="4068560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>
              <a:extLst>
                <a:ext uri="{FF2B5EF4-FFF2-40B4-BE49-F238E27FC236}">
                  <a16:creationId xmlns:a16="http://schemas.microsoft.com/office/drawing/2014/main" id="{2B7D1CC1-51DA-2640-9ECF-13427C27E845}"/>
                </a:ext>
              </a:extLst>
            </p:cNvPr>
            <p:cNvCxnSpPr/>
            <p:nvPr/>
          </p:nvCxnSpPr>
          <p:spPr>
            <a:xfrm>
              <a:off x="5349361" y="4068560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bject 51">
              <a:extLst>
                <a:ext uri="{FF2B5EF4-FFF2-40B4-BE49-F238E27FC236}">
                  <a16:creationId xmlns:a16="http://schemas.microsoft.com/office/drawing/2014/main" id="{49B69AD0-33E2-ED43-8948-2AB43FB05F19}"/>
                </a:ext>
              </a:extLst>
            </p:cNvPr>
            <p:cNvSpPr txBox="1"/>
            <p:nvPr/>
          </p:nvSpPr>
          <p:spPr>
            <a:xfrm>
              <a:off x="5011394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</a:t>
              </a:r>
              <a:endParaRPr sz="1000">
                <a:cs typeface="Trebuchet MS"/>
              </a:endParaRPr>
            </a:p>
          </p:txBody>
        </p:sp>
        <p:sp>
          <p:nvSpPr>
            <p:cNvPr id="154" name="object 51">
              <a:extLst>
                <a:ext uri="{FF2B5EF4-FFF2-40B4-BE49-F238E27FC236}">
                  <a16:creationId xmlns:a16="http://schemas.microsoft.com/office/drawing/2014/main" id="{2B1633C3-9A48-9444-8817-544C899A7843}"/>
                </a:ext>
              </a:extLst>
            </p:cNvPr>
            <p:cNvSpPr txBox="1"/>
            <p:nvPr/>
          </p:nvSpPr>
          <p:spPr>
            <a:xfrm>
              <a:off x="5251079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</a:t>
              </a:r>
              <a:endParaRPr sz="1000">
                <a:cs typeface="Trebuchet MS"/>
              </a:endParaRPr>
            </a:p>
          </p:txBody>
        </p:sp>
        <p:sp>
          <p:nvSpPr>
            <p:cNvPr id="155" name="object 51">
              <a:extLst>
                <a:ext uri="{FF2B5EF4-FFF2-40B4-BE49-F238E27FC236}">
                  <a16:creationId xmlns:a16="http://schemas.microsoft.com/office/drawing/2014/main" id="{D692A2EF-79E9-C54E-9DE5-7C12FFE2CBAD}"/>
                </a:ext>
              </a:extLst>
            </p:cNvPr>
            <p:cNvSpPr txBox="1"/>
            <p:nvPr/>
          </p:nvSpPr>
          <p:spPr>
            <a:xfrm>
              <a:off x="5514520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</a:t>
              </a:r>
              <a:endParaRPr sz="1000">
                <a:cs typeface="Trebuchet MS"/>
              </a:endParaRPr>
            </a:p>
          </p:txBody>
        </p:sp>
        <p:sp>
          <p:nvSpPr>
            <p:cNvPr id="156" name="object 51">
              <a:extLst>
                <a:ext uri="{FF2B5EF4-FFF2-40B4-BE49-F238E27FC236}">
                  <a16:creationId xmlns:a16="http://schemas.microsoft.com/office/drawing/2014/main" id="{299BCC63-93D6-384C-9F91-F4491B52A95C}"/>
                </a:ext>
              </a:extLst>
            </p:cNvPr>
            <p:cNvSpPr txBox="1"/>
            <p:nvPr/>
          </p:nvSpPr>
          <p:spPr>
            <a:xfrm>
              <a:off x="5717007" y="4112986"/>
              <a:ext cx="235416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12</a:t>
              </a:r>
              <a:endParaRPr sz="1000">
                <a:cs typeface="Trebuchet MS"/>
              </a:endParaRPr>
            </a:p>
          </p:txBody>
        </p:sp>
        <p:sp>
          <p:nvSpPr>
            <p:cNvPr id="157" name="object 51">
              <a:extLst>
                <a:ext uri="{FF2B5EF4-FFF2-40B4-BE49-F238E27FC236}">
                  <a16:creationId xmlns:a16="http://schemas.microsoft.com/office/drawing/2014/main" id="{BB6BB450-DFA2-2546-8AE0-DD7216EFFE26}"/>
                </a:ext>
              </a:extLst>
            </p:cNvPr>
            <p:cNvSpPr txBox="1"/>
            <p:nvPr/>
          </p:nvSpPr>
          <p:spPr>
            <a:xfrm>
              <a:off x="5979817" y="4112986"/>
              <a:ext cx="235416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15</a:t>
              </a:r>
              <a:endParaRPr sz="1000">
                <a:cs typeface="Trebuchet MS"/>
              </a:endParaRPr>
            </a:p>
          </p:txBody>
        </p:sp>
        <p:sp>
          <p:nvSpPr>
            <p:cNvPr id="158" name="object 51">
              <a:extLst>
                <a:ext uri="{FF2B5EF4-FFF2-40B4-BE49-F238E27FC236}">
                  <a16:creationId xmlns:a16="http://schemas.microsoft.com/office/drawing/2014/main" id="{561DEB75-90C5-4F44-B472-FFAC2B754054}"/>
                </a:ext>
              </a:extLst>
            </p:cNvPr>
            <p:cNvSpPr txBox="1"/>
            <p:nvPr/>
          </p:nvSpPr>
          <p:spPr>
            <a:xfrm>
              <a:off x="7738912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  <p:sp>
          <p:nvSpPr>
            <p:cNvPr id="159" name="object 6">
              <a:extLst>
                <a:ext uri="{FF2B5EF4-FFF2-40B4-BE49-F238E27FC236}">
                  <a16:creationId xmlns:a16="http://schemas.microsoft.com/office/drawing/2014/main" id="{AB95585A-E7CF-6C44-8B76-8462224F6D36}"/>
                </a:ext>
              </a:extLst>
            </p:cNvPr>
            <p:cNvSpPr txBox="1"/>
            <p:nvPr/>
          </p:nvSpPr>
          <p:spPr>
            <a:xfrm>
              <a:off x="4838112" y="1604375"/>
              <a:ext cx="3018508" cy="181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sz="1100">
                <a:cs typeface="Arial" panose="020B0604020202020204" pitchFamily="34" charset="0"/>
              </a:endParaRPr>
            </a:p>
          </p:txBody>
        </p: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CFE878D-7363-4C4D-B7FE-A92C00AD1F6B}"/>
                </a:ext>
              </a:extLst>
            </p:cNvPr>
            <p:cNvGrpSpPr/>
            <p:nvPr/>
          </p:nvGrpSpPr>
          <p:grpSpPr>
            <a:xfrm>
              <a:off x="5603498" y="4068559"/>
              <a:ext cx="2265528" cy="65531"/>
              <a:chOff x="1983795" y="2140803"/>
              <a:chExt cx="2265528" cy="1993288"/>
            </a:xfrm>
          </p:grpSpPr>
          <p:cxnSp>
            <p:nvCxnSpPr>
              <p:cNvPr id="161" name="Gerade Verbindung 160">
                <a:extLst>
                  <a:ext uri="{FF2B5EF4-FFF2-40B4-BE49-F238E27FC236}">
                    <a16:creationId xmlns:a16="http://schemas.microsoft.com/office/drawing/2014/main" id="{07B251FF-112C-5F4B-847B-2A9BE3ED9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79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161">
                <a:extLst>
                  <a:ext uri="{FF2B5EF4-FFF2-40B4-BE49-F238E27FC236}">
                    <a16:creationId xmlns:a16="http://schemas.microsoft.com/office/drawing/2014/main" id="{FE269946-BDEE-304C-A43D-AB70CA1D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04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162">
                <a:extLst>
                  <a:ext uri="{FF2B5EF4-FFF2-40B4-BE49-F238E27FC236}">
                    <a16:creationId xmlns:a16="http://schemas.microsoft.com/office/drawing/2014/main" id="{BF10BE45-582D-4641-9875-D9E4273DA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8762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163">
                <a:extLst>
                  <a:ext uri="{FF2B5EF4-FFF2-40B4-BE49-F238E27FC236}">
                    <a16:creationId xmlns:a16="http://schemas.microsoft.com/office/drawing/2014/main" id="{20567FBA-4F8D-CB41-BD05-278AD3387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971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164">
                <a:extLst>
                  <a:ext uri="{FF2B5EF4-FFF2-40B4-BE49-F238E27FC236}">
                    <a16:creationId xmlns:a16="http://schemas.microsoft.com/office/drawing/2014/main" id="{723521E6-74FC-5940-ACB7-544252BD4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3729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165">
                <a:extLst>
                  <a:ext uri="{FF2B5EF4-FFF2-40B4-BE49-F238E27FC236}">
                    <a16:creationId xmlns:a16="http://schemas.microsoft.com/office/drawing/2014/main" id="{A0F24A56-D117-7544-9FAA-86E3C355B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938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166">
                <a:extLst>
                  <a:ext uri="{FF2B5EF4-FFF2-40B4-BE49-F238E27FC236}">
                    <a16:creationId xmlns:a16="http://schemas.microsoft.com/office/drawing/2014/main" id="{F133FBBE-9BAC-FA4B-AC1F-7B60D3B86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324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167">
                <a:extLst>
                  <a:ext uri="{FF2B5EF4-FFF2-40B4-BE49-F238E27FC236}">
                    <a16:creationId xmlns:a16="http://schemas.microsoft.com/office/drawing/2014/main" id="{12E7486F-F558-2741-9119-88ABFF707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90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168">
                <a:extLst>
                  <a:ext uri="{FF2B5EF4-FFF2-40B4-BE49-F238E27FC236}">
                    <a16:creationId xmlns:a16="http://schemas.microsoft.com/office/drawing/2014/main" id="{141C6F4C-8C7B-6448-973A-44C1CC1A2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14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69">
                <a:extLst>
                  <a:ext uri="{FF2B5EF4-FFF2-40B4-BE49-F238E27FC236}">
                    <a16:creationId xmlns:a16="http://schemas.microsoft.com/office/drawing/2014/main" id="{0FB37B04-4B0A-3545-964D-9B5A54CBF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9323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object 51">
              <a:extLst>
                <a:ext uri="{FF2B5EF4-FFF2-40B4-BE49-F238E27FC236}">
                  <a16:creationId xmlns:a16="http://schemas.microsoft.com/office/drawing/2014/main" id="{A886394B-B724-8C47-B44F-C53EBF951779}"/>
                </a:ext>
              </a:extLst>
            </p:cNvPr>
            <p:cNvSpPr txBox="1"/>
            <p:nvPr/>
          </p:nvSpPr>
          <p:spPr>
            <a:xfrm>
              <a:off x="6234575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18</a:t>
              </a:r>
              <a:endParaRPr sz="1000">
                <a:cs typeface="Trebuchet MS"/>
              </a:endParaRPr>
            </a:p>
          </p:txBody>
        </p:sp>
        <p:sp>
          <p:nvSpPr>
            <p:cNvPr id="172" name="object 51">
              <a:extLst>
                <a:ext uri="{FF2B5EF4-FFF2-40B4-BE49-F238E27FC236}">
                  <a16:creationId xmlns:a16="http://schemas.microsoft.com/office/drawing/2014/main" id="{F4E16AD9-1738-9249-9973-7F0E46049BBC}"/>
                </a:ext>
              </a:extLst>
            </p:cNvPr>
            <p:cNvSpPr txBox="1"/>
            <p:nvPr/>
          </p:nvSpPr>
          <p:spPr>
            <a:xfrm>
              <a:off x="6480234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21</a:t>
              </a:r>
              <a:endParaRPr sz="1000">
                <a:cs typeface="Trebuchet MS"/>
              </a:endParaRPr>
            </a:p>
          </p:txBody>
        </p:sp>
        <p:sp>
          <p:nvSpPr>
            <p:cNvPr id="173" name="object 51">
              <a:extLst>
                <a:ext uri="{FF2B5EF4-FFF2-40B4-BE49-F238E27FC236}">
                  <a16:creationId xmlns:a16="http://schemas.microsoft.com/office/drawing/2014/main" id="{6695406C-4D95-4B4B-88D8-E01D31C30142}"/>
                </a:ext>
              </a:extLst>
            </p:cNvPr>
            <p:cNvSpPr txBox="1"/>
            <p:nvPr/>
          </p:nvSpPr>
          <p:spPr>
            <a:xfrm>
              <a:off x="6734992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24</a:t>
              </a:r>
              <a:endParaRPr sz="1000">
                <a:cs typeface="Trebuchet MS"/>
              </a:endParaRPr>
            </a:p>
          </p:txBody>
        </p:sp>
        <p:sp>
          <p:nvSpPr>
            <p:cNvPr id="174" name="object 51">
              <a:extLst>
                <a:ext uri="{FF2B5EF4-FFF2-40B4-BE49-F238E27FC236}">
                  <a16:creationId xmlns:a16="http://schemas.microsoft.com/office/drawing/2014/main" id="{30537B0E-D749-E040-8E28-265312EF4483}"/>
                </a:ext>
              </a:extLst>
            </p:cNvPr>
            <p:cNvSpPr txBox="1"/>
            <p:nvPr/>
          </p:nvSpPr>
          <p:spPr>
            <a:xfrm>
              <a:off x="6998848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27</a:t>
              </a:r>
              <a:endParaRPr sz="1000">
                <a:cs typeface="Trebuchet MS"/>
              </a:endParaRPr>
            </a:p>
          </p:txBody>
        </p:sp>
        <p:sp>
          <p:nvSpPr>
            <p:cNvPr id="175" name="object 51">
              <a:extLst>
                <a:ext uri="{FF2B5EF4-FFF2-40B4-BE49-F238E27FC236}">
                  <a16:creationId xmlns:a16="http://schemas.microsoft.com/office/drawing/2014/main" id="{9C9CFFF5-9000-D341-81A6-D1B020B3440D}"/>
                </a:ext>
              </a:extLst>
            </p:cNvPr>
            <p:cNvSpPr txBox="1"/>
            <p:nvPr/>
          </p:nvSpPr>
          <p:spPr>
            <a:xfrm>
              <a:off x="7249057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176" name="object 51">
              <a:extLst>
                <a:ext uri="{FF2B5EF4-FFF2-40B4-BE49-F238E27FC236}">
                  <a16:creationId xmlns:a16="http://schemas.microsoft.com/office/drawing/2014/main" id="{8E506188-9CC3-3740-B32F-0D57ADD5E1F7}"/>
                </a:ext>
              </a:extLst>
            </p:cNvPr>
            <p:cNvSpPr txBox="1"/>
            <p:nvPr/>
          </p:nvSpPr>
          <p:spPr>
            <a:xfrm>
              <a:off x="7494717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33</a:t>
              </a:r>
              <a:endParaRPr sz="1000">
                <a:cs typeface="Trebuchet MS"/>
              </a:endParaRPr>
            </a:p>
          </p:txBody>
        </p:sp>
        <p:sp>
          <p:nvSpPr>
            <p:cNvPr id="185" name="object 23">
              <a:extLst>
                <a:ext uri="{FF2B5EF4-FFF2-40B4-BE49-F238E27FC236}">
                  <a16:creationId xmlns:a16="http://schemas.microsoft.com/office/drawing/2014/main" id="{F898129A-E961-6846-A97B-7DBEB11092B2}"/>
                </a:ext>
              </a:extLst>
            </p:cNvPr>
            <p:cNvSpPr txBox="1"/>
            <p:nvPr/>
          </p:nvSpPr>
          <p:spPr>
            <a:xfrm>
              <a:off x="7142034" y="3620274"/>
              <a:ext cx="900096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rgbClr val="026E7E"/>
                  </a:solidFill>
                  <a:cs typeface="Trebuchet MS"/>
                </a:rPr>
                <a:t>NIVO + </a:t>
              </a:r>
              <a:r>
                <a:rPr lang="de-DE" sz="1050" err="1">
                  <a:solidFill>
                    <a:srgbClr val="026E7E"/>
                  </a:solidFill>
                  <a:cs typeface="Trebuchet MS"/>
                </a:rPr>
                <a:t>chemo</a:t>
              </a:r>
              <a:endParaRPr sz="1050">
                <a:solidFill>
                  <a:srgbClr val="026E7E"/>
                </a:solidFill>
                <a:cs typeface="Trebuchet MS"/>
              </a:endParaRPr>
            </a:p>
          </p:txBody>
        </p:sp>
        <p:sp>
          <p:nvSpPr>
            <p:cNvPr id="186" name="object 23">
              <a:extLst>
                <a:ext uri="{FF2B5EF4-FFF2-40B4-BE49-F238E27FC236}">
                  <a16:creationId xmlns:a16="http://schemas.microsoft.com/office/drawing/2014/main" id="{D0E72F97-2DEA-C849-B065-C5B8B9E0A01A}"/>
                </a:ext>
              </a:extLst>
            </p:cNvPr>
            <p:cNvSpPr txBox="1"/>
            <p:nvPr/>
          </p:nvSpPr>
          <p:spPr>
            <a:xfrm>
              <a:off x="7568530" y="3893744"/>
              <a:ext cx="518601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Chemo</a:t>
              </a:r>
              <a:endParaRPr sz="1050">
                <a:solidFill>
                  <a:schemeClr val="bg1">
                    <a:lumMod val="50000"/>
                  </a:schemeClr>
                </a:solidFill>
                <a:cs typeface="Trebuchet MS"/>
              </a:endParaRPr>
            </a:p>
          </p:txBody>
        </p:sp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EEB3699A-6A3C-D14A-AAEF-BEDDE20062FD}"/>
              </a:ext>
            </a:extLst>
          </p:cNvPr>
          <p:cNvGrpSpPr/>
          <p:nvPr/>
        </p:nvGrpSpPr>
        <p:grpSpPr>
          <a:xfrm>
            <a:off x="8159218" y="1604375"/>
            <a:ext cx="3618570" cy="2955514"/>
            <a:chOff x="8159218" y="1604375"/>
            <a:chExt cx="3618570" cy="2955514"/>
          </a:xfrm>
        </p:grpSpPr>
        <p:pic>
          <p:nvPicPr>
            <p:cNvPr id="235" name="Grafik 234" descr="Ein Bild, das Rauch, Zug, Kette, Luft enthält.&#10;&#10;Automatisch generierte Beschreibung">
              <a:extLst>
                <a:ext uri="{FF2B5EF4-FFF2-40B4-BE49-F238E27FC236}">
                  <a16:creationId xmlns:a16="http://schemas.microsoft.com/office/drawing/2014/main" id="{479ECED7-B72F-C344-AB84-BF6B6757F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7" r="9025"/>
            <a:stretch/>
          </p:blipFill>
          <p:spPr>
            <a:xfrm>
              <a:off x="8508748" y="1999567"/>
              <a:ext cx="3159448" cy="2096799"/>
            </a:xfrm>
            <a:prstGeom prst="rect">
              <a:avLst/>
            </a:prstGeom>
          </p:spPr>
        </p:pic>
        <p:sp>
          <p:nvSpPr>
            <p:cNvPr id="184" name="object 6">
              <a:extLst>
                <a:ext uri="{FF2B5EF4-FFF2-40B4-BE49-F238E27FC236}">
                  <a16:creationId xmlns:a16="http://schemas.microsoft.com/office/drawing/2014/main" id="{2ADDCEA3-4BD2-8A42-B364-00EAF85FB265}"/>
                </a:ext>
              </a:extLst>
            </p:cNvPr>
            <p:cNvSpPr txBox="1"/>
            <p:nvPr/>
          </p:nvSpPr>
          <p:spPr>
            <a:xfrm>
              <a:off x="8568194" y="1604375"/>
              <a:ext cx="3018508" cy="181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187" name="object 23">
              <a:extLst>
                <a:ext uri="{FF2B5EF4-FFF2-40B4-BE49-F238E27FC236}">
                  <a16:creationId xmlns:a16="http://schemas.microsoft.com/office/drawing/2014/main" id="{FCF67F6C-8324-754A-BE3E-5E4280CE29A6}"/>
                </a:ext>
              </a:extLst>
            </p:cNvPr>
            <p:cNvSpPr txBox="1"/>
            <p:nvPr/>
          </p:nvSpPr>
          <p:spPr>
            <a:xfrm>
              <a:off x="10877692" y="3620274"/>
              <a:ext cx="900096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rgbClr val="026E7E"/>
                  </a:solidFill>
                  <a:cs typeface="Trebuchet MS"/>
                </a:rPr>
                <a:t>NIVO + </a:t>
              </a:r>
              <a:r>
                <a:rPr lang="de-DE" sz="1050" err="1">
                  <a:solidFill>
                    <a:srgbClr val="026E7E"/>
                  </a:solidFill>
                  <a:cs typeface="Trebuchet MS"/>
                </a:rPr>
                <a:t>chemo</a:t>
              </a:r>
              <a:endParaRPr sz="1050">
                <a:solidFill>
                  <a:srgbClr val="026E7E"/>
                </a:solidFill>
                <a:cs typeface="Trebuchet MS"/>
              </a:endParaRPr>
            </a:p>
          </p:txBody>
        </p:sp>
        <p:sp>
          <p:nvSpPr>
            <p:cNvPr id="188" name="object 23">
              <a:extLst>
                <a:ext uri="{FF2B5EF4-FFF2-40B4-BE49-F238E27FC236}">
                  <a16:creationId xmlns:a16="http://schemas.microsoft.com/office/drawing/2014/main" id="{5421AD22-4856-5E4D-922F-6AD6E33D3B91}"/>
                </a:ext>
              </a:extLst>
            </p:cNvPr>
            <p:cNvSpPr txBox="1"/>
            <p:nvPr/>
          </p:nvSpPr>
          <p:spPr>
            <a:xfrm>
              <a:off x="11259187" y="3935049"/>
              <a:ext cx="518601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Chemo</a:t>
              </a:r>
              <a:endParaRPr sz="1050">
                <a:solidFill>
                  <a:schemeClr val="bg1">
                    <a:lumMod val="50000"/>
                  </a:schemeClr>
                </a:solidFill>
                <a:cs typeface="Trebuchet MS"/>
              </a:endParaRPr>
            </a:p>
          </p:txBody>
        </p:sp>
        <p:sp>
          <p:nvSpPr>
            <p:cNvPr id="189" name="object 8">
              <a:extLst>
                <a:ext uri="{FF2B5EF4-FFF2-40B4-BE49-F238E27FC236}">
                  <a16:creationId xmlns:a16="http://schemas.microsoft.com/office/drawing/2014/main" id="{A7CD3F83-A367-4B49-9017-2D405D9AE22F}"/>
                </a:ext>
              </a:extLst>
            </p:cNvPr>
            <p:cNvSpPr txBox="1"/>
            <p:nvPr/>
          </p:nvSpPr>
          <p:spPr>
            <a:xfrm>
              <a:off x="8159218" y="2336541"/>
              <a:ext cx="184666" cy="1156805"/>
            </a:xfrm>
            <a:prstGeom prst="rect">
              <a:avLst/>
            </a:prstGeom>
          </p:spPr>
          <p:txBody>
            <a:bodyPr vert="vert270" wrap="square" lIns="0" tIns="6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PFS</a:t>
              </a:r>
              <a:r>
                <a:rPr sz="1200" b="1" spc="-80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sz="1200" b="1" spc="-5">
                  <a:solidFill>
                    <a:srgbClr val="585353"/>
                  </a:solidFill>
                  <a:cs typeface="Trebuchet MS"/>
                </a:rPr>
                <a:t>(%)</a:t>
              </a:r>
              <a:r>
                <a:rPr sz="1200" b="1" spc="-7" baseline="25000">
                  <a:solidFill>
                    <a:srgbClr val="585353"/>
                  </a:solidFill>
                  <a:cs typeface="Trebuchet MS"/>
                </a:rPr>
                <a:t>a</a:t>
              </a:r>
              <a:r>
                <a:rPr lang="de-DE" sz="1200" b="1" spc="-7" baseline="25000">
                  <a:solidFill>
                    <a:srgbClr val="585353"/>
                  </a:solidFill>
                  <a:cs typeface="Trebuchet MS"/>
                </a:rPr>
                <a:t>,b</a:t>
              </a:r>
              <a:endParaRPr sz="1200" baseline="25000">
                <a:cs typeface="Trebuchet MS"/>
              </a:endParaRPr>
            </a:p>
          </p:txBody>
        </p:sp>
        <p:sp>
          <p:nvSpPr>
            <p:cNvPr id="190" name="object 53">
              <a:extLst>
                <a:ext uri="{FF2B5EF4-FFF2-40B4-BE49-F238E27FC236}">
                  <a16:creationId xmlns:a16="http://schemas.microsoft.com/office/drawing/2014/main" id="{B3C22F86-7A94-434E-9EDE-7076E145678D}"/>
                </a:ext>
              </a:extLst>
            </p:cNvPr>
            <p:cNvSpPr txBox="1"/>
            <p:nvPr/>
          </p:nvSpPr>
          <p:spPr>
            <a:xfrm>
              <a:off x="9827608" y="4296318"/>
              <a:ext cx="948218" cy="26357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5875">
                <a:lnSpc>
                  <a:spcPct val="100000"/>
                </a:lnSpc>
                <a:spcBef>
                  <a:spcPts val="270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Months</a:t>
              </a:r>
              <a:endParaRPr sz="1200">
                <a:cs typeface="Trebuchet MS"/>
              </a:endParaRPr>
            </a:p>
          </p:txBody>
        </p:sp>
        <p:cxnSp>
          <p:nvCxnSpPr>
            <p:cNvPr id="191" name="Gerade Verbindung 190">
              <a:extLst>
                <a:ext uri="{FF2B5EF4-FFF2-40B4-BE49-F238E27FC236}">
                  <a16:creationId xmlns:a16="http://schemas.microsoft.com/office/drawing/2014/main" id="{A15409DB-89CB-C04B-AD29-9BADF8BBD65E}"/>
                </a:ext>
              </a:extLst>
            </p:cNvPr>
            <p:cNvCxnSpPr/>
            <p:nvPr/>
          </p:nvCxnSpPr>
          <p:spPr>
            <a:xfrm flipH="1">
              <a:off x="8512782" y="2163548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191">
              <a:extLst>
                <a:ext uri="{FF2B5EF4-FFF2-40B4-BE49-F238E27FC236}">
                  <a16:creationId xmlns:a16="http://schemas.microsoft.com/office/drawing/2014/main" id="{749E196A-8AA6-DF4B-ACC5-4B9FC75DEE0D}"/>
                </a:ext>
              </a:extLst>
            </p:cNvPr>
            <p:cNvCxnSpPr>
              <a:cxnSpLocks/>
            </p:cNvCxnSpPr>
            <p:nvPr/>
          </p:nvCxnSpPr>
          <p:spPr>
            <a:xfrm>
              <a:off x="8578405" y="2140803"/>
              <a:ext cx="0" cy="19932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>
              <a:extLst>
                <a:ext uri="{FF2B5EF4-FFF2-40B4-BE49-F238E27FC236}">
                  <a16:creationId xmlns:a16="http://schemas.microsoft.com/office/drawing/2014/main" id="{0284C32E-4428-3A48-A346-460E5B00292A}"/>
                </a:ext>
              </a:extLst>
            </p:cNvPr>
            <p:cNvCxnSpPr/>
            <p:nvPr/>
          </p:nvCxnSpPr>
          <p:spPr>
            <a:xfrm flipH="1">
              <a:off x="8512782" y="2544286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>
              <a:extLst>
                <a:ext uri="{FF2B5EF4-FFF2-40B4-BE49-F238E27FC236}">
                  <a16:creationId xmlns:a16="http://schemas.microsoft.com/office/drawing/2014/main" id="{820C5669-FCE6-7B45-A97C-240406096316}"/>
                </a:ext>
              </a:extLst>
            </p:cNvPr>
            <p:cNvCxnSpPr/>
            <p:nvPr/>
          </p:nvCxnSpPr>
          <p:spPr>
            <a:xfrm flipH="1">
              <a:off x="8512782" y="2929399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194">
              <a:extLst>
                <a:ext uri="{FF2B5EF4-FFF2-40B4-BE49-F238E27FC236}">
                  <a16:creationId xmlns:a16="http://schemas.microsoft.com/office/drawing/2014/main" id="{7B5C3A06-04A6-3848-A277-46EF80F2CD3E}"/>
                </a:ext>
              </a:extLst>
            </p:cNvPr>
            <p:cNvCxnSpPr/>
            <p:nvPr/>
          </p:nvCxnSpPr>
          <p:spPr>
            <a:xfrm flipH="1">
              <a:off x="8512782" y="3310137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>
              <a:extLst>
                <a:ext uri="{FF2B5EF4-FFF2-40B4-BE49-F238E27FC236}">
                  <a16:creationId xmlns:a16="http://schemas.microsoft.com/office/drawing/2014/main" id="{EDA30F45-3080-344E-8D3A-6F343D94C02F}"/>
                </a:ext>
              </a:extLst>
            </p:cNvPr>
            <p:cNvCxnSpPr/>
            <p:nvPr/>
          </p:nvCxnSpPr>
          <p:spPr>
            <a:xfrm flipH="1">
              <a:off x="8512782" y="3690874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bject 51">
              <a:extLst>
                <a:ext uri="{FF2B5EF4-FFF2-40B4-BE49-F238E27FC236}">
                  <a16:creationId xmlns:a16="http://schemas.microsoft.com/office/drawing/2014/main" id="{22B51DD3-B5BD-7641-81EA-7A61BDF364D5}"/>
                </a:ext>
              </a:extLst>
            </p:cNvPr>
            <p:cNvSpPr txBox="1"/>
            <p:nvPr/>
          </p:nvSpPr>
          <p:spPr>
            <a:xfrm>
              <a:off x="8196751" y="2063808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100</a:t>
              </a:r>
              <a:endParaRPr sz="1000">
                <a:cs typeface="Trebuchet MS"/>
              </a:endParaRPr>
            </a:p>
          </p:txBody>
        </p:sp>
        <p:sp>
          <p:nvSpPr>
            <p:cNvPr id="198" name="object 51">
              <a:extLst>
                <a:ext uri="{FF2B5EF4-FFF2-40B4-BE49-F238E27FC236}">
                  <a16:creationId xmlns:a16="http://schemas.microsoft.com/office/drawing/2014/main" id="{233CFFF6-3A66-8A4B-A49A-55D6F312F5F8}"/>
                </a:ext>
              </a:extLst>
            </p:cNvPr>
            <p:cNvSpPr txBox="1"/>
            <p:nvPr/>
          </p:nvSpPr>
          <p:spPr>
            <a:xfrm>
              <a:off x="8196751" y="2437394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80</a:t>
              </a:r>
              <a:endParaRPr sz="1000">
                <a:cs typeface="Trebuchet MS"/>
              </a:endParaRPr>
            </a:p>
          </p:txBody>
        </p:sp>
        <p:sp>
          <p:nvSpPr>
            <p:cNvPr id="199" name="object 51">
              <a:extLst>
                <a:ext uri="{FF2B5EF4-FFF2-40B4-BE49-F238E27FC236}">
                  <a16:creationId xmlns:a16="http://schemas.microsoft.com/office/drawing/2014/main" id="{F35E6C89-9ABF-A04E-B92A-CA3150A0DCED}"/>
                </a:ext>
              </a:extLst>
            </p:cNvPr>
            <p:cNvSpPr txBox="1"/>
            <p:nvPr/>
          </p:nvSpPr>
          <p:spPr>
            <a:xfrm>
              <a:off x="8196751" y="283205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60</a:t>
              </a:r>
              <a:endParaRPr sz="1000">
                <a:cs typeface="Trebuchet MS"/>
              </a:endParaRPr>
            </a:p>
          </p:txBody>
        </p:sp>
        <p:sp>
          <p:nvSpPr>
            <p:cNvPr id="200" name="object 51">
              <a:extLst>
                <a:ext uri="{FF2B5EF4-FFF2-40B4-BE49-F238E27FC236}">
                  <a16:creationId xmlns:a16="http://schemas.microsoft.com/office/drawing/2014/main" id="{249F4152-9BF3-664C-9A36-292E1085C3FD}"/>
                </a:ext>
              </a:extLst>
            </p:cNvPr>
            <p:cNvSpPr txBox="1"/>
            <p:nvPr/>
          </p:nvSpPr>
          <p:spPr>
            <a:xfrm>
              <a:off x="8196751" y="3212795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40</a:t>
              </a:r>
              <a:endParaRPr sz="1000">
                <a:cs typeface="Trebuchet MS"/>
              </a:endParaRPr>
            </a:p>
          </p:txBody>
        </p:sp>
        <p:sp>
          <p:nvSpPr>
            <p:cNvPr id="201" name="object 51">
              <a:extLst>
                <a:ext uri="{FF2B5EF4-FFF2-40B4-BE49-F238E27FC236}">
                  <a16:creationId xmlns:a16="http://schemas.microsoft.com/office/drawing/2014/main" id="{EC9B719B-0100-AF40-B888-CE87763301AD}"/>
                </a:ext>
              </a:extLst>
            </p:cNvPr>
            <p:cNvSpPr txBox="1"/>
            <p:nvPr/>
          </p:nvSpPr>
          <p:spPr>
            <a:xfrm>
              <a:off x="8196751" y="359325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20</a:t>
              </a:r>
              <a:endParaRPr sz="1000">
                <a:cs typeface="Trebuchet MS"/>
              </a:endParaRPr>
            </a:p>
          </p:txBody>
        </p:sp>
        <p:sp>
          <p:nvSpPr>
            <p:cNvPr id="202" name="object 51">
              <a:extLst>
                <a:ext uri="{FF2B5EF4-FFF2-40B4-BE49-F238E27FC236}">
                  <a16:creationId xmlns:a16="http://schemas.microsoft.com/office/drawing/2014/main" id="{5BAA3807-7982-894A-B89E-4AB405A90FE6}"/>
                </a:ext>
              </a:extLst>
            </p:cNvPr>
            <p:cNvSpPr txBox="1"/>
            <p:nvPr/>
          </p:nvSpPr>
          <p:spPr>
            <a:xfrm>
              <a:off x="8196751" y="3951063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sp>
          <p:nvSpPr>
            <p:cNvPr id="203" name="object 51">
              <a:extLst>
                <a:ext uri="{FF2B5EF4-FFF2-40B4-BE49-F238E27FC236}">
                  <a16:creationId xmlns:a16="http://schemas.microsoft.com/office/drawing/2014/main" id="{1DEE8BC0-D0C0-F64D-9820-13A3EE7E3261}"/>
                </a:ext>
              </a:extLst>
            </p:cNvPr>
            <p:cNvSpPr txBox="1"/>
            <p:nvPr/>
          </p:nvSpPr>
          <p:spPr>
            <a:xfrm>
              <a:off x="8494153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cxnSp>
          <p:nvCxnSpPr>
            <p:cNvPr id="204" name="Gerade Verbindung 203">
              <a:extLst>
                <a:ext uri="{FF2B5EF4-FFF2-40B4-BE49-F238E27FC236}">
                  <a16:creationId xmlns:a16="http://schemas.microsoft.com/office/drawing/2014/main" id="{AD3B2202-6152-234D-AA54-A0B8BDFB4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1521" y="4071374"/>
              <a:ext cx="3077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>
              <a:extLst>
                <a:ext uri="{FF2B5EF4-FFF2-40B4-BE49-F238E27FC236}">
                  <a16:creationId xmlns:a16="http://schemas.microsoft.com/office/drawing/2014/main" id="{A7847B86-F936-9947-AD73-86CF7E1AF1A4}"/>
                </a:ext>
              </a:extLst>
            </p:cNvPr>
            <p:cNvCxnSpPr/>
            <p:nvPr/>
          </p:nvCxnSpPr>
          <p:spPr>
            <a:xfrm>
              <a:off x="8830033" y="4068560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>
              <a:extLst>
                <a:ext uri="{FF2B5EF4-FFF2-40B4-BE49-F238E27FC236}">
                  <a16:creationId xmlns:a16="http://schemas.microsoft.com/office/drawing/2014/main" id="{EBFA75EB-4392-FC40-86CB-041B08BEFDB0}"/>
                </a:ext>
              </a:extLst>
            </p:cNvPr>
            <p:cNvCxnSpPr/>
            <p:nvPr/>
          </p:nvCxnSpPr>
          <p:spPr>
            <a:xfrm>
              <a:off x="9079444" y="4068560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bject 51">
              <a:extLst>
                <a:ext uri="{FF2B5EF4-FFF2-40B4-BE49-F238E27FC236}">
                  <a16:creationId xmlns:a16="http://schemas.microsoft.com/office/drawing/2014/main" id="{0C61DF4F-2282-9740-9793-061A0548572D}"/>
                </a:ext>
              </a:extLst>
            </p:cNvPr>
            <p:cNvSpPr txBox="1"/>
            <p:nvPr/>
          </p:nvSpPr>
          <p:spPr>
            <a:xfrm>
              <a:off x="8741477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</a:t>
              </a:r>
              <a:endParaRPr sz="1000">
                <a:cs typeface="Trebuchet MS"/>
              </a:endParaRPr>
            </a:p>
          </p:txBody>
        </p:sp>
        <p:sp>
          <p:nvSpPr>
            <p:cNvPr id="208" name="object 51">
              <a:extLst>
                <a:ext uri="{FF2B5EF4-FFF2-40B4-BE49-F238E27FC236}">
                  <a16:creationId xmlns:a16="http://schemas.microsoft.com/office/drawing/2014/main" id="{86997FB1-399E-4A4A-8F9F-04338665F43E}"/>
                </a:ext>
              </a:extLst>
            </p:cNvPr>
            <p:cNvSpPr txBox="1"/>
            <p:nvPr/>
          </p:nvSpPr>
          <p:spPr>
            <a:xfrm>
              <a:off x="8981162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</a:t>
              </a:r>
              <a:endParaRPr sz="1000">
                <a:cs typeface="Trebuchet MS"/>
              </a:endParaRPr>
            </a:p>
          </p:txBody>
        </p:sp>
        <p:sp>
          <p:nvSpPr>
            <p:cNvPr id="209" name="object 51">
              <a:extLst>
                <a:ext uri="{FF2B5EF4-FFF2-40B4-BE49-F238E27FC236}">
                  <a16:creationId xmlns:a16="http://schemas.microsoft.com/office/drawing/2014/main" id="{F147C014-75A0-4B48-B881-D1ABAC178DF9}"/>
                </a:ext>
              </a:extLst>
            </p:cNvPr>
            <p:cNvSpPr txBox="1"/>
            <p:nvPr/>
          </p:nvSpPr>
          <p:spPr>
            <a:xfrm>
              <a:off x="9244603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</a:t>
              </a:r>
              <a:endParaRPr sz="1000">
                <a:cs typeface="Trebuchet MS"/>
              </a:endParaRPr>
            </a:p>
          </p:txBody>
        </p:sp>
        <p:sp>
          <p:nvSpPr>
            <p:cNvPr id="210" name="object 51">
              <a:extLst>
                <a:ext uri="{FF2B5EF4-FFF2-40B4-BE49-F238E27FC236}">
                  <a16:creationId xmlns:a16="http://schemas.microsoft.com/office/drawing/2014/main" id="{3E06A1F8-9AF4-5040-AA1F-1915BE8AA117}"/>
                </a:ext>
              </a:extLst>
            </p:cNvPr>
            <p:cNvSpPr txBox="1"/>
            <p:nvPr/>
          </p:nvSpPr>
          <p:spPr>
            <a:xfrm>
              <a:off x="9447090" y="4112986"/>
              <a:ext cx="235416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12</a:t>
              </a:r>
              <a:endParaRPr sz="1000">
                <a:cs typeface="Trebuchet MS"/>
              </a:endParaRPr>
            </a:p>
          </p:txBody>
        </p:sp>
        <p:sp>
          <p:nvSpPr>
            <p:cNvPr id="211" name="object 51">
              <a:extLst>
                <a:ext uri="{FF2B5EF4-FFF2-40B4-BE49-F238E27FC236}">
                  <a16:creationId xmlns:a16="http://schemas.microsoft.com/office/drawing/2014/main" id="{2EE6644C-96BF-4D45-8612-57EF74206B79}"/>
                </a:ext>
              </a:extLst>
            </p:cNvPr>
            <p:cNvSpPr txBox="1"/>
            <p:nvPr/>
          </p:nvSpPr>
          <p:spPr>
            <a:xfrm>
              <a:off x="9709900" y="4112986"/>
              <a:ext cx="235416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15</a:t>
              </a:r>
              <a:endParaRPr sz="1000">
                <a:cs typeface="Trebuchet MS"/>
              </a:endParaRPr>
            </a:p>
          </p:txBody>
        </p:sp>
        <p:sp>
          <p:nvSpPr>
            <p:cNvPr id="212" name="object 51">
              <a:extLst>
                <a:ext uri="{FF2B5EF4-FFF2-40B4-BE49-F238E27FC236}">
                  <a16:creationId xmlns:a16="http://schemas.microsoft.com/office/drawing/2014/main" id="{39803E31-5AFB-7247-85B6-5AFBE51BCA83}"/>
                </a:ext>
              </a:extLst>
            </p:cNvPr>
            <p:cNvSpPr txBox="1"/>
            <p:nvPr/>
          </p:nvSpPr>
          <p:spPr>
            <a:xfrm>
              <a:off x="11468995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9E9BC67D-2455-EB4E-B7DE-4EFA0D04F509}"/>
                </a:ext>
              </a:extLst>
            </p:cNvPr>
            <p:cNvGrpSpPr/>
            <p:nvPr/>
          </p:nvGrpSpPr>
          <p:grpSpPr>
            <a:xfrm>
              <a:off x="9333581" y="4068559"/>
              <a:ext cx="2265528" cy="65531"/>
              <a:chOff x="1983795" y="2140803"/>
              <a:chExt cx="2265528" cy="1993288"/>
            </a:xfrm>
          </p:grpSpPr>
          <p:cxnSp>
            <p:nvCxnSpPr>
              <p:cNvPr id="214" name="Gerade Verbindung 213">
                <a:extLst>
                  <a:ext uri="{FF2B5EF4-FFF2-40B4-BE49-F238E27FC236}">
                    <a16:creationId xmlns:a16="http://schemas.microsoft.com/office/drawing/2014/main" id="{04139069-9FFA-F44A-BBDB-4BE5B5CE0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79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214">
                <a:extLst>
                  <a:ext uri="{FF2B5EF4-FFF2-40B4-BE49-F238E27FC236}">
                    <a16:creationId xmlns:a16="http://schemas.microsoft.com/office/drawing/2014/main" id="{5D9D08F3-1C1F-B14B-A663-C8B48E3EB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04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215">
                <a:extLst>
                  <a:ext uri="{FF2B5EF4-FFF2-40B4-BE49-F238E27FC236}">
                    <a16:creationId xmlns:a16="http://schemas.microsoft.com/office/drawing/2014/main" id="{FBC6E268-7E82-8040-9D68-0199B0B2DC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8762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 Verbindung 216">
                <a:extLst>
                  <a:ext uri="{FF2B5EF4-FFF2-40B4-BE49-F238E27FC236}">
                    <a16:creationId xmlns:a16="http://schemas.microsoft.com/office/drawing/2014/main" id="{9919569C-2BB0-924A-B691-A1E7498E7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971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217">
                <a:extLst>
                  <a:ext uri="{FF2B5EF4-FFF2-40B4-BE49-F238E27FC236}">
                    <a16:creationId xmlns:a16="http://schemas.microsoft.com/office/drawing/2014/main" id="{9173949F-9742-3A4C-9E18-B072DF31C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3729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218">
                <a:extLst>
                  <a:ext uri="{FF2B5EF4-FFF2-40B4-BE49-F238E27FC236}">
                    <a16:creationId xmlns:a16="http://schemas.microsoft.com/office/drawing/2014/main" id="{4B9FCAF1-A44F-C04E-9F7C-F7CC5CE26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938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219">
                <a:extLst>
                  <a:ext uri="{FF2B5EF4-FFF2-40B4-BE49-F238E27FC236}">
                    <a16:creationId xmlns:a16="http://schemas.microsoft.com/office/drawing/2014/main" id="{636F14ED-6109-C843-B81D-C8D6E7627E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324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220">
                <a:extLst>
                  <a:ext uri="{FF2B5EF4-FFF2-40B4-BE49-F238E27FC236}">
                    <a16:creationId xmlns:a16="http://schemas.microsoft.com/office/drawing/2014/main" id="{0D0D9BF2-0561-A54E-8BB8-17B95E404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90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221">
                <a:extLst>
                  <a:ext uri="{FF2B5EF4-FFF2-40B4-BE49-F238E27FC236}">
                    <a16:creationId xmlns:a16="http://schemas.microsoft.com/office/drawing/2014/main" id="{1BF5D594-542C-BD48-A8AE-CFC8848CE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14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222">
                <a:extLst>
                  <a:ext uri="{FF2B5EF4-FFF2-40B4-BE49-F238E27FC236}">
                    <a16:creationId xmlns:a16="http://schemas.microsoft.com/office/drawing/2014/main" id="{B84EBAA6-5DF3-414C-A852-2A1A3DE656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9323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object 51">
              <a:extLst>
                <a:ext uri="{FF2B5EF4-FFF2-40B4-BE49-F238E27FC236}">
                  <a16:creationId xmlns:a16="http://schemas.microsoft.com/office/drawing/2014/main" id="{40B2F05A-EE3D-8044-9B53-29246DF8CCC6}"/>
                </a:ext>
              </a:extLst>
            </p:cNvPr>
            <p:cNvSpPr txBox="1"/>
            <p:nvPr/>
          </p:nvSpPr>
          <p:spPr>
            <a:xfrm>
              <a:off x="9964658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18</a:t>
              </a:r>
              <a:endParaRPr sz="1000">
                <a:cs typeface="Trebuchet MS"/>
              </a:endParaRPr>
            </a:p>
          </p:txBody>
        </p:sp>
        <p:sp>
          <p:nvSpPr>
            <p:cNvPr id="225" name="object 51">
              <a:extLst>
                <a:ext uri="{FF2B5EF4-FFF2-40B4-BE49-F238E27FC236}">
                  <a16:creationId xmlns:a16="http://schemas.microsoft.com/office/drawing/2014/main" id="{8A4A7379-F045-6349-ACB5-D8E9874FAEED}"/>
                </a:ext>
              </a:extLst>
            </p:cNvPr>
            <p:cNvSpPr txBox="1"/>
            <p:nvPr/>
          </p:nvSpPr>
          <p:spPr>
            <a:xfrm>
              <a:off x="10210317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21</a:t>
              </a:r>
              <a:endParaRPr sz="1000">
                <a:cs typeface="Trebuchet MS"/>
              </a:endParaRPr>
            </a:p>
          </p:txBody>
        </p:sp>
        <p:sp>
          <p:nvSpPr>
            <p:cNvPr id="226" name="object 51">
              <a:extLst>
                <a:ext uri="{FF2B5EF4-FFF2-40B4-BE49-F238E27FC236}">
                  <a16:creationId xmlns:a16="http://schemas.microsoft.com/office/drawing/2014/main" id="{A6FA7423-D709-4F48-9B6C-BBE7775E3AA6}"/>
                </a:ext>
              </a:extLst>
            </p:cNvPr>
            <p:cNvSpPr txBox="1"/>
            <p:nvPr/>
          </p:nvSpPr>
          <p:spPr>
            <a:xfrm>
              <a:off x="10465075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24</a:t>
              </a:r>
              <a:endParaRPr sz="1000">
                <a:cs typeface="Trebuchet MS"/>
              </a:endParaRPr>
            </a:p>
          </p:txBody>
        </p:sp>
        <p:sp>
          <p:nvSpPr>
            <p:cNvPr id="227" name="object 51">
              <a:extLst>
                <a:ext uri="{FF2B5EF4-FFF2-40B4-BE49-F238E27FC236}">
                  <a16:creationId xmlns:a16="http://schemas.microsoft.com/office/drawing/2014/main" id="{F86D048A-760A-E340-BA4E-9A297610EF2F}"/>
                </a:ext>
              </a:extLst>
            </p:cNvPr>
            <p:cNvSpPr txBox="1"/>
            <p:nvPr/>
          </p:nvSpPr>
          <p:spPr>
            <a:xfrm>
              <a:off x="10728931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27</a:t>
              </a:r>
              <a:endParaRPr sz="1000">
                <a:cs typeface="Trebuchet MS"/>
              </a:endParaRPr>
            </a:p>
          </p:txBody>
        </p:sp>
        <p:sp>
          <p:nvSpPr>
            <p:cNvPr id="228" name="object 51">
              <a:extLst>
                <a:ext uri="{FF2B5EF4-FFF2-40B4-BE49-F238E27FC236}">
                  <a16:creationId xmlns:a16="http://schemas.microsoft.com/office/drawing/2014/main" id="{2E639D89-73FF-3841-9FEC-55D50DB41FE8}"/>
                </a:ext>
              </a:extLst>
            </p:cNvPr>
            <p:cNvSpPr txBox="1"/>
            <p:nvPr/>
          </p:nvSpPr>
          <p:spPr>
            <a:xfrm>
              <a:off x="10979140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229" name="object 51">
              <a:extLst>
                <a:ext uri="{FF2B5EF4-FFF2-40B4-BE49-F238E27FC236}">
                  <a16:creationId xmlns:a16="http://schemas.microsoft.com/office/drawing/2014/main" id="{AEAD6741-AE7A-3D43-A9E7-BC8E0734E3D0}"/>
                </a:ext>
              </a:extLst>
            </p:cNvPr>
            <p:cNvSpPr txBox="1"/>
            <p:nvPr/>
          </p:nvSpPr>
          <p:spPr>
            <a:xfrm>
              <a:off x="11224800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33</a:t>
              </a:r>
              <a:endParaRPr sz="1000">
                <a:cs typeface="Trebuchet MS"/>
              </a:endParaRPr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A82C2847-9300-4A4F-A8FE-9465D4E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Progression-free survival</a:t>
            </a:r>
          </a:p>
        </p:txBody>
      </p: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2720BB26-5740-B942-8415-4BB0E978D487}"/>
              </a:ext>
            </a:extLst>
          </p:cNvPr>
          <p:cNvGrpSpPr/>
          <p:nvPr/>
        </p:nvGrpSpPr>
        <p:grpSpPr>
          <a:xfrm>
            <a:off x="692559" y="2037289"/>
            <a:ext cx="3736576" cy="2522600"/>
            <a:chOff x="692559" y="2037289"/>
            <a:chExt cx="3736576" cy="2522600"/>
          </a:xfrm>
        </p:grpSpPr>
        <p:pic>
          <p:nvPicPr>
            <p:cNvPr id="231" name="Grafik 230" descr="Ein Bild, das Rauch, Zug, Luft, Stapel enthält.&#10;&#10;Automatisch generierte Beschreibung">
              <a:extLst>
                <a:ext uri="{FF2B5EF4-FFF2-40B4-BE49-F238E27FC236}">
                  <a16:creationId xmlns:a16="http://schemas.microsoft.com/office/drawing/2014/main" id="{83693AFE-48FD-DF47-8C6C-D3B0EE109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86"/>
            <a:stretch/>
          </p:blipFill>
          <p:spPr>
            <a:xfrm>
              <a:off x="1155663" y="2037289"/>
              <a:ext cx="3246078" cy="2096799"/>
            </a:xfrm>
            <a:prstGeom prst="rect">
              <a:avLst/>
            </a:prstGeom>
          </p:spPr>
        </p:pic>
        <p:sp>
          <p:nvSpPr>
            <p:cNvPr id="62" name="object 8">
              <a:extLst>
                <a:ext uri="{FF2B5EF4-FFF2-40B4-BE49-F238E27FC236}">
                  <a16:creationId xmlns:a16="http://schemas.microsoft.com/office/drawing/2014/main" id="{A2F73729-E502-4740-95F5-D435E70C619D}"/>
                </a:ext>
              </a:extLst>
            </p:cNvPr>
            <p:cNvSpPr txBox="1"/>
            <p:nvPr/>
          </p:nvSpPr>
          <p:spPr>
            <a:xfrm>
              <a:off x="692559" y="2336541"/>
              <a:ext cx="184666" cy="1156805"/>
            </a:xfrm>
            <a:prstGeom prst="rect">
              <a:avLst/>
            </a:prstGeom>
          </p:spPr>
          <p:txBody>
            <a:bodyPr vert="vert270" wrap="square" lIns="0" tIns="6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de-DE" sz="1200" b="1" spc="-5">
                  <a:solidFill>
                    <a:srgbClr val="585353"/>
                  </a:solidFill>
                  <a:cs typeface="Trebuchet MS"/>
                </a:rPr>
                <a:t>PFS</a:t>
              </a:r>
              <a:r>
                <a:rPr sz="1200" b="1" spc="-80">
                  <a:solidFill>
                    <a:srgbClr val="585353"/>
                  </a:solidFill>
                  <a:cs typeface="Trebuchet MS"/>
                </a:rPr>
                <a:t> </a:t>
              </a:r>
              <a:r>
                <a:rPr sz="1200" b="1" spc="-5">
                  <a:solidFill>
                    <a:srgbClr val="585353"/>
                  </a:solidFill>
                  <a:cs typeface="Trebuchet MS"/>
                </a:rPr>
                <a:t>(%)</a:t>
              </a:r>
              <a:r>
                <a:rPr sz="1200" b="1" spc="-7" baseline="25000">
                  <a:solidFill>
                    <a:srgbClr val="585353"/>
                  </a:solidFill>
                  <a:cs typeface="Trebuchet MS"/>
                </a:rPr>
                <a:t>a</a:t>
              </a:r>
              <a:r>
                <a:rPr lang="de-DE" sz="1200" b="1" spc="-7" baseline="25000">
                  <a:solidFill>
                    <a:srgbClr val="585353"/>
                  </a:solidFill>
                  <a:cs typeface="Trebuchet MS"/>
                </a:rPr>
                <a:t>,b</a:t>
              </a:r>
              <a:endParaRPr sz="1200" baseline="25000">
                <a:cs typeface="Trebuchet MS"/>
              </a:endParaRP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7C9A0D52-02F4-2A46-B5FC-DED69D244C91}"/>
                </a:ext>
              </a:extLst>
            </p:cNvPr>
            <p:cNvSpPr txBox="1"/>
            <p:nvPr/>
          </p:nvSpPr>
          <p:spPr>
            <a:xfrm>
              <a:off x="2477822" y="4296318"/>
              <a:ext cx="948218" cy="263571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5875">
                <a:lnSpc>
                  <a:spcPct val="100000"/>
                </a:lnSpc>
                <a:spcBef>
                  <a:spcPts val="270"/>
                </a:spcBef>
              </a:pPr>
              <a:r>
                <a:rPr sz="1200" b="1" spc="-5">
                  <a:solidFill>
                    <a:srgbClr val="585353"/>
                  </a:solidFill>
                  <a:cs typeface="Trebuchet MS"/>
                </a:rPr>
                <a:t>Months</a:t>
              </a:r>
              <a:endParaRPr sz="1200">
                <a:cs typeface="Trebuchet MS"/>
              </a:endParaRPr>
            </a:p>
          </p:txBody>
        </p: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C0DF1E02-14C7-274E-A831-3CA0B700B81B}"/>
                </a:ext>
              </a:extLst>
            </p:cNvPr>
            <p:cNvCxnSpPr/>
            <p:nvPr/>
          </p:nvCxnSpPr>
          <p:spPr>
            <a:xfrm flipH="1">
              <a:off x="1162996" y="2163548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678A4F8D-113A-1440-B693-DC6968FE6D2E}"/>
                </a:ext>
              </a:extLst>
            </p:cNvPr>
            <p:cNvCxnSpPr>
              <a:cxnSpLocks/>
            </p:cNvCxnSpPr>
            <p:nvPr/>
          </p:nvCxnSpPr>
          <p:spPr>
            <a:xfrm>
              <a:off x="1228619" y="2140803"/>
              <a:ext cx="0" cy="19932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541D73D3-8B36-5548-8E40-491669B1B472}"/>
                </a:ext>
              </a:extLst>
            </p:cNvPr>
            <p:cNvCxnSpPr/>
            <p:nvPr/>
          </p:nvCxnSpPr>
          <p:spPr>
            <a:xfrm flipH="1">
              <a:off x="1162996" y="2544286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>
              <a:extLst>
                <a:ext uri="{FF2B5EF4-FFF2-40B4-BE49-F238E27FC236}">
                  <a16:creationId xmlns:a16="http://schemas.microsoft.com/office/drawing/2014/main" id="{2AFF096D-181C-3E46-BAD9-C7156EF9B45D}"/>
                </a:ext>
              </a:extLst>
            </p:cNvPr>
            <p:cNvCxnSpPr/>
            <p:nvPr/>
          </p:nvCxnSpPr>
          <p:spPr>
            <a:xfrm flipH="1">
              <a:off x="1162996" y="2929399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CBA06A86-EB86-A74A-AD47-C37BB6C7C5A1}"/>
                </a:ext>
              </a:extLst>
            </p:cNvPr>
            <p:cNvCxnSpPr/>
            <p:nvPr/>
          </p:nvCxnSpPr>
          <p:spPr>
            <a:xfrm flipH="1">
              <a:off x="1162996" y="3310137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E1A30917-F51F-FE47-A87F-A6EAE5257F90}"/>
                </a:ext>
              </a:extLst>
            </p:cNvPr>
            <p:cNvCxnSpPr/>
            <p:nvPr/>
          </p:nvCxnSpPr>
          <p:spPr>
            <a:xfrm flipH="1">
              <a:off x="1162996" y="3690874"/>
              <a:ext cx="7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bject 51">
              <a:extLst>
                <a:ext uri="{FF2B5EF4-FFF2-40B4-BE49-F238E27FC236}">
                  <a16:creationId xmlns:a16="http://schemas.microsoft.com/office/drawing/2014/main" id="{2319B280-792D-964A-96EC-E6492CB20F70}"/>
                </a:ext>
              </a:extLst>
            </p:cNvPr>
            <p:cNvSpPr txBox="1"/>
            <p:nvPr/>
          </p:nvSpPr>
          <p:spPr>
            <a:xfrm>
              <a:off x="846965" y="2063808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100</a:t>
              </a:r>
              <a:endParaRPr sz="1000">
                <a:cs typeface="Trebuchet MS"/>
              </a:endParaRPr>
            </a:p>
          </p:txBody>
        </p:sp>
        <p:sp>
          <p:nvSpPr>
            <p:cNvPr id="71" name="object 51">
              <a:extLst>
                <a:ext uri="{FF2B5EF4-FFF2-40B4-BE49-F238E27FC236}">
                  <a16:creationId xmlns:a16="http://schemas.microsoft.com/office/drawing/2014/main" id="{23B26B83-F225-3843-A786-212945F7F56F}"/>
                </a:ext>
              </a:extLst>
            </p:cNvPr>
            <p:cNvSpPr txBox="1"/>
            <p:nvPr/>
          </p:nvSpPr>
          <p:spPr>
            <a:xfrm>
              <a:off x="846965" y="2437394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80</a:t>
              </a:r>
              <a:endParaRPr sz="1000">
                <a:cs typeface="Trebuchet MS"/>
              </a:endParaRPr>
            </a:p>
          </p:txBody>
        </p:sp>
        <p:sp>
          <p:nvSpPr>
            <p:cNvPr id="72" name="object 51">
              <a:extLst>
                <a:ext uri="{FF2B5EF4-FFF2-40B4-BE49-F238E27FC236}">
                  <a16:creationId xmlns:a16="http://schemas.microsoft.com/office/drawing/2014/main" id="{B22348FE-08BB-B646-A151-1613505904F9}"/>
                </a:ext>
              </a:extLst>
            </p:cNvPr>
            <p:cNvSpPr txBox="1"/>
            <p:nvPr/>
          </p:nvSpPr>
          <p:spPr>
            <a:xfrm>
              <a:off x="846965" y="283205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60</a:t>
              </a:r>
              <a:endParaRPr sz="1000">
                <a:cs typeface="Trebuchet MS"/>
              </a:endParaRPr>
            </a:p>
          </p:txBody>
        </p:sp>
        <p:sp>
          <p:nvSpPr>
            <p:cNvPr id="73" name="object 51">
              <a:extLst>
                <a:ext uri="{FF2B5EF4-FFF2-40B4-BE49-F238E27FC236}">
                  <a16:creationId xmlns:a16="http://schemas.microsoft.com/office/drawing/2014/main" id="{51427257-A60F-AC49-A71B-0C4F098D513A}"/>
                </a:ext>
              </a:extLst>
            </p:cNvPr>
            <p:cNvSpPr txBox="1"/>
            <p:nvPr/>
          </p:nvSpPr>
          <p:spPr>
            <a:xfrm>
              <a:off x="846965" y="3212795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40</a:t>
              </a:r>
              <a:endParaRPr sz="1000">
                <a:cs typeface="Trebuchet MS"/>
              </a:endParaRPr>
            </a:p>
          </p:txBody>
        </p:sp>
        <p:sp>
          <p:nvSpPr>
            <p:cNvPr id="74" name="object 51">
              <a:extLst>
                <a:ext uri="{FF2B5EF4-FFF2-40B4-BE49-F238E27FC236}">
                  <a16:creationId xmlns:a16="http://schemas.microsoft.com/office/drawing/2014/main" id="{4124D60A-212D-E649-9F24-760F7957420C}"/>
                </a:ext>
              </a:extLst>
            </p:cNvPr>
            <p:cNvSpPr txBox="1"/>
            <p:nvPr/>
          </p:nvSpPr>
          <p:spPr>
            <a:xfrm>
              <a:off x="846965" y="3593257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20</a:t>
              </a:r>
              <a:endParaRPr sz="1000">
                <a:cs typeface="Trebuchet MS"/>
              </a:endParaRPr>
            </a:p>
          </p:txBody>
        </p:sp>
        <p:sp>
          <p:nvSpPr>
            <p:cNvPr id="75" name="object 51">
              <a:extLst>
                <a:ext uri="{FF2B5EF4-FFF2-40B4-BE49-F238E27FC236}">
                  <a16:creationId xmlns:a16="http://schemas.microsoft.com/office/drawing/2014/main" id="{7F9BB5B8-CD28-8145-B278-826151B612D1}"/>
                </a:ext>
              </a:extLst>
            </p:cNvPr>
            <p:cNvSpPr txBox="1"/>
            <p:nvPr/>
          </p:nvSpPr>
          <p:spPr>
            <a:xfrm>
              <a:off x="846965" y="3951063"/>
              <a:ext cx="30727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sp>
          <p:nvSpPr>
            <p:cNvPr id="76" name="object 51">
              <a:extLst>
                <a:ext uri="{FF2B5EF4-FFF2-40B4-BE49-F238E27FC236}">
                  <a16:creationId xmlns:a16="http://schemas.microsoft.com/office/drawing/2014/main" id="{62F86197-DF7F-1A4C-BE36-20784A4A46CC}"/>
                </a:ext>
              </a:extLst>
            </p:cNvPr>
            <p:cNvSpPr txBox="1"/>
            <p:nvPr/>
          </p:nvSpPr>
          <p:spPr>
            <a:xfrm>
              <a:off x="1144367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0</a:t>
              </a:r>
              <a:endParaRPr sz="1000">
                <a:cs typeface="Trebuchet MS"/>
              </a:endParaRPr>
            </a:p>
          </p:txBody>
        </p: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8F691F1C-277A-4347-8881-0D497462F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1735" y="4071374"/>
              <a:ext cx="30775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1A8C5189-4D10-E84F-8B23-5C4D0DFC7B3F}"/>
                </a:ext>
              </a:extLst>
            </p:cNvPr>
            <p:cNvCxnSpPr/>
            <p:nvPr/>
          </p:nvCxnSpPr>
          <p:spPr>
            <a:xfrm>
              <a:off x="1480247" y="4068560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>
              <a:extLst>
                <a:ext uri="{FF2B5EF4-FFF2-40B4-BE49-F238E27FC236}">
                  <a16:creationId xmlns:a16="http://schemas.microsoft.com/office/drawing/2014/main" id="{21747FEA-DD8E-A64C-B8B0-52229FFFEA8E}"/>
                </a:ext>
              </a:extLst>
            </p:cNvPr>
            <p:cNvCxnSpPr/>
            <p:nvPr/>
          </p:nvCxnSpPr>
          <p:spPr>
            <a:xfrm>
              <a:off x="1729658" y="4068560"/>
              <a:ext cx="0" cy="73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bject 51">
              <a:extLst>
                <a:ext uri="{FF2B5EF4-FFF2-40B4-BE49-F238E27FC236}">
                  <a16:creationId xmlns:a16="http://schemas.microsoft.com/office/drawing/2014/main" id="{AED1F7A8-7FB3-3C4A-A5D2-3DE39B678BE1}"/>
                </a:ext>
              </a:extLst>
            </p:cNvPr>
            <p:cNvSpPr txBox="1"/>
            <p:nvPr/>
          </p:nvSpPr>
          <p:spPr>
            <a:xfrm>
              <a:off x="1391691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</a:t>
              </a:r>
              <a:endParaRPr sz="1000">
                <a:cs typeface="Trebuchet MS"/>
              </a:endParaRPr>
            </a:p>
          </p:txBody>
        </p:sp>
        <p:sp>
          <p:nvSpPr>
            <p:cNvPr id="80" name="object 51">
              <a:extLst>
                <a:ext uri="{FF2B5EF4-FFF2-40B4-BE49-F238E27FC236}">
                  <a16:creationId xmlns:a16="http://schemas.microsoft.com/office/drawing/2014/main" id="{C0A70214-6AEC-6446-8F2B-1D977BC7FCE2}"/>
                </a:ext>
              </a:extLst>
            </p:cNvPr>
            <p:cNvSpPr txBox="1"/>
            <p:nvPr/>
          </p:nvSpPr>
          <p:spPr>
            <a:xfrm>
              <a:off x="1631376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6</a:t>
              </a:r>
              <a:endParaRPr sz="1000">
                <a:cs typeface="Trebuchet MS"/>
              </a:endParaRPr>
            </a:p>
          </p:txBody>
        </p:sp>
        <p:sp>
          <p:nvSpPr>
            <p:cNvPr id="81" name="object 51">
              <a:extLst>
                <a:ext uri="{FF2B5EF4-FFF2-40B4-BE49-F238E27FC236}">
                  <a16:creationId xmlns:a16="http://schemas.microsoft.com/office/drawing/2014/main" id="{243002AE-1D68-E44F-8777-6E4150655843}"/>
                </a:ext>
              </a:extLst>
            </p:cNvPr>
            <p:cNvSpPr txBox="1"/>
            <p:nvPr/>
          </p:nvSpPr>
          <p:spPr>
            <a:xfrm>
              <a:off x="1894817" y="4112986"/>
              <a:ext cx="168503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9</a:t>
              </a:r>
              <a:endParaRPr sz="1000">
                <a:cs typeface="Trebuchet MS"/>
              </a:endParaRPr>
            </a:p>
          </p:txBody>
        </p:sp>
        <p:sp>
          <p:nvSpPr>
            <p:cNvPr id="82" name="object 51">
              <a:extLst>
                <a:ext uri="{FF2B5EF4-FFF2-40B4-BE49-F238E27FC236}">
                  <a16:creationId xmlns:a16="http://schemas.microsoft.com/office/drawing/2014/main" id="{57F75DEC-4FB5-374C-A23B-85A04A4E8327}"/>
                </a:ext>
              </a:extLst>
            </p:cNvPr>
            <p:cNvSpPr txBox="1"/>
            <p:nvPr/>
          </p:nvSpPr>
          <p:spPr>
            <a:xfrm>
              <a:off x="2097304" y="4112986"/>
              <a:ext cx="235416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12</a:t>
              </a:r>
              <a:endParaRPr sz="1000">
                <a:cs typeface="Trebuchet MS"/>
              </a:endParaRPr>
            </a:p>
          </p:txBody>
        </p:sp>
        <p:sp>
          <p:nvSpPr>
            <p:cNvPr id="83" name="object 51">
              <a:extLst>
                <a:ext uri="{FF2B5EF4-FFF2-40B4-BE49-F238E27FC236}">
                  <a16:creationId xmlns:a16="http://schemas.microsoft.com/office/drawing/2014/main" id="{BC4212DE-472B-6047-BE69-2593CC71CAE7}"/>
                </a:ext>
              </a:extLst>
            </p:cNvPr>
            <p:cNvSpPr txBox="1"/>
            <p:nvPr/>
          </p:nvSpPr>
          <p:spPr>
            <a:xfrm>
              <a:off x="2360114" y="4112986"/>
              <a:ext cx="235416" cy="1946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15</a:t>
              </a:r>
              <a:endParaRPr sz="1000">
                <a:cs typeface="Trebuchet MS"/>
              </a:endParaRPr>
            </a:p>
          </p:txBody>
        </p:sp>
        <p:sp>
          <p:nvSpPr>
            <p:cNvPr id="84" name="object 51">
              <a:extLst>
                <a:ext uri="{FF2B5EF4-FFF2-40B4-BE49-F238E27FC236}">
                  <a16:creationId xmlns:a16="http://schemas.microsoft.com/office/drawing/2014/main" id="{5E6EA472-00D8-A348-B67A-88140F0CB7F0}"/>
                </a:ext>
              </a:extLst>
            </p:cNvPr>
            <p:cNvSpPr txBox="1"/>
            <p:nvPr/>
          </p:nvSpPr>
          <p:spPr>
            <a:xfrm>
              <a:off x="4119209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36</a:t>
              </a:r>
              <a:endParaRPr sz="1000">
                <a:cs typeface="Trebuchet MS"/>
              </a:endParaRPr>
            </a:p>
          </p:txBody>
        </p:sp>
        <p:sp>
          <p:nvSpPr>
            <p:cNvPr id="95" name="object 23">
              <a:extLst>
                <a:ext uri="{FF2B5EF4-FFF2-40B4-BE49-F238E27FC236}">
                  <a16:creationId xmlns:a16="http://schemas.microsoft.com/office/drawing/2014/main" id="{8F55204A-0B29-7544-9960-3F4ABFE47DED}"/>
                </a:ext>
              </a:extLst>
            </p:cNvPr>
            <p:cNvSpPr txBox="1"/>
            <p:nvPr/>
          </p:nvSpPr>
          <p:spPr>
            <a:xfrm>
              <a:off x="3529039" y="3620274"/>
              <a:ext cx="900096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rgbClr val="026E7E"/>
                  </a:solidFill>
                  <a:cs typeface="Trebuchet MS"/>
                </a:rPr>
                <a:t>NIVO + </a:t>
              </a:r>
              <a:r>
                <a:rPr lang="de-DE" sz="1050" err="1">
                  <a:solidFill>
                    <a:srgbClr val="026E7E"/>
                  </a:solidFill>
                  <a:cs typeface="Trebuchet MS"/>
                </a:rPr>
                <a:t>chemo</a:t>
              </a:r>
              <a:endParaRPr sz="1050">
                <a:solidFill>
                  <a:srgbClr val="026E7E"/>
                </a:solidFill>
                <a:cs typeface="Trebuchet MS"/>
              </a:endParaRPr>
            </a:p>
          </p:txBody>
        </p:sp>
        <p:sp>
          <p:nvSpPr>
            <p:cNvPr id="96" name="object 23">
              <a:extLst>
                <a:ext uri="{FF2B5EF4-FFF2-40B4-BE49-F238E27FC236}">
                  <a16:creationId xmlns:a16="http://schemas.microsoft.com/office/drawing/2014/main" id="{FF8780F7-850E-F74E-919F-36ED94F35DED}"/>
                </a:ext>
              </a:extLst>
            </p:cNvPr>
            <p:cNvSpPr txBox="1"/>
            <p:nvPr/>
          </p:nvSpPr>
          <p:spPr>
            <a:xfrm>
              <a:off x="3910534" y="3893744"/>
              <a:ext cx="518601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cs typeface="Trebuchet MS"/>
                </a:rPr>
                <a:t>Chemo</a:t>
              </a:r>
              <a:endParaRPr sz="1050">
                <a:solidFill>
                  <a:schemeClr val="bg1">
                    <a:lumMod val="50000"/>
                  </a:schemeClr>
                </a:solidFill>
                <a:cs typeface="Trebuchet MS"/>
              </a:endParaRPr>
            </a:p>
          </p:txBody>
        </p: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E4B30757-4306-F643-A04B-3DC252A96DA5}"/>
                </a:ext>
              </a:extLst>
            </p:cNvPr>
            <p:cNvGrpSpPr/>
            <p:nvPr/>
          </p:nvGrpSpPr>
          <p:grpSpPr>
            <a:xfrm>
              <a:off x="1983795" y="4068559"/>
              <a:ext cx="2265528" cy="65531"/>
              <a:chOff x="1983795" y="2140803"/>
              <a:chExt cx="2265528" cy="1993288"/>
            </a:xfrm>
          </p:grpSpPr>
          <p:cxnSp>
            <p:nvCxnSpPr>
              <p:cNvPr id="115" name="Gerade Verbindung 114">
                <a:extLst>
                  <a:ext uri="{FF2B5EF4-FFF2-40B4-BE49-F238E27FC236}">
                    <a16:creationId xmlns:a16="http://schemas.microsoft.com/office/drawing/2014/main" id="{AE67C971-4B38-7A46-8572-56D79E1CF9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79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>
                <a:extLst>
                  <a:ext uri="{FF2B5EF4-FFF2-40B4-BE49-F238E27FC236}">
                    <a16:creationId xmlns:a16="http://schemas.microsoft.com/office/drawing/2014/main" id="{EAD70B7C-B17D-674C-8476-526BA5344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04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>
                <a:extLst>
                  <a:ext uri="{FF2B5EF4-FFF2-40B4-BE49-F238E27FC236}">
                    <a16:creationId xmlns:a16="http://schemas.microsoft.com/office/drawing/2014/main" id="{3DBDF157-3F50-CE46-8039-6EF381BA2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8762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>
                <a:extLst>
                  <a:ext uri="{FF2B5EF4-FFF2-40B4-BE49-F238E27FC236}">
                    <a16:creationId xmlns:a16="http://schemas.microsoft.com/office/drawing/2014/main" id="{7CF00B7B-591A-884A-9136-6215CF990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971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>
                <a:extLst>
                  <a:ext uri="{FF2B5EF4-FFF2-40B4-BE49-F238E27FC236}">
                    <a16:creationId xmlns:a16="http://schemas.microsoft.com/office/drawing/2014/main" id="{40007AE3-C93B-3446-BAA8-5CBEEC82C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3729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>
                <a:extLst>
                  <a:ext uri="{FF2B5EF4-FFF2-40B4-BE49-F238E27FC236}">
                    <a16:creationId xmlns:a16="http://schemas.microsoft.com/office/drawing/2014/main" id="{7234FDD0-6EB9-214D-8E6D-4AD33456D0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938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 Verbindung 120">
                <a:extLst>
                  <a:ext uri="{FF2B5EF4-FFF2-40B4-BE49-F238E27FC236}">
                    <a16:creationId xmlns:a16="http://schemas.microsoft.com/office/drawing/2014/main" id="{55A17A57-A1D3-3E4A-93A0-2F504DBDF5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324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121">
                <a:extLst>
                  <a:ext uri="{FF2B5EF4-FFF2-40B4-BE49-F238E27FC236}">
                    <a16:creationId xmlns:a16="http://schemas.microsoft.com/office/drawing/2014/main" id="{CD660F35-524E-224E-8D1B-06153A592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905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 Verbindung 122">
                <a:extLst>
                  <a:ext uri="{FF2B5EF4-FFF2-40B4-BE49-F238E27FC236}">
                    <a16:creationId xmlns:a16="http://schemas.microsoft.com/office/drawing/2014/main" id="{2D10AA9E-D9F7-FF47-A68E-DD7CC3E94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14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>
                <a:extLst>
                  <a:ext uri="{FF2B5EF4-FFF2-40B4-BE49-F238E27FC236}">
                    <a16:creationId xmlns:a16="http://schemas.microsoft.com/office/drawing/2014/main" id="{4B6CC52A-32BD-EA4B-8745-13A2B05E0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9323" y="2140803"/>
                <a:ext cx="0" cy="19932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object 51">
              <a:extLst>
                <a:ext uri="{FF2B5EF4-FFF2-40B4-BE49-F238E27FC236}">
                  <a16:creationId xmlns:a16="http://schemas.microsoft.com/office/drawing/2014/main" id="{B86494BC-05B4-8142-A3DB-AD6A4D7EECB9}"/>
                </a:ext>
              </a:extLst>
            </p:cNvPr>
            <p:cNvSpPr txBox="1"/>
            <p:nvPr/>
          </p:nvSpPr>
          <p:spPr>
            <a:xfrm>
              <a:off x="2614872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18</a:t>
              </a:r>
              <a:endParaRPr sz="1000">
                <a:cs typeface="Trebuchet MS"/>
              </a:endParaRPr>
            </a:p>
          </p:txBody>
        </p:sp>
        <p:sp>
          <p:nvSpPr>
            <p:cNvPr id="128" name="object 51">
              <a:extLst>
                <a:ext uri="{FF2B5EF4-FFF2-40B4-BE49-F238E27FC236}">
                  <a16:creationId xmlns:a16="http://schemas.microsoft.com/office/drawing/2014/main" id="{228E0746-A4FF-614D-8C66-6B94988CFAE1}"/>
                </a:ext>
              </a:extLst>
            </p:cNvPr>
            <p:cNvSpPr txBox="1"/>
            <p:nvPr/>
          </p:nvSpPr>
          <p:spPr>
            <a:xfrm>
              <a:off x="2860531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21</a:t>
              </a:r>
              <a:endParaRPr sz="1000">
                <a:cs typeface="Trebuchet MS"/>
              </a:endParaRPr>
            </a:p>
          </p:txBody>
        </p:sp>
        <p:sp>
          <p:nvSpPr>
            <p:cNvPr id="129" name="object 51">
              <a:extLst>
                <a:ext uri="{FF2B5EF4-FFF2-40B4-BE49-F238E27FC236}">
                  <a16:creationId xmlns:a16="http://schemas.microsoft.com/office/drawing/2014/main" id="{DD700DB2-3B92-6C47-B007-9ACAD48B64C7}"/>
                </a:ext>
              </a:extLst>
            </p:cNvPr>
            <p:cNvSpPr txBox="1"/>
            <p:nvPr/>
          </p:nvSpPr>
          <p:spPr>
            <a:xfrm>
              <a:off x="3115289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24</a:t>
              </a:r>
              <a:endParaRPr sz="1000">
                <a:cs typeface="Trebuchet MS"/>
              </a:endParaRPr>
            </a:p>
          </p:txBody>
        </p:sp>
        <p:sp>
          <p:nvSpPr>
            <p:cNvPr id="130" name="object 51">
              <a:extLst>
                <a:ext uri="{FF2B5EF4-FFF2-40B4-BE49-F238E27FC236}">
                  <a16:creationId xmlns:a16="http://schemas.microsoft.com/office/drawing/2014/main" id="{2A37D3BC-64FF-2341-B466-2D3A4DF9DF51}"/>
                </a:ext>
              </a:extLst>
            </p:cNvPr>
            <p:cNvSpPr txBox="1"/>
            <p:nvPr/>
          </p:nvSpPr>
          <p:spPr>
            <a:xfrm>
              <a:off x="3379145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27</a:t>
              </a:r>
              <a:endParaRPr sz="1000">
                <a:cs typeface="Trebuchet MS"/>
              </a:endParaRPr>
            </a:p>
          </p:txBody>
        </p:sp>
        <p:sp>
          <p:nvSpPr>
            <p:cNvPr id="131" name="object 51">
              <a:extLst>
                <a:ext uri="{FF2B5EF4-FFF2-40B4-BE49-F238E27FC236}">
                  <a16:creationId xmlns:a16="http://schemas.microsoft.com/office/drawing/2014/main" id="{D448EE58-8E9F-3740-B99B-621FB37C7CD5}"/>
                </a:ext>
              </a:extLst>
            </p:cNvPr>
            <p:cNvSpPr txBox="1"/>
            <p:nvPr/>
          </p:nvSpPr>
          <p:spPr>
            <a:xfrm>
              <a:off x="3629354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30</a:t>
              </a:r>
              <a:endParaRPr sz="1000">
                <a:cs typeface="Trebuchet MS"/>
              </a:endParaRPr>
            </a:p>
          </p:txBody>
        </p:sp>
        <p:sp>
          <p:nvSpPr>
            <p:cNvPr id="132" name="object 51">
              <a:extLst>
                <a:ext uri="{FF2B5EF4-FFF2-40B4-BE49-F238E27FC236}">
                  <a16:creationId xmlns:a16="http://schemas.microsoft.com/office/drawing/2014/main" id="{395A0473-92AD-594B-A7E1-A39C0AA67B3D}"/>
                </a:ext>
              </a:extLst>
            </p:cNvPr>
            <p:cNvSpPr txBox="1"/>
            <p:nvPr/>
          </p:nvSpPr>
          <p:spPr>
            <a:xfrm>
              <a:off x="3875014" y="4112986"/>
              <a:ext cx="23541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de-DE" sz="1000">
                  <a:solidFill>
                    <a:srgbClr val="585353"/>
                  </a:solidFill>
                  <a:cs typeface="Trebuchet MS"/>
                </a:rPr>
                <a:t>33</a:t>
              </a:r>
              <a:endParaRPr sz="1000">
                <a:cs typeface="Trebuchet MS"/>
              </a:endParaRPr>
            </a:p>
          </p:txBody>
        </p:sp>
      </p:grpSp>
      <p:graphicFrame>
        <p:nvGraphicFramePr>
          <p:cNvPr id="133" name="object 7">
            <a:extLst>
              <a:ext uri="{FF2B5EF4-FFF2-40B4-BE49-F238E27FC236}">
                <a16:creationId xmlns:a16="http://schemas.microsoft.com/office/drawing/2014/main" id="{6B5E7760-D838-404E-A6F0-7775B600B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16460"/>
              </p:ext>
            </p:extLst>
          </p:nvPr>
        </p:nvGraphicFramePr>
        <p:xfrm>
          <a:off x="2167468" y="2105929"/>
          <a:ext cx="2188168" cy="10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20">
                  <a:extLst>
                    <a:ext uri="{9D8B030D-6E8A-4147-A177-3AD203B41FA5}">
                      <a16:colId xmlns:a16="http://schemas.microsoft.com/office/drawing/2014/main" val="3109426241"/>
                    </a:ext>
                  </a:extLst>
                </a:gridCol>
                <a:gridCol w="58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GB" sz="800" b="1">
                        <a:latin typeface="+mn-lt"/>
                        <a:cs typeface="Times New Roman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800" b="1" spc="-5"/>
                        <a:t>Nivo </a:t>
                      </a:r>
                      <a:r>
                        <a:rPr lang="de-DE" sz="800" b="1"/>
                        <a:t>+</a:t>
                      </a:r>
                      <a:r>
                        <a:rPr lang="de-DE" sz="800" b="1" spc="-50"/>
                        <a:t> </a:t>
                      </a:r>
                      <a:r>
                        <a:rPr lang="de-DE" sz="800" b="1"/>
                        <a:t>chemo</a:t>
                      </a:r>
                    </a:p>
                    <a:p>
                      <a:pPr marL="184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spc="-5"/>
                        <a:t>(N</a:t>
                      </a:r>
                      <a:r>
                        <a:rPr lang="de-DE" sz="800" b="1"/>
                        <a:t>=473)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>
                    <a:solidFill>
                      <a:srgbClr val="026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860" algn="l">
                        <a:lnSpc>
                          <a:spcPts val="1025"/>
                        </a:lnSpc>
                      </a:pPr>
                      <a:r>
                        <a:rPr lang="de-DE" sz="800" b="1"/>
                        <a:t>Chemo</a:t>
                      </a: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lang="de-DE" sz="800" b="1" spc="-5"/>
                        <a:t>(N</a:t>
                      </a:r>
                      <a:r>
                        <a:rPr lang="de-DE" sz="800" b="1"/>
                        <a:t>=</a:t>
                      </a:r>
                      <a:r>
                        <a:rPr lang="de-DE" sz="800" b="1" spc="-85"/>
                        <a:t> </a:t>
                      </a:r>
                      <a:r>
                        <a:rPr lang="de-DE" sz="800" b="1"/>
                        <a:t>482)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 spc="-5"/>
                        <a:t>Median PFS,</a:t>
                      </a:r>
                      <a:r>
                        <a:rPr lang="de-DE" sz="800" b="1" spc="-20"/>
                        <a:t> </a:t>
                      </a:r>
                      <a:r>
                        <a:rPr lang="de-DE" sz="800" b="1" spc="-5"/>
                        <a:t>mo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7.7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6.0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800" b="1" spc="-5"/>
                        <a:t>(95%</a:t>
                      </a:r>
                      <a:r>
                        <a:rPr lang="de-DE" sz="800" b="1" spc="-15"/>
                        <a:t> </a:t>
                      </a:r>
                      <a:r>
                        <a:rPr lang="de-DE" sz="800" b="1" spc="-5"/>
                        <a:t>CI)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GB" sz="800" b="1" spc="-5"/>
                        <a:t>(7.0–9.2)</a:t>
                      </a:r>
                      <a:endParaRPr lang="de-GB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GB" sz="800" b="1" spc="-5"/>
                        <a:t>(5.6–6.9)</a:t>
                      </a:r>
                      <a:endParaRPr lang="de-GB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HR </a:t>
                      </a:r>
                      <a:r>
                        <a:rPr lang="de-DE" sz="800" b="1" spc="-5"/>
                        <a:t>(98%</a:t>
                      </a:r>
                      <a:r>
                        <a:rPr lang="de-DE" sz="800" b="1" spc="-45"/>
                        <a:t> </a:t>
                      </a:r>
                      <a:r>
                        <a:rPr lang="de-DE" sz="800" b="1"/>
                        <a:t>CI)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3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0.68</a:t>
                      </a:r>
                      <a:r>
                        <a:rPr lang="de-DE" sz="800" b="1" spc="-20"/>
                        <a:t> </a:t>
                      </a:r>
                      <a:r>
                        <a:rPr lang="de-DE" sz="800" b="1" spc="-5"/>
                        <a:t>(0.56–0.81)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800" b="1"/>
                        <a:t>P</a:t>
                      </a:r>
                      <a:r>
                        <a:rPr lang="de-DE" sz="800" b="1" spc="-5"/>
                        <a:t> value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3">
                  <a:txBody>
                    <a:bodyPr/>
                    <a:lstStyle/>
                    <a:p>
                      <a:pPr marL="5645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800" b="1" spc="-5"/>
                        <a:t>&lt; 0.0001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800" b="1"/>
                        <a:t>12-mo rate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800" b="1"/>
                        <a:t>36%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800" b="1"/>
                        <a:t>22%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99124"/>
                  </a:ext>
                </a:extLst>
              </a:tr>
            </a:tbl>
          </a:graphicData>
        </a:graphic>
      </p:graphicFrame>
      <p:graphicFrame>
        <p:nvGraphicFramePr>
          <p:cNvPr id="134" name="object 12">
            <a:extLst>
              <a:ext uri="{FF2B5EF4-FFF2-40B4-BE49-F238E27FC236}">
                <a16:creationId xmlns:a16="http://schemas.microsoft.com/office/drawing/2014/main" id="{4E7BFD46-65D0-234B-BC1C-1A3AD8969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25020"/>
              </p:ext>
            </p:extLst>
          </p:nvPr>
        </p:nvGraphicFramePr>
        <p:xfrm>
          <a:off x="548618" y="4555161"/>
          <a:ext cx="3830655" cy="6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66076">
                <a:tc gridSpan="1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50"/>
                        <a:t>No. at risk</a:t>
                      </a:r>
                      <a:endParaRPr lang="de-DE" sz="1050"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 hMerge="1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253204"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de-DE" sz="1050" spc="-5">
                          <a:solidFill>
                            <a:schemeClr val="bg1"/>
                          </a:solidFill>
                        </a:rPr>
                        <a:t>Nivo +</a:t>
                      </a:r>
                      <a:r>
                        <a:rPr lang="de-DE" sz="1050" spc="-25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50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5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rgbClr val="026E7E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473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384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258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181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132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89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60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39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23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10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8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1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>
                          <a:solidFill>
                            <a:srgbClr val="026E7E"/>
                          </a:solidFill>
                        </a:rPr>
                        <a:t>0</a:t>
                      </a:r>
                      <a:endParaRPr lang="de-DE" sz="105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6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de-DE" sz="1050" spc="-5">
                          <a:solidFill>
                            <a:schemeClr val="bg1"/>
                          </a:solidFill>
                        </a:rPr>
                        <a:t>Chemo</a:t>
                      </a:r>
                      <a:endParaRPr lang="de-DE" sz="105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/>
                        <a:t>482</a:t>
                      </a:r>
                      <a:endParaRPr lang="de-DE" sz="1050"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/>
                        <a:t>325</a:t>
                      </a:r>
                      <a:endParaRPr lang="de-DE" sz="1050"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109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spc="-5"/>
                        <a:t>72</a:t>
                      </a:r>
                      <a:endParaRPr lang="de-DE" sz="1050">
                        <a:latin typeface="Trebuchet MS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41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" marB="36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" name="object 7">
            <a:extLst>
              <a:ext uri="{FF2B5EF4-FFF2-40B4-BE49-F238E27FC236}">
                <a16:creationId xmlns:a16="http://schemas.microsoft.com/office/drawing/2014/main" id="{6A9463FD-123D-A645-832C-AD1B50E65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79168"/>
              </p:ext>
            </p:extLst>
          </p:nvPr>
        </p:nvGraphicFramePr>
        <p:xfrm>
          <a:off x="5853090" y="2105929"/>
          <a:ext cx="2186432" cy="9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95">
                  <a:extLst>
                    <a:ext uri="{9D8B030D-6E8A-4147-A177-3AD203B41FA5}">
                      <a16:colId xmlns:a16="http://schemas.microsoft.com/office/drawing/2014/main" val="1246008657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GB" sz="800" b="1">
                        <a:latin typeface="+mn-lt"/>
                        <a:cs typeface="Times New Roman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800" b="1" spc="-5"/>
                        <a:t>Nivo </a:t>
                      </a:r>
                      <a:r>
                        <a:rPr lang="de-DE" sz="800" b="1"/>
                        <a:t>+</a:t>
                      </a:r>
                      <a:r>
                        <a:rPr lang="de-DE" sz="800" b="1" spc="-50"/>
                        <a:t> </a:t>
                      </a:r>
                      <a:r>
                        <a:rPr lang="de-DE" sz="800" b="1"/>
                        <a:t>chemo</a:t>
                      </a:r>
                    </a:p>
                    <a:p>
                      <a:pPr marL="184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spc="-5"/>
                        <a:t>(N</a:t>
                      </a:r>
                      <a:r>
                        <a:rPr lang="de-DE" sz="800" b="1"/>
                        <a:t>=641)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>
                    <a:solidFill>
                      <a:srgbClr val="026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025"/>
                        </a:lnSpc>
                      </a:pPr>
                      <a:r>
                        <a:rPr lang="de-DE" sz="800" b="1"/>
                        <a:t>Chemo</a:t>
                      </a: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lang="de-DE" sz="800" b="1" spc="-5"/>
                        <a:t>(N</a:t>
                      </a:r>
                      <a:r>
                        <a:rPr lang="de-DE" sz="800" b="1"/>
                        <a:t>=655)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 spc="-5"/>
                        <a:t>Median PFS,</a:t>
                      </a:r>
                      <a:r>
                        <a:rPr lang="de-DE" sz="800" b="1" spc="-20"/>
                        <a:t> </a:t>
                      </a:r>
                      <a:r>
                        <a:rPr lang="de-DE" sz="800" b="1" spc="-5"/>
                        <a:t>mo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7.5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6.9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800" b="1" spc="-5"/>
                        <a:t>(95%</a:t>
                      </a:r>
                      <a:r>
                        <a:rPr lang="de-DE" sz="800" b="1" spc="-15"/>
                        <a:t> </a:t>
                      </a:r>
                      <a:r>
                        <a:rPr lang="de-DE" sz="800" b="1" spc="-5"/>
                        <a:t>CI)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GB" sz="800" b="1" spc="-5"/>
                        <a:t>(7.0–8.4)</a:t>
                      </a:r>
                      <a:endParaRPr lang="de-GB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GB" sz="800" b="1" spc="-5"/>
                        <a:t>(6.1–7.0)</a:t>
                      </a:r>
                      <a:endParaRPr lang="de-GB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HR </a:t>
                      </a:r>
                      <a:r>
                        <a:rPr lang="de-DE" sz="800" b="1" spc="-5"/>
                        <a:t>(95%</a:t>
                      </a:r>
                      <a:r>
                        <a:rPr lang="de-DE" sz="800" b="1" spc="-45"/>
                        <a:t> </a:t>
                      </a:r>
                      <a:r>
                        <a:rPr lang="de-DE" sz="800" b="1"/>
                        <a:t>CI)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3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0.74</a:t>
                      </a:r>
                      <a:r>
                        <a:rPr lang="de-DE" sz="800" b="1" spc="-20"/>
                        <a:t> </a:t>
                      </a:r>
                      <a:r>
                        <a:rPr lang="de-DE" sz="800" b="1" spc="-5"/>
                        <a:t>(0.65–0.85)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800" b="1"/>
                        <a:t>12-mo rate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800" b="1"/>
                        <a:t>34%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800" b="1"/>
                        <a:t>22%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81538"/>
                  </a:ext>
                </a:extLst>
              </a:tr>
            </a:tbl>
          </a:graphicData>
        </a:graphic>
      </p:graphicFrame>
      <p:graphicFrame>
        <p:nvGraphicFramePr>
          <p:cNvPr id="178" name="object 12">
            <a:extLst>
              <a:ext uri="{FF2B5EF4-FFF2-40B4-BE49-F238E27FC236}">
                <a16:creationId xmlns:a16="http://schemas.microsoft.com/office/drawing/2014/main" id="{47EA238F-ED82-7A42-B97C-3D176FF70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67129"/>
              </p:ext>
            </p:extLst>
          </p:nvPr>
        </p:nvGraphicFramePr>
        <p:xfrm>
          <a:off x="4764070" y="4549116"/>
          <a:ext cx="3262506" cy="71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85180">
                <a:tc gridSpan="13">
                  <a:txBody>
                    <a:bodyPr/>
                    <a:lstStyle/>
                    <a:p>
                      <a:pPr marL="103505" lvl="0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de-DE" sz="1050" b="1" i="0" u="none" strike="noStrike" noProof="0" err="1"/>
                        <a:t>No</a:t>
                      </a:r>
                      <a:r>
                        <a:rPr lang="de-DE" sz="1050" b="1" i="0" u="none" strike="noStrike" noProof="0"/>
                        <a:t>. at </a:t>
                      </a:r>
                      <a:r>
                        <a:rPr lang="de-DE" sz="1050" b="1" i="0" u="none" strike="noStrike" noProof="0" err="1"/>
                        <a:t>risk</a:t>
                      </a:r>
                      <a:endParaRPr lang="de-DE" err="1"/>
                    </a:p>
                  </a:txBody>
                  <a:tcPr marL="0" marR="0" marT="25400" marB="0"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01083"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641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522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351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234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167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113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71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46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27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13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10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1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solidFill>
                            <a:srgbClr val="026E7E"/>
                          </a:solidFill>
                          <a:latin typeface="+mn-lt"/>
                        </a:rPr>
                        <a:t>0</a:t>
                      </a:r>
                      <a:endParaRPr lang="de-DE" sz="1050" b="0">
                        <a:solidFill>
                          <a:srgbClr val="026E7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62"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latin typeface="+mn-lt"/>
                        </a:rPr>
                        <a:t>655</a:t>
                      </a:r>
                      <a:endParaRPr lang="de-DE" sz="1050" b="0"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latin typeface="+mn-lt"/>
                        </a:rPr>
                        <a:t>452</a:t>
                      </a:r>
                      <a:endParaRPr lang="de-DE" sz="1050" b="0"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291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167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50" b="0" spc="-5">
                          <a:latin typeface="+mn-lt"/>
                        </a:rPr>
                        <a:t>99</a:t>
                      </a:r>
                      <a:endParaRPr lang="de-DE" sz="1050" b="0">
                        <a:latin typeface="+mn-lt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53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31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21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13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8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4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50" b="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9" name="object 12">
            <a:extLst>
              <a:ext uri="{FF2B5EF4-FFF2-40B4-BE49-F238E27FC236}">
                <a16:creationId xmlns:a16="http://schemas.microsoft.com/office/drawing/2014/main" id="{51515F4D-FC2D-FC4F-BE4B-A731927E8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59842"/>
              </p:ext>
            </p:extLst>
          </p:nvPr>
        </p:nvGraphicFramePr>
        <p:xfrm>
          <a:off x="8459947" y="4549116"/>
          <a:ext cx="3262506" cy="71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85180">
                <a:tc gridSpan="13">
                  <a:txBody>
                    <a:bodyPr/>
                    <a:lstStyle/>
                    <a:p>
                      <a:pPr marL="103505" lvl="0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de-DE" sz="1000" b="1" i="0" u="none" strike="noStrike" noProof="0" err="1"/>
                        <a:t>No</a:t>
                      </a:r>
                      <a:r>
                        <a:rPr lang="de-DE" sz="1000" b="1" i="0" u="none" strike="noStrike" noProof="0"/>
                        <a:t>. at </a:t>
                      </a:r>
                      <a:r>
                        <a:rPr lang="de-DE" sz="1000" b="1" i="0" u="none" strike="noStrike" noProof="0" err="1"/>
                        <a:t>risk</a:t>
                      </a:r>
                      <a:endParaRPr lang="de-DE" err="1"/>
                    </a:p>
                  </a:txBody>
                  <a:tcPr marL="0" marR="0" marT="25400" marB="0"/>
                </a:tc>
                <a:tc hMerge="1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423412"/>
                  </a:ext>
                </a:extLst>
              </a:tr>
              <a:tr h="301083"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789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639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429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287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197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136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83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51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31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15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11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1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>
                          <a:solidFill>
                            <a:srgbClr val="026E7E"/>
                          </a:solidFill>
                        </a:rPr>
                        <a:t>0</a:t>
                      </a:r>
                      <a:endParaRPr lang="de-DE" sz="1000">
                        <a:solidFill>
                          <a:srgbClr val="026E7E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62"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/>
                        <a:t>792</a:t>
                      </a:r>
                      <a:endParaRPr lang="de-DE" sz="1000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/>
                        <a:t>544</a:t>
                      </a:r>
                      <a:endParaRPr lang="de-DE" sz="1000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351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lang="de-DE" sz="1000" spc="-5"/>
                        <a:t>120</a:t>
                      </a:r>
                      <a:endParaRPr lang="de-DE" sz="1000">
                        <a:latin typeface="Trebuchet MS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65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marL="444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u="none" strike="noStrike" kern="1200" cap="none" spc="-5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3" name="object 7">
            <a:extLst>
              <a:ext uri="{FF2B5EF4-FFF2-40B4-BE49-F238E27FC236}">
                <a16:creationId xmlns:a16="http://schemas.microsoft.com/office/drawing/2014/main" id="{4F5023C9-9D71-C248-B7A9-A26FA785C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9859"/>
              </p:ext>
            </p:extLst>
          </p:nvPr>
        </p:nvGraphicFramePr>
        <p:xfrm>
          <a:off x="9432632" y="2105929"/>
          <a:ext cx="2186432" cy="9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95">
                  <a:extLst>
                    <a:ext uri="{9D8B030D-6E8A-4147-A177-3AD203B41FA5}">
                      <a16:colId xmlns:a16="http://schemas.microsoft.com/office/drawing/2014/main" val="1915080694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e-GB" sz="800" b="1">
                        <a:latin typeface="+mn-lt"/>
                        <a:cs typeface="Times New Roman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ts val="1025"/>
                        </a:lnSpc>
                      </a:pPr>
                      <a:r>
                        <a:rPr lang="de-DE" sz="800" b="1" spc="-5"/>
                        <a:t>Nivo </a:t>
                      </a:r>
                      <a:r>
                        <a:rPr lang="de-DE" sz="800" b="1"/>
                        <a:t>+</a:t>
                      </a:r>
                      <a:r>
                        <a:rPr lang="de-DE" sz="800" b="1" spc="-50"/>
                        <a:t> </a:t>
                      </a:r>
                      <a:r>
                        <a:rPr lang="de-DE" sz="800" b="1"/>
                        <a:t>chemo</a:t>
                      </a:r>
                    </a:p>
                    <a:p>
                      <a:pPr marL="184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spc="-5"/>
                        <a:t>(N</a:t>
                      </a:r>
                      <a:r>
                        <a:rPr lang="de-DE" sz="800" b="1"/>
                        <a:t>=789)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>
                    <a:solidFill>
                      <a:srgbClr val="026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025"/>
                        </a:lnSpc>
                      </a:pPr>
                      <a:r>
                        <a:rPr lang="de-DE" sz="800" b="1"/>
                        <a:t>Chemo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de-DE" sz="800" b="1" spc="-5"/>
                        <a:t>(N</a:t>
                      </a:r>
                      <a:r>
                        <a:rPr lang="de-DE" sz="800" b="1"/>
                        <a:t>=</a:t>
                      </a:r>
                      <a:r>
                        <a:rPr lang="de-DE" sz="800" b="1" spc="-85"/>
                        <a:t> </a:t>
                      </a:r>
                      <a:r>
                        <a:rPr lang="de-DE" sz="800" b="1"/>
                        <a:t>792)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 spc="-5"/>
                        <a:t>Median PFS,</a:t>
                      </a:r>
                      <a:r>
                        <a:rPr lang="de-DE" sz="800" b="1" spc="-20"/>
                        <a:t> </a:t>
                      </a:r>
                      <a:r>
                        <a:rPr lang="de-DE" sz="800" b="1" spc="-5"/>
                        <a:t>mo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7.7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6.9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DE" sz="800" b="1" spc="-5"/>
                        <a:t>(95%</a:t>
                      </a:r>
                      <a:r>
                        <a:rPr lang="de-DE" sz="800" b="1" spc="-15"/>
                        <a:t> </a:t>
                      </a:r>
                      <a:r>
                        <a:rPr lang="de-DE" sz="800" b="1" spc="-5"/>
                        <a:t>CI)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GB" sz="800" b="1" spc="-5"/>
                        <a:t>(7.1–8.5)</a:t>
                      </a:r>
                      <a:endParaRPr lang="de-GB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de-GB" sz="800" b="1" spc="-5"/>
                        <a:t>(6.6–7.1)</a:t>
                      </a:r>
                      <a:endParaRPr lang="de-GB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HR </a:t>
                      </a:r>
                      <a:r>
                        <a:rPr lang="de-DE" sz="800" b="1" spc="-5"/>
                        <a:t>(95%</a:t>
                      </a:r>
                      <a:r>
                        <a:rPr lang="de-DE" sz="800" b="1" spc="-45"/>
                        <a:t> </a:t>
                      </a:r>
                      <a:r>
                        <a:rPr lang="de-DE" sz="800" b="1"/>
                        <a:t>CI)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3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de-DE" sz="800" b="1"/>
                        <a:t>0.77</a:t>
                      </a:r>
                      <a:r>
                        <a:rPr lang="de-DE" sz="800" b="1" spc="-20"/>
                        <a:t> </a:t>
                      </a:r>
                      <a:r>
                        <a:rPr lang="de-DE" sz="800" b="1" spc="-5"/>
                        <a:t>(0.68–0.87)</a:t>
                      </a:r>
                      <a:endParaRPr lang="de-DE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800" b="1"/>
                        <a:t>12-mo rate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800" b="1"/>
                        <a:t>33%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grid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800" b="1"/>
                        <a:t>23%</a:t>
                      </a:r>
                      <a:endParaRPr lang="en-US" sz="800" b="1">
                        <a:latin typeface="+mn-lt"/>
                        <a:cs typeface="Trebuchet MS"/>
                      </a:endParaRPr>
                    </a:p>
                  </a:txBody>
                  <a:tcPr marL="0" marR="0" marT="18000" marB="18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76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C6178F-8148-4D3A-AAB5-506A0ED665D9}"/>
              </a:ext>
            </a:extLst>
          </p:cNvPr>
          <p:cNvSpPr txBox="1"/>
          <p:nvPr/>
        </p:nvSpPr>
        <p:spPr>
          <a:xfrm>
            <a:off x="414338" y="1535537"/>
            <a:ext cx="397870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b="1" spc="-5">
                <a:solidFill>
                  <a:srgbClr val="585353"/>
                </a:solidFill>
                <a:latin typeface="Arial Standard"/>
                <a:cs typeface="Arial"/>
              </a:rPr>
              <a:t>PD-L1 CPS ≥ 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F77C502-F86F-4F99-B94A-560A48F26B7F}"/>
              </a:ext>
            </a:extLst>
          </p:cNvPr>
          <p:cNvSpPr txBox="1"/>
          <p:nvPr/>
        </p:nvSpPr>
        <p:spPr>
          <a:xfrm>
            <a:off x="4538995" y="1535537"/>
            <a:ext cx="207530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de-DE" b="1" spc="-5">
                <a:solidFill>
                  <a:srgbClr val="585353"/>
                </a:solidFill>
                <a:latin typeface="Arial Standard"/>
                <a:cs typeface="Arial"/>
              </a:rPr>
              <a:t>PD-L1 CPS ≥ 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054D959-0820-4828-AA49-C2BE2179C11C}"/>
              </a:ext>
            </a:extLst>
          </p:cNvPr>
          <p:cNvSpPr txBox="1"/>
          <p:nvPr/>
        </p:nvSpPr>
        <p:spPr>
          <a:xfrm>
            <a:off x="8223327" y="1529187"/>
            <a:ext cx="207530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de-DE" b="1" spc="-5">
                <a:solidFill>
                  <a:srgbClr val="585353"/>
                </a:solidFill>
                <a:latin typeface="Arial Standard"/>
                <a:cs typeface="Arial"/>
              </a:rPr>
              <a:t>All </a:t>
            </a:r>
            <a:r>
              <a:rPr lang="de-DE" b="1" spc="-5" err="1">
                <a:solidFill>
                  <a:srgbClr val="585353"/>
                </a:solidFill>
                <a:latin typeface="Arial Standard"/>
                <a:cs typeface="Arial"/>
              </a:rPr>
              <a:t>randomized</a:t>
            </a:r>
            <a:endParaRPr lang="de-DE" b="1">
              <a:latin typeface="Arial Standard"/>
              <a:cs typeface="Arial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3F3F13F-4E2B-49E3-A219-399A1BC8DA44}"/>
              </a:ext>
            </a:extLst>
          </p:cNvPr>
          <p:cNvSpPr/>
          <p:nvPr/>
        </p:nvSpPr>
        <p:spPr>
          <a:xfrm>
            <a:off x="418682" y="5514431"/>
            <a:ext cx="11189065" cy="68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ctr"/>
          <a:lstStyle/>
          <a:p>
            <a:pPr marL="285750" indent="-285750"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Superior PFS, 32% reduction in risk of progression or death with nivolumab + chemotherapy vs chemotherapy in patients whose </a:t>
            </a:r>
            <a:r>
              <a:rPr lang="en-GB" sz="1600" err="1">
                <a:solidFill>
                  <a:schemeClr val="tx1"/>
                </a:solidFill>
              </a:rPr>
              <a:t>tumors</a:t>
            </a:r>
            <a:r>
              <a:rPr lang="en-GB" sz="1600">
                <a:solidFill>
                  <a:schemeClr val="tx1"/>
                </a:solidFill>
              </a:rPr>
              <a:t> expressed PD-L1 CPS 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≥ 5 </a:t>
            </a:r>
            <a:endParaRPr lang="de-DE" sz="1600" spc="-5">
              <a:solidFill>
                <a:srgbClr val="585353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sz="1600" spc="-5">
                <a:solidFill>
                  <a:srgbClr val="585353"/>
                </a:solidFill>
                <a:cs typeface="Arial"/>
              </a:rPr>
              <a:t>PFS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benefit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with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nivolumab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+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chemotherapy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vs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chemotherapy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in </a:t>
            </a:r>
            <a:r>
              <a:rPr lang="en-GB" sz="1600">
                <a:solidFill>
                  <a:schemeClr val="tx1"/>
                </a:solidFill>
              </a:rPr>
              <a:t>PD-L1 CPS 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≥ 1 and all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randomized</a:t>
            </a:r>
            <a:r>
              <a:rPr lang="de-DE" sz="1600" spc="-5">
                <a:solidFill>
                  <a:srgbClr val="585353"/>
                </a:solidFill>
                <a:cs typeface="Arial"/>
              </a:rPr>
              <a:t> </a:t>
            </a:r>
            <a:r>
              <a:rPr lang="de-DE" sz="1600" spc="-5" err="1">
                <a:solidFill>
                  <a:srgbClr val="585353"/>
                </a:solidFill>
                <a:cs typeface="Arial"/>
              </a:rPr>
              <a:t>patients</a:t>
            </a:r>
            <a:endParaRPr lang="en-GB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D44CA4B-0A79-432C-BDF7-9CE37EAB23A0}"/>
              </a:ext>
            </a:extLst>
          </p:cNvPr>
          <p:cNvSpPr/>
          <p:nvPr/>
        </p:nvSpPr>
        <p:spPr>
          <a:xfrm>
            <a:off x="514534" y="1443168"/>
            <a:ext cx="3899296" cy="38227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Fußzeilenplatzhalter 1">
            <a:extLst>
              <a:ext uri="{FF2B5EF4-FFF2-40B4-BE49-F238E27FC236}">
                <a16:creationId xmlns:a16="http://schemas.microsoft.com/office/drawing/2014/main" id="{8101F44B-2F3A-491E-A841-B4A50CBC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93" y="6379044"/>
            <a:ext cx="8567736" cy="365125"/>
          </a:xfrm>
        </p:spPr>
        <p:txBody>
          <a:bodyPr/>
          <a:lstStyle/>
          <a:p>
            <a:r>
              <a:rPr lang="en-GB"/>
              <a:t>PFS: Progression free survival. CI: Confidence interval. CPS: Combined positive score. HR: Hazard ratio. PD-L1, programmed death ligand 1.</a:t>
            </a:r>
          </a:p>
          <a:p>
            <a:r>
              <a:rPr lang="en-GB" err="1"/>
              <a:t>Moehler</a:t>
            </a:r>
            <a:r>
              <a:rPr lang="en-GB"/>
              <a:t>, M. et al, 2020. Abstract LBA6 presented at ESMO 2020.</a:t>
            </a:r>
          </a:p>
        </p:txBody>
      </p:sp>
    </p:spTree>
    <p:extLst>
      <p:ext uri="{BB962C8B-B14F-4D97-AF65-F5344CB8AC3E}">
        <p14:creationId xmlns:p14="http://schemas.microsoft.com/office/powerpoint/2010/main" val="23711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emo inOncology">
      <a:dk1>
        <a:srgbClr val="4E4F4E"/>
      </a:dk1>
      <a:lt1>
        <a:sysClr val="window" lastClr="FFFFFF"/>
      </a:lt1>
      <a:dk2>
        <a:srgbClr val="002A5C"/>
      </a:dk2>
      <a:lt2>
        <a:srgbClr val="F47A20"/>
      </a:lt2>
      <a:accent1>
        <a:srgbClr val="002A5C"/>
      </a:accent1>
      <a:accent2>
        <a:srgbClr val="F47A20"/>
      </a:accent2>
      <a:accent3>
        <a:srgbClr val="E3010F"/>
      </a:accent3>
      <a:accent4>
        <a:srgbClr val="FDC300"/>
      </a:accent4>
      <a:accent5>
        <a:srgbClr val="A71C20"/>
      </a:accent5>
      <a:accent6>
        <a:srgbClr val="929292"/>
      </a:accent6>
      <a:hlink>
        <a:srgbClr val="F47A20"/>
      </a:hlink>
      <a:folHlink>
        <a:srgbClr val="002A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BD4DDBC7E78846956BE189742ECFF9" ma:contentTypeVersion="6" ma:contentTypeDescription="Ein neues Dokument erstellen." ma:contentTypeScope="" ma:versionID="c19962eac568b57e525332ff90e31b50">
  <xsd:schema xmlns:xsd="http://www.w3.org/2001/XMLSchema" xmlns:xs="http://www.w3.org/2001/XMLSchema" xmlns:p="http://schemas.microsoft.com/office/2006/metadata/properties" xmlns:ns2="5da734ac-25e4-41e2-9a34-cd451237f828" xmlns:ns3="31333aaf-7f7f-4fc4-9994-cfb694d43836" targetNamespace="http://schemas.microsoft.com/office/2006/metadata/properties" ma:root="true" ma:fieldsID="6755e002318e5db84d3203cfdbcc5808" ns2:_="" ns3:_="">
    <xsd:import namespace="5da734ac-25e4-41e2-9a34-cd451237f828"/>
    <xsd:import namespace="31333aaf-7f7f-4fc4-9994-cfb694d438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734ac-25e4-41e2-9a34-cd451237f8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33aaf-7f7f-4fc4-9994-cfb694d43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a734ac-25e4-41e2-9a34-cd451237f828">
      <UserInfo>
        <DisplayName>Heidrun Bahmann</DisplayName>
        <AccountId>502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CD9695-444B-4E58-A9FC-4EBA258A7433}">
  <ds:schemaRefs>
    <ds:schemaRef ds:uri="31333aaf-7f7f-4fc4-9994-cfb694d43836"/>
    <ds:schemaRef ds:uri="5da734ac-25e4-41e2-9a34-cd451237f8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CB2A54-467F-40BD-96E3-187F37D564A2}">
  <ds:schemaRefs>
    <ds:schemaRef ds:uri="31333aaf-7f7f-4fc4-9994-cfb694d43836"/>
    <ds:schemaRef ds:uri="5da734ac-25e4-41e2-9a34-cd451237f8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CBE7D9-BE30-4A09-85EE-F0EF153CA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18668</Words>
  <Application>Microsoft Office PowerPoint</Application>
  <PresentationFormat>Widescreen</PresentationFormat>
  <Paragraphs>4289</Paragraphs>
  <Slides>88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Arial Standard</vt:lpstr>
      <vt:lpstr>AvenirLTPro-Heavy</vt:lpstr>
      <vt:lpstr>AvenirLTPro-Roman</vt:lpstr>
      <vt:lpstr>Calibri</vt:lpstr>
      <vt:lpstr>Courier New</vt:lpstr>
      <vt:lpstr>Times New Roman</vt:lpstr>
      <vt:lpstr>Trebuchet MS</vt:lpstr>
      <vt:lpstr>Office</vt:lpstr>
      <vt:lpstr>ESMO 2020 (Virtual) Congress Report</vt:lpstr>
      <vt:lpstr>Contents – GI cancers</vt:lpstr>
      <vt:lpstr>Contents – Ovarian cancer and other solid tumors</vt:lpstr>
      <vt:lpstr>GI Cancers</vt:lpstr>
      <vt:lpstr>CheckMate 649 </vt:lpstr>
      <vt:lpstr>Checkmate 649 Study design</vt:lpstr>
      <vt:lpstr>Primary endpoint: Overall survival (OS)</vt:lpstr>
      <vt:lpstr>Overall survival</vt:lpstr>
      <vt:lpstr>Progression-free survival</vt:lpstr>
      <vt:lpstr>Safety and tolerability</vt:lpstr>
      <vt:lpstr>Checkmate 649 Conclusions</vt:lpstr>
      <vt:lpstr>ATTRACTION-4</vt:lpstr>
      <vt:lpstr>ATTRACTION-4 Study design</vt:lpstr>
      <vt:lpstr>Progression-free survival</vt:lpstr>
      <vt:lpstr>Overall survival</vt:lpstr>
      <vt:lpstr>Secondary efficacy endpoints*</vt:lpstr>
      <vt:lpstr>Adverse event summary</vt:lpstr>
      <vt:lpstr>Drug-related adverse events</vt:lpstr>
      <vt:lpstr>ATTRACTION-4 Conclusions</vt:lpstr>
      <vt:lpstr>KEYNOTE-590</vt:lpstr>
      <vt:lpstr>KEYNOTE-590: Study design</vt:lpstr>
      <vt:lpstr>Overall survival (OS) - ESCC population only </vt:lpstr>
      <vt:lpstr>Overall survival (OS) - Full population (ESCC &amp; EAC) </vt:lpstr>
      <vt:lpstr>Progression-free survival (PFS)</vt:lpstr>
      <vt:lpstr>Response rate and duration</vt:lpstr>
      <vt:lpstr>Safety and tolerability</vt:lpstr>
      <vt:lpstr>KEYNOTE-590 Conclusions</vt:lpstr>
      <vt:lpstr>PD-L1 expression  and tislelizumab efficacy in gastroesophageal adenocarcinoma</vt:lpstr>
      <vt:lpstr>Study background</vt:lpstr>
      <vt:lpstr>Methods</vt:lpstr>
      <vt:lpstr> Baseline characteristics and clinical outcome  </vt:lpstr>
      <vt:lpstr>Clinical utility of vCPS and CPS </vt:lpstr>
      <vt:lpstr>Clinical utility of vCPS and CPS </vt:lpstr>
      <vt:lpstr>Clinical utility of vCPS and CPS </vt:lpstr>
      <vt:lpstr>Validation</vt:lpstr>
      <vt:lpstr>Conclusions</vt:lpstr>
      <vt:lpstr>Ovarian cancer</vt:lpstr>
      <vt:lpstr>MEDIOLA</vt:lpstr>
      <vt:lpstr>MEDIOLA Study design</vt:lpstr>
      <vt:lpstr>PowerPoint Presentation</vt:lpstr>
      <vt:lpstr>MEDIOLA Exploratory analysis</vt:lpstr>
      <vt:lpstr>MEDIOLA Safety Profiles</vt:lpstr>
      <vt:lpstr>Conclusions</vt:lpstr>
      <vt:lpstr>PARP inhibition in ovarian cancer</vt:lpstr>
      <vt:lpstr>Study design</vt:lpstr>
      <vt:lpstr>Endpoints and assessments </vt:lpstr>
      <vt:lpstr>Results – antitumor activity </vt:lpstr>
      <vt:lpstr>Results - reduction in target lesions from baseline</vt:lpstr>
      <vt:lpstr>Results – ORR in PSOC patients</vt:lpstr>
      <vt:lpstr>Results - duration of response and progression-free survival in PSOC patients</vt:lpstr>
      <vt:lpstr>Results – safety and tolerability</vt:lpstr>
      <vt:lpstr>Conclusions</vt:lpstr>
      <vt:lpstr>NORA</vt:lpstr>
      <vt:lpstr>NORA Study design</vt:lpstr>
      <vt:lpstr>NORA Primary endpoint</vt:lpstr>
      <vt:lpstr>PFS (BICR) in pre-specified subgroups</vt:lpstr>
      <vt:lpstr>PFS (BICR) in biomarker subgroups</vt:lpstr>
      <vt:lpstr>Secondary efficacy endpoints: CFI and TFST</vt:lpstr>
      <vt:lpstr>Secondary efficacy endpoint: OS</vt:lpstr>
      <vt:lpstr>Safety and tolerability</vt:lpstr>
      <vt:lpstr>Summary of adverse events</vt:lpstr>
      <vt:lpstr>NORA Conclusions</vt:lpstr>
      <vt:lpstr>Other solid tumors</vt:lpstr>
      <vt:lpstr>LEAP-005</vt:lpstr>
      <vt:lpstr>LEAP-005 Study design</vt:lpstr>
      <vt:lpstr>Antitumor activity: Women’s cancers</vt:lpstr>
      <vt:lpstr>Antitumor activity: GI cancers</vt:lpstr>
      <vt:lpstr>Antitumor activity: Glioblastoma</vt:lpstr>
      <vt:lpstr>Progression-free survival: Women’s cancers</vt:lpstr>
      <vt:lpstr>Progression-free survival: GI cancers</vt:lpstr>
      <vt:lpstr>Progression-free survival: Glioblastoma</vt:lpstr>
      <vt:lpstr>Safety and tolerability</vt:lpstr>
      <vt:lpstr>Safety and tolerability</vt:lpstr>
      <vt:lpstr>LEAP-005 Conclusions</vt:lpstr>
      <vt:lpstr>PD-L1i plus PD-1i in urothelial carcinoma</vt:lpstr>
      <vt:lpstr>Study design</vt:lpstr>
      <vt:lpstr>Results - efficacy</vt:lpstr>
      <vt:lpstr>Results - efficacy</vt:lpstr>
      <vt:lpstr>Results – safety and tolerability</vt:lpstr>
      <vt:lpstr>Conclusions</vt:lpstr>
      <vt:lpstr>PARP inhibiton + temozolamide</vt:lpstr>
      <vt:lpstr>Study design</vt:lpstr>
      <vt:lpstr>Retrospective biomarker analysis</vt:lpstr>
      <vt:lpstr>PowerPoint Presentation</vt:lpstr>
      <vt:lpstr>Results</vt:lpstr>
      <vt:lpstr>PowerPoint Presentation</vt:lpstr>
      <vt:lpstr>PowerPoint Presentation</vt:lpstr>
      <vt:lpstr>ESMO 2020 (Virtual) Congress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EHA 2020 (Virtual) Congress Report</dc:title>
  <dc:creator>Bastian Höfer</dc:creator>
  <cp:lastModifiedBy>Jenny Wilkinson</cp:lastModifiedBy>
  <cp:revision>2</cp:revision>
  <dcterms:created xsi:type="dcterms:W3CDTF">2020-07-10T06:23:41Z</dcterms:created>
  <dcterms:modified xsi:type="dcterms:W3CDTF">2021-05-12T12:16:35Z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0x0101007BBD4DDBC7E78846956BE189742ECFF9</vt:lpwstr>
  </property>
</Properties>
</file>